
<file path=[Content_Types].xml><?xml version="1.0" encoding="utf-8"?>
<Types xmlns="http://schemas.openxmlformats.org/package/2006/content-types">
  <Default Extension="gif" ContentType="image/gif"/>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744" r:id="rId1"/>
  </p:sldMasterIdLst>
  <p:notesMasterIdLst>
    <p:notesMasterId r:id="rId18"/>
  </p:notesMasterIdLst>
  <p:sldIdLst>
    <p:sldId id="256" r:id="rId2"/>
    <p:sldId id="308" r:id="rId3"/>
    <p:sldId id="299" r:id="rId4"/>
    <p:sldId id="301" r:id="rId5"/>
    <p:sldId id="321" r:id="rId6"/>
    <p:sldId id="312" r:id="rId7"/>
    <p:sldId id="322" r:id="rId8"/>
    <p:sldId id="320" r:id="rId9"/>
    <p:sldId id="324" r:id="rId10"/>
    <p:sldId id="318" r:id="rId11"/>
    <p:sldId id="319" r:id="rId12"/>
    <p:sldId id="311" r:id="rId13"/>
    <p:sldId id="314" r:id="rId14"/>
    <p:sldId id="323" r:id="rId15"/>
    <p:sldId id="272" r:id="rId16"/>
    <p:sldId id="292" r:id="rId17"/>
  </p:sldIdLst>
  <p:sldSz cx="9144000" cy="6858000" type="screen4x3"/>
  <p:notesSz cx="6797675" cy="9926638"/>
  <p:custDataLst>
    <p:tags r:id="rId19"/>
  </p:custDataLst>
  <p:defaultTex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4065" userDrawn="1">
          <p15:clr>
            <a:srgbClr val="A4A3A4"/>
          </p15:clr>
        </p15:guide>
        <p15:guide id="2" pos="2880" userDrawn="1">
          <p15:clr>
            <a:srgbClr val="A4A3A4"/>
          </p15:clr>
        </p15:guide>
      </p15:sldGuideLst>
    </p:ext>
    <p:ext uri="{2D200454-40CA-4A62-9FC3-DE9A4176ACB9}">
      <p15:notesGuideLst xmlns:p15="http://schemas.microsoft.com/office/powerpoint/2012/main">
        <p15:guide id="1" orient="horz" pos="3127" userDrawn="1">
          <p15:clr>
            <a:srgbClr val="A4A3A4"/>
          </p15:clr>
        </p15:guide>
        <p15:guide id="2" pos="2141"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vaio" initials="v" lastIdx="1"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E67C8"/>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řední styl 2 – zvýraznění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Styl Středně sytá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638B1855-1B75-4FBE-930C-398BA8C253C6}" styleName="Styl s motivem 2 – zvýraznění 6">
    <a:tblBg>
      <a:fillRef idx="3">
        <a:schemeClr val="accent6"/>
      </a:fillRef>
      <a:effectRef idx="3">
        <a:schemeClr val="accent6"/>
      </a:effectRef>
    </a:tblBg>
    <a:wholeTbl>
      <a:tcTxStyle>
        <a:fontRef idx="minor">
          <a:scrgbClr r="0" g="0" b="0"/>
        </a:fontRef>
        <a:schemeClr val="lt1"/>
      </a:tcTxStyle>
      <a:tcStyle>
        <a:tcBdr>
          <a:left>
            <a:lnRef idx="1">
              <a:schemeClr val="accent6">
                <a:tint val="50000"/>
              </a:schemeClr>
            </a:lnRef>
          </a:left>
          <a:right>
            <a:lnRef idx="1">
              <a:schemeClr val="accent6">
                <a:tint val="50000"/>
              </a:schemeClr>
            </a:lnRef>
          </a:right>
          <a:top>
            <a:lnRef idx="1">
              <a:schemeClr val="accent6">
                <a:tint val="50000"/>
              </a:schemeClr>
            </a:lnRef>
          </a:top>
          <a:bottom>
            <a:lnRef idx="1">
              <a:schemeClr val="accent6">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5940675A-B579-460E-94D1-54222C63F5DA}" styleName="Bez stylu, mřížka tabulky">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21E4AEA4-8DFA-4A89-87EB-49C32662AFE0}" styleName="Střední styl 2 – zvýraznění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Střední styl 2 – zvýraznění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7DF18680-E054-41AD-8BC1-D1AEF772440D}" styleName="Střední styl 2 – zvýraznění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1964" autoAdjust="0"/>
    <p:restoredTop sz="94400" autoAdjust="0"/>
  </p:normalViewPr>
  <p:slideViewPr>
    <p:cSldViewPr>
      <p:cViewPr varScale="1">
        <p:scale>
          <a:sx n="147" d="100"/>
          <a:sy n="147" d="100"/>
        </p:scale>
        <p:origin x="2382" y="342"/>
      </p:cViewPr>
      <p:guideLst>
        <p:guide orient="horz" pos="4065"/>
        <p:guide pos="2880"/>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p:cViewPr varScale="1">
        <p:scale>
          <a:sx n="109" d="100"/>
          <a:sy n="109" d="100"/>
        </p:scale>
        <p:origin x="5232" y="102"/>
      </p:cViewPr>
      <p:guideLst>
        <p:guide orient="horz" pos="3127"/>
        <p:guide pos="2141"/>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commentAuthors" Target="commentAuthor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tags" Target="tags/tag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1200"/>
            </a:lvl1pPr>
          </a:lstStyle>
          <a:p>
            <a:endParaRPr lang="cs-CZ"/>
          </a:p>
        </p:txBody>
      </p:sp>
      <p:sp>
        <p:nvSpPr>
          <p:cNvPr id="3" name="Zástupný symbol pro datum 2"/>
          <p:cNvSpPr>
            <a:spLocks noGrp="1"/>
          </p:cNvSpPr>
          <p:nvPr>
            <p:ph type="dt" idx="1"/>
          </p:nvPr>
        </p:nvSpPr>
        <p:spPr>
          <a:xfrm>
            <a:off x="3850443" y="0"/>
            <a:ext cx="2945659" cy="496332"/>
          </a:xfrm>
          <a:prstGeom prst="rect">
            <a:avLst/>
          </a:prstGeom>
        </p:spPr>
        <p:txBody>
          <a:bodyPr vert="horz" lIns="91440" tIns="45720" rIns="91440" bIns="45720" rtlCol="0"/>
          <a:lstStyle>
            <a:lvl1pPr algn="r">
              <a:defRPr sz="1200"/>
            </a:lvl1pPr>
          </a:lstStyle>
          <a:p>
            <a:fld id="{11468C38-A214-4E80-B1E3-D2FE07F8DD81}" type="datetimeFigureOut">
              <a:rPr lang="cs-CZ" smtClean="0"/>
              <a:t>15.02.2026</a:t>
            </a:fld>
            <a:endParaRPr lang="cs-CZ"/>
          </a:p>
        </p:txBody>
      </p:sp>
      <p:sp>
        <p:nvSpPr>
          <p:cNvPr id="4" name="Zástupný symbol pro obrázek snímku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endParaRPr lang="cs-CZ"/>
          </a:p>
        </p:txBody>
      </p:sp>
      <p:sp>
        <p:nvSpPr>
          <p:cNvPr id="5" name="Zástupný symbol pro poznámky 4"/>
          <p:cNvSpPr>
            <a:spLocks noGrp="1"/>
          </p:cNvSpPr>
          <p:nvPr>
            <p:ph type="body" sz="quarter" idx="3"/>
          </p:nvPr>
        </p:nvSpPr>
        <p:spPr>
          <a:xfrm>
            <a:off x="679768" y="4715153"/>
            <a:ext cx="5438140" cy="4466987"/>
          </a:xfrm>
          <a:prstGeom prst="rect">
            <a:avLst/>
          </a:prstGeom>
        </p:spPr>
        <p:txBody>
          <a:bodyPr vert="horz" lIns="91440" tIns="45720" rIns="91440" bIns="45720" rtlCol="0"/>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6" name="Zástupný symbol pro zápatí 5"/>
          <p:cNvSpPr>
            <a:spLocks noGrp="1"/>
          </p:cNvSpPr>
          <p:nvPr>
            <p:ph type="ftr" sz="quarter" idx="4"/>
          </p:nvPr>
        </p:nvSpPr>
        <p:spPr>
          <a:xfrm>
            <a:off x="0" y="9428583"/>
            <a:ext cx="2945659" cy="496332"/>
          </a:xfrm>
          <a:prstGeom prst="rect">
            <a:avLst/>
          </a:prstGeom>
        </p:spPr>
        <p:txBody>
          <a:bodyPr vert="horz" lIns="91440" tIns="45720" rIns="91440" bIns="45720" rtlCol="0" anchor="b"/>
          <a:lstStyle>
            <a:lvl1pPr algn="l">
              <a:defRPr sz="1200"/>
            </a:lvl1pPr>
          </a:lstStyle>
          <a:p>
            <a:endParaRPr lang="cs-CZ"/>
          </a:p>
        </p:txBody>
      </p:sp>
      <p:sp>
        <p:nvSpPr>
          <p:cNvPr id="7" name="Zástupný symbol pro číslo snímku 6"/>
          <p:cNvSpPr>
            <a:spLocks noGrp="1"/>
          </p:cNvSpPr>
          <p:nvPr>
            <p:ph type="sldNum" sz="quarter" idx="5"/>
          </p:nvPr>
        </p:nvSpPr>
        <p:spPr>
          <a:xfrm>
            <a:off x="3850443" y="9428583"/>
            <a:ext cx="2945659" cy="496332"/>
          </a:xfrm>
          <a:prstGeom prst="rect">
            <a:avLst/>
          </a:prstGeom>
        </p:spPr>
        <p:txBody>
          <a:bodyPr vert="horz" lIns="91440" tIns="45720" rIns="91440" bIns="45720" rtlCol="0" anchor="b"/>
          <a:lstStyle>
            <a:lvl1pPr algn="r">
              <a:defRPr sz="1200"/>
            </a:lvl1pPr>
          </a:lstStyle>
          <a:p>
            <a:fld id="{8C40B50C-4808-4AAD-8732-12ADE8A5B27F}" type="slidenum">
              <a:rPr lang="cs-CZ" smtClean="0"/>
              <a:t>‹#›</a:t>
            </a:fld>
            <a:endParaRPr lang="cs-CZ"/>
          </a:p>
        </p:txBody>
      </p:sp>
    </p:spTree>
    <p:extLst>
      <p:ext uri="{BB962C8B-B14F-4D97-AF65-F5344CB8AC3E}">
        <p14:creationId xmlns:p14="http://schemas.microsoft.com/office/powerpoint/2010/main" val="38013807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8C40B50C-4808-4AAD-8732-12ADE8A5B27F}" type="slidenum">
              <a:rPr lang="cs-CZ" smtClean="0"/>
              <a:t>1</a:t>
            </a:fld>
            <a:endParaRPr lang="cs-CZ"/>
          </a:p>
        </p:txBody>
      </p:sp>
    </p:spTree>
    <p:extLst>
      <p:ext uri="{BB962C8B-B14F-4D97-AF65-F5344CB8AC3E}">
        <p14:creationId xmlns:p14="http://schemas.microsoft.com/office/powerpoint/2010/main" val="375875741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en-GB"/>
          </a:p>
        </p:txBody>
      </p:sp>
      <p:sp>
        <p:nvSpPr>
          <p:cNvPr id="4" name="Zástupný symbol pro číslo snímku 3"/>
          <p:cNvSpPr>
            <a:spLocks noGrp="1"/>
          </p:cNvSpPr>
          <p:nvPr>
            <p:ph type="sldNum" sz="quarter" idx="5"/>
          </p:nvPr>
        </p:nvSpPr>
        <p:spPr/>
        <p:txBody>
          <a:bodyPr/>
          <a:lstStyle/>
          <a:p>
            <a:fld id="{8C40B50C-4808-4AAD-8732-12ADE8A5B27F}" type="slidenum">
              <a:rPr lang="cs-CZ" smtClean="0"/>
              <a:t>10</a:t>
            </a:fld>
            <a:endParaRPr lang="cs-CZ"/>
          </a:p>
        </p:txBody>
      </p:sp>
    </p:spTree>
    <p:extLst>
      <p:ext uri="{BB962C8B-B14F-4D97-AF65-F5344CB8AC3E}">
        <p14:creationId xmlns:p14="http://schemas.microsoft.com/office/powerpoint/2010/main" val="169028049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en-GB"/>
          </a:p>
        </p:txBody>
      </p:sp>
      <p:sp>
        <p:nvSpPr>
          <p:cNvPr id="4" name="Zástupný symbol pro číslo snímku 3"/>
          <p:cNvSpPr>
            <a:spLocks noGrp="1"/>
          </p:cNvSpPr>
          <p:nvPr>
            <p:ph type="sldNum" sz="quarter" idx="5"/>
          </p:nvPr>
        </p:nvSpPr>
        <p:spPr/>
        <p:txBody>
          <a:bodyPr/>
          <a:lstStyle/>
          <a:p>
            <a:fld id="{8C40B50C-4808-4AAD-8732-12ADE8A5B27F}" type="slidenum">
              <a:rPr lang="cs-CZ" smtClean="0"/>
              <a:t>11</a:t>
            </a:fld>
            <a:endParaRPr lang="cs-CZ"/>
          </a:p>
        </p:txBody>
      </p:sp>
    </p:spTree>
    <p:extLst>
      <p:ext uri="{BB962C8B-B14F-4D97-AF65-F5344CB8AC3E}">
        <p14:creationId xmlns:p14="http://schemas.microsoft.com/office/powerpoint/2010/main" val="98360899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en-GB"/>
          </a:p>
        </p:txBody>
      </p:sp>
      <p:sp>
        <p:nvSpPr>
          <p:cNvPr id="4" name="Zástupný symbol pro číslo snímku 3"/>
          <p:cNvSpPr>
            <a:spLocks noGrp="1"/>
          </p:cNvSpPr>
          <p:nvPr>
            <p:ph type="sldNum" sz="quarter" idx="5"/>
          </p:nvPr>
        </p:nvSpPr>
        <p:spPr/>
        <p:txBody>
          <a:bodyPr/>
          <a:lstStyle/>
          <a:p>
            <a:fld id="{8C40B50C-4808-4AAD-8732-12ADE8A5B27F}" type="slidenum">
              <a:rPr lang="cs-CZ" smtClean="0"/>
              <a:t>12</a:t>
            </a:fld>
            <a:endParaRPr lang="cs-CZ"/>
          </a:p>
        </p:txBody>
      </p:sp>
    </p:spTree>
    <p:extLst>
      <p:ext uri="{BB962C8B-B14F-4D97-AF65-F5344CB8AC3E}">
        <p14:creationId xmlns:p14="http://schemas.microsoft.com/office/powerpoint/2010/main" val="44820869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en-GB"/>
          </a:p>
        </p:txBody>
      </p:sp>
      <p:sp>
        <p:nvSpPr>
          <p:cNvPr id="4" name="Zástupný symbol pro číslo snímku 3"/>
          <p:cNvSpPr>
            <a:spLocks noGrp="1"/>
          </p:cNvSpPr>
          <p:nvPr>
            <p:ph type="sldNum" sz="quarter" idx="5"/>
          </p:nvPr>
        </p:nvSpPr>
        <p:spPr/>
        <p:txBody>
          <a:bodyPr/>
          <a:lstStyle/>
          <a:p>
            <a:fld id="{8C40B50C-4808-4AAD-8732-12ADE8A5B27F}" type="slidenum">
              <a:rPr lang="cs-CZ" smtClean="0"/>
              <a:t>13</a:t>
            </a:fld>
            <a:endParaRPr lang="cs-CZ"/>
          </a:p>
        </p:txBody>
      </p:sp>
    </p:spTree>
    <p:extLst>
      <p:ext uri="{BB962C8B-B14F-4D97-AF65-F5344CB8AC3E}">
        <p14:creationId xmlns:p14="http://schemas.microsoft.com/office/powerpoint/2010/main" val="375371860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en-GB"/>
          </a:p>
        </p:txBody>
      </p:sp>
      <p:sp>
        <p:nvSpPr>
          <p:cNvPr id="4" name="Zástupný symbol pro číslo snímku 3"/>
          <p:cNvSpPr>
            <a:spLocks noGrp="1"/>
          </p:cNvSpPr>
          <p:nvPr>
            <p:ph type="sldNum" sz="quarter" idx="5"/>
          </p:nvPr>
        </p:nvSpPr>
        <p:spPr/>
        <p:txBody>
          <a:bodyPr/>
          <a:lstStyle/>
          <a:p>
            <a:fld id="{8C40B50C-4808-4AAD-8732-12ADE8A5B27F}" type="slidenum">
              <a:rPr lang="cs-CZ" smtClean="0"/>
              <a:t>14</a:t>
            </a:fld>
            <a:endParaRPr lang="cs-CZ"/>
          </a:p>
        </p:txBody>
      </p:sp>
    </p:spTree>
    <p:extLst>
      <p:ext uri="{BB962C8B-B14F-4D97-AF65-F5344CB8AC3E}">
        <p14:creationId xmlns:p14="http://schemas.microsoft.com/office/powerpoint/2010/main" val="15587107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8C40B50C-4808-4AAD-8732-12ADE8A5B27F}" type="slidenum">
              <a:rPr lang="cs-CZ" smtClean="0"/>
              <a:t>15</a:t>
            </a:fld>
            <a:endParaRPr lang="cs-CZ"/>
          </a:p>
        </p:txBody>
      </p:sp>
    </p:spTree>
    <p:extLst>
      <p:ext uri="{BB962C8B-B14F-4D97-AF65-F5344CB8AC3E}">
        <p14:creationId xmlns:p14="http://schemas.microsoft.com/office/powerpoint/2010/main" val="249096466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DAFCD38-3D80-EBFB-C6C2-8A568A44C72F}"/>
            </a:ext>
          </a:extLst>
        </p:cNvPr>
        <p:cNvGrpSpPr/>
        <p:nvPr/>
      </p:nvGrpSpPr>
      <p:grpSpPr>
        <a:xfrm>
          <a:off x="0" y="0"/>
          <a:ext cx="0" cy="0"/>
          <a:chOff x="0" y="0"/>
          <a:chExt cx="0" cy="0"/>
        </a:xfrm>
      </p:grpSpPr>
      <p:sp>
        <p:nvSpPr>
          <p:cNvPr id="2" name="Zástupný symbol pro obrázek snímku 1">
            <a:extLst>
              <a:ext uri="{FF2B5EF4-FFF2-40B4-BE49-F238E27FC236}">
                <a16:creationId xmlns:a16="http://schemas.microsoft.com/office/drawing/2014/main" id="{854963F2-71C1-B34A-4111-3BD4C28986FE}"/>
              </a:ext>
            </a:extLst>
          </p:cNvPr>
          <p:cNvSpPr>
            <a:spLocks noGrp="1" noRot="1" noChangeAspect="1"/>
          </p:cNvSpPr>
          <p:nvPr>
            <p:ph type="sldImg"/>
          </p:nvPr>
        </p:nvSpPr>
        <p:spPr/>
      </p:sp>
      <p:sp>
        <p:nvSpPr>
          <p:cNvPr id="3" name="Zástupný symbol pro poznámky 2">
            <a:extLst>
              <a:ext uri="{FF2B5EF4-FFF2-40B4-BE49-F238E27FC236}">
                <a16:creationId xmlns:a16="http://schemas.microsoft.com/office/drawing/2014/main" id="{49042736-10C2-7B7C-8D2F-DF181B3BAC99}"/>
              </a:ext>
            </a:extLst>
          </p:cNvPr>
          <p:cNvSpPr>
            <a:spLocks noGrp="1"/>
          </p:cNvSpPr>
          <p:nvPr>
            <p:ph type="body" idx="1"/>
          </p:nvPr>
        </p:nvSpPr>
        <p:spPr/>
        <p:txBody>
          <a:bodyPr/>
          <a:lstStyle/>
          <a:p>
            <a:endParaRPr lang="en-GB"/>
          </a:p>
        </p:txBody>
      </p:sp>
      <p:sp>
        <p:nvSpPr>
          <p:cNvPr id="4" name="Zástupný symbol pro číslo snímku 3">
            <a:extLst>
              <a:ext uri="{FF2B5EF4-FFF2-40B4-BE49-F238E27FC236}">
                <a16:creationId xmlns:a16="http://schemas.microsoft.com/office/drawing/2014/main" id="{1F84551F-A92C-792A-4B76-AAE9487697BA}"/>
              </a:ext>
            </a:extLst>
          </p:cNvPr>
          <p:cNvSpPr>
            <a:spLocks noGrp="1"/>
          </p:cNvSpPr>
          <p:nvPr>
            <p:ph type="sldNum" sz="quarter" idx="5"/>
          </p:nvPr>
        </p:nvSpPr>
        <p:spPr/>
        <p:txBody>
          <a:bodyPr/>
          <a:lstStyle/>
          <a:p>
            <a:fld id="{8C40B50C-4808-4AAD-8732-12ADE8A5B27F}" type="slidenum">
              <a:rPr lang="cs-CZ" smtClean="0"/>
              <a:t>16</a:t>
            </a:fld>
            <a:endParaRPr lang="cs-CZ"/>
          </a:p>
        </p:txBody>
      </p:sp>
    </p:spTree>
    <p:extLst>
      <p:ext uri="{BB962C8B-B14F-4D97-AF65-F5344CB8AC3E}">
        <p14:creationId xmlns:p14="http://schemas.microsoft.com/office/powerpoint/2010/main" val="249882113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en-GB"/>
          </a:p>
        </p:txBody>
      </p:sp>
      <p:sp>
        <p:nvSpPr>
          <p:cNvPr id="4" name="Zástupný symbol pro číslo snímku 3"/>
          <p:cNvSpPr>
            <a:spLocks noGrp="1"/>
          </p:cNvSpPr>
          <p:nvPr>
            <p:ph type="sldNum" sz="quarter" idx="5"/>
          </p:nvPr>
        </p:nvSpPr>
        <p:spPr/>
        <p:txBody>
          <a:bodyPr/>
          <a:lstStyle/>
          <a:p>
            <a:fld id="{8C40B50C-4808-4AAD-8732-12ADE8A5B27F}" type="slidenum">
              <a:rPr lang="cs-CZ" smtClean="0"/>
              <a:t>2</a:t>
            </a:fld>
            <a:endParaRPr lang="cs-CZ"/>
          </a:p>
        </p:txBody>
      </p:sp>
    </p:spTree>
    <p:extLst>
      <p:ext uri="{BB962C8B-B14F-4D97-AF65-F5344CB8AC3E}">
        <p14:creationId xmlns:p14="http://schemas.microsoft.com/office/powerpoint/2010/main" val="180516643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en-GB"/>
          </a:p>
        </p:txBody>
      </p:sp>
      <p:sp>
        <p:nvSpPr>
          <p:cNvPr id="4" name="Zástupný symbol pro číslo snímku 3"/>
          <p:cNvSpPr>
            <a:spLocks noGrp="1"/>
          </p:cNvSpPr>
          <p:nvPr>
            <p:ph type="sldNum" sz="quarter" idx="5"/>
          </p:nvPr>
        </p:nvSpPr>
        <p:spPr/>
        <p:txBody>
          <a:bodyPr/>
          <a:lstStyle/>
          <a:p>
            <a:fld id="{8C40B50C-4808-4AAD-8732-12ADE8A5B27F}" type="slidenum">
              <a:rPr lang="cs-CZ" smtClean="0"/>
              <a:t>3</a:t>
            </a:fld>
            <a:endParaRPr lang="cs-CZ"/>
          </a:p>
        </p:txBody>
      </p:sp>
    </p:spTree>
    <p:extLst>
      <p:ext uri="{BB962C8B-B14F-4D97-AF65-F5344CB8AC3E}">
        <p14:creationId xmlns:p14="http://schemas.microsoft.com/office/powerpoint/2010/main" val="68918574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en-GB"/>
          </a:p>
        </p:txBody>
      </p:sp>
      <p:sp>
        <p:nvSpPr>
          <p:cNvPr id="4" name="Zástupný symbol pro číslo snímku 3"/>
          <p:cNvSpPr>
            <a:spLocks noGrp="1"/>
          </p:cNvSpPr>
          <p:nvPr>
            <p:ph type="sldNum" sz="quarter" idx="5"/>
          </p:nvPr>
        </p:nvSpPr>
        <p:spPr/>
        <p:txBody>
          <a:bodyPr/>
          <a:lstStyle/>
          <a:p>
            <a:fld id="{8C40B50C-4808-4AAD-8732-12ADE8A5B27F}" type="slidenum">
              <a:rPr lang="cs-CZ" smtClean="0"/>
              <a:t>4</a:t>
            </a:fld>
            <a:endParaRPr lang="cs-CZ"/>
          </a:p>
        </p:txBody>
      </p:sp>
    </p:spTree>
    <p:extLst>
      <p:ext uri="{BB962C8B-B14F-4D97-AF65-F5344CB8AC3E}">
        <p14:creationId xmlns:p14="http://schemas.microsoft.com/office/powerpoint/2010/main" val="70206446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en-GB"/>
          </a:p>
        </p:txBody>
      </p:sp>
      <p:sp>
        <p:nvSpPr>
          <p:cNvPr id="4" name="Zástupný symbol pro číslo snímku 3"/>
          <p:cNvSpPr>
            <a:spLocks noGrp="1"/>
          </p:cNvSpPr>
          <p:nvPr>
            <p:ph type="sldNum" sz="quarter" idx="5"/>
          </p:nvPr>
        </p:nvSpPr>
        <p:spPr/>
        <p:txBody>
          <a:bodyPr/>
          <a:lstStyle/>
          <a:p>
            <a:fld id="{8C40B50C-4808-4AAD-8732-12ADE8A5B27F}" type="slidenum">
              <a:rPr lang="cs-CZ" smtClean="0"/>
              <a:t>5</a:t>
            </a:fld>
            <a:endParaRPr lang="cs-CZ"/>
          </a:p>
        </p:txBody>
      </p:sp>
    </p:spTree>
    <p:extLst>
      <p:ext uri="{BB962C8B-B14F-4D97-AF65-F5344CB8AC3E}">
        <p14:creationId xmlns:p14="http://schemas.microsoft.com/office/powerpoint/2010/main" val="53668488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en-GB"/>
          </a:p>
        </p:txBody>
      </p:sp>
      <p:sp>
        <p:nvSpPr>
          <p:cNvPr id="4" name="Zástupný symbol pro číslo snímku 3"/>
          <p:cNvSpPr>
            <a:spLocks noGrp="1"/>
          </p:cNvSpPr>
          <p:nvPr>
            <p:ph type="sldNum" sz="quarter" idx="5"/>
          </p:nvPr>
        </p:nvSpPr>
        <p:spPr/>
        <p:txBody>
          <a:bodyPr/>
          <a:lstStyle/>
          <a:p>
            <a:fld id="{8C40B50C-4808-4AAD-8732-12ADE8A5B27F}" type="slidenum">
              <a:rPr lang="cs-CZ" smtClean="0"/>
              <a:t>6</a:t>
            </a:fld>
            <a:endParaRPr lang="cs-CZ"/>
          </a:p>
        </p:txBody>
      </p:sp>
    </p:spTree>
    <p:extLst>
      <p:ext uri="{BB962C8B-B14F-4D97-AF65-F5344CB8AC3E}">
        <p14:creationId xmlns:p14="http://schemas.microsoft.com/office/powerpoint/2010/main" val="263224024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en-GB"/>
          </a:p>
        </p:txBody>
      </p:sp>
      <p:sp>
        <p:nvSpPr>
          <p:cNvPr id="4" name="Zástupný symbol pro číslo snímku 3"/>
          <p:cNvSpPr>
            <a:spLocks noGrp="1"/>
          </p:cNvSpPr>
          <p:nvPr>
            <p:ph type="sldNum" sz="quarter" idx="5"/>
          </p:nvPr>
        </p:nvSpPr>
        <p:spPr/>
        <p:txBody>
          <a:bodyPr/>
          <a:lstStyle/>
          <a:p>
            <a:fld id="{8C40B50C-4808-4AAD-8732-12ADE8A5B27F}" type="slidenum">
              <a:rPr lang="cs-CZ" smtClean="0"/>
              <a:t>7</a:t>
            </a:fld>
            <a:endParaRPr lang="cs-CZ"/>
          </a:p>
        </p:txBody>
      </p:sp>
    </p:spTree>
    <p:extLst>
      <p:ext uri="{BB962C8B-B14F-4D97-AF65-F5344CB8AC3E}">
        <p14:creationId xmlns:p14="http://schemas.microsoft.com/office/powerpoint/2010/main" val="269054519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en-GB"/>
          </a:p>
        </p:txBody>
      </p:sp>
      <p:sp>
        <p:nvSpPr>
          <p:cNvPr id="4" name="Zástupný symbol pro číslo snímku 3"/>
          <p:cNvSpPr>
            <a:spLocks noGrp="1"/>
          </p:cNvSpPr>
          <p:nvPr>
            <p:ph type="sldNum" sz="quarter" idx="5"/>
          </p:nvPr>
        </p:nvSpPr>
        <p:spPr/>
        <p:txBody>
          <a:bodyPr/>
          <a:lstStyle/>
          <a:p>
            <a:fld id="{8C40B50C-4808-4AAD-8732-12ADE8A5B27F}" type="slidenum">
              <a:rPr lang="cs-CZ" smtClean="0"/>
              <a:t>8</a:t>
            </a:fld>
            <a:endParaRPr lang="cs-CZ"/>
          </a:p>
        </p:txBody>
      </p:sp>
    </p:spTree>
    <p:extLst>
      <p:ext uri="{BB962C8B-B14F-4D97-AF65-F5344CB8AC3E}">
        <p14:creationId xmlns:p14="http://schemas.microsoft.com/office/powerpoint/2010/main" val="424617589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en-GB"/>
          </a:p>
        </p:txBody>
      </p:sp>
      <p:sp>
        <p:nvSpPr>
          <p:cNvPr id="4" name="Zástupný symbol pro číslo snímku 3"/>
          <p:cNvSpPr>
            <a:spLocks noGrp="1"/>
          </p:cNvSpPr>
          <p:nvPr>
            <p:ph type="sldNum" sz="quarter" idx="5"/>
          </p:nvPr>
        </p:nvSpPr>
        <p:spPr/>
        <p:txBody>
          <a:bodyPr/>
          <a:lstStyle/>
          <a:p>
            <a:fld id="{8C40B50C-4808-4AAD-8732-12ADE8A5B27F}" type="slidenum">
              <a:rPr lang="cs-CZ" smtClean="0"/>
              <a:t>9</a:t>
            </a:fld>
            <a:endParaRPr lang="cs-CZ"/>
          </a:p>
        </p:txBody>
      </p:sp>
    </p:spTree>
    <p:extLst>
      <p:ext uri="{BB962C8B-B14F-4D97-AF65-F5344CB8AC3E}">
        <p14:creationId xmlns:p14="http://schemas.microsoft.com/office/powerpoint/2010/main" val="350062210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Úvodní snímek">
    <p:spTree>
      <p:nvGrpSpPr>
        <p:cNvPr id="1" name=""/>
        <p:cNvGrpSpPr/>
        <p:nvPr/>
      </p:nvGrpSpPr>
      <p:grpSpPr>
        <a:xfrm>
          <a:off x="0" y="0"/>
          <a:ext cx="0" cy="0"/>
          <a:chOff x="0" y="0"/>
          <a:chExt cx="0" cy="0"/>
        </a:xfrm>
      </p:grpSpPr>
      <p:sp>
        <p:nvSpPr>
          <p:cNvPr id="11" name="Rectangle 10"/>
          <p:cNvSpPr/>
          <p:nvPr/>
        </p:nvSpPr>
        <p:spPr>
          <a:xfrm>
            <a:off x="0" y="3866920"/>
            <a:ext cx="9144000" cy="2991080"/>
          </a:xfrm>
          <a:prstGeom prst="rect">
            <a:avLst/>
          </a:prstGeom>
          <a:gradFill>
            <a:gsLst>
              <a:gs pos="0">
                <a:schemeClr val="bg1">
                  <a:alpha val="91000"/>
                </a:schemeClr>
              </a:gs>
              <a:gs pos="37000">
                <a:schemeClr val="bg1">
                  <a:alpha val="76000"/>
                </a:schemeClr>
              </a:gs>
              <a:gs pos="100000">
                <a:schemeClr val="bg2">
                  <a:alpha val="79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0" y="0"/>
            <a:ext cx="9144000" cy="3866920"/>
          </a:xfrm>
          <a:prstGeom prst="rect">
            <a:avLst/>
          </a:prstGeom>
          <a:gradFill flip="none" rotWithShape="1">
            <a:gsLst>
              <a:gs pos="0">
                <a:schemeClr val="bg1">
                  <a:alpha val="89000"/>
                </a:schemeClr>
              </a:gs>
              <a:gs pos="48000">
                <a:schemeClr val="bg1">
                  <a:alpha val="62000"/>
                </a:schemeClr>
              </a:gs>
              <a:gs pos="100000">
                <a:schemeClr val="bg2">
                  <a:alpha val="7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12"/>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Oval 13"/>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1473795" y="5052545"/>
            <a:ext cx="5637010" cy="882119"/>
          </a:xfrm>
        </p:spPr>
        <p:txBody>
          <a:bodyPr>
            <a:normAutofit/>
          </a:bodyPr>
          <a:lstStyle>
            <a:lvl1pPr marL="0" indent="0" algn="l">
              <a:buNone/>
              <a:defRPr sz="22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cs-CZ"/>
              <a:t>Kliknutím lze upravit styl předlohy.</a:t>
            </a:r>
            <a:endParaRPr lang="en-US" dirty="0"/>
          </a:p>
        </p:txBody>
      </p:sp>
      <p:sp>
        <p:nvSpPr>
          <p:cNvPr id="4" name="Date Placeholder 3"/>
          <p:cNvSpPr>
            <a:spLocks noGrp="1"/>
          </p:cNvSpPr>
          <p:nvPr>
            <p:ph type="dt" sz="half" idx="10"/>
          </p:nvPr>
        </p:nvSpPr>
        <p:spPr/>
        <p:txBody>
          <a:bodyPr/>
          <a:lstStyle/>
          <a:p>
            <a:endParaRPr lang="cs-CZ" dirty="0"/>
          </a:p>
        </p:txBody>
      </p:sp>
      <p:sp>
        <p:nvSpPr>
          <p:cNvPr id="5" name="Footer Placeholder 4"/>
          <p:cNvSpPr>
            <a:spLocks noGrp="1"/>
          </p:cNvSpPr>
          <p:nvPr>
            <p:ph type="ftr" sz="quarter" idx="11"/>
          </p:nvPr>
        </p:nvSpPr>
        <p:spPr/>
        <p:txBody>
          <a:bodyPr/>
          <a:lstStyle/>
          <a:p>
            <a:endParaRPr lang="cs-CZ" dirty="0"/>
          </a:p>
        </p:txBody>
      </p:sp>
      <p:sp>
        <p:nvSpPr>
          <p:cNvPr id="6" name="Slide Number Placeholder 5"/>
          <p:cNvSpPr>
            <a:spLocks noGrp="1"/>
          </p:cNvSpPr>
          <p:nvPr>
            <p:ph type="sldNum" sz="quarter" idx="12"/>
          </p:nvPr>
        </p:nvSpPr>
        <p:spPr/>
        <p:txBody>
          <a:bodyPr/>
          <a:lstStyle/>
          <a:p>
            <a:fld id="{DFE5482F-2F05-49C5-9E15-73F945A41231}" type="slidenum">
              <a:rPr lang="cs-CZ" smtClean="0"/>
              <a:t>‹#›</a:t>
            </a:fld>
            <a:endParaRPr lang="cs-CZ"/>
          </a:p>
        </p:txBody>
      </p:sp>
      <p:sp>
        <p:nvSpPr>
          <p:cNvPr id="2" name="Title 1"/>
          <p:cNvSpPr>
            <a:spLocks noGrp="1"/>
          </p:cNvSpPr>
          <p:nvPr>
            <p:ph type="ctrTitle"/>
          </p:nvPr>
        </p:nvSpPr>
        <p:spPr>
          <a:xfrm>
            <a:off x="817581" y="3132290"/>
            <a:ext cx="7175351" cy="1793167"/>
          </a:xfrm>
          <a:effectLst/>
        </p:spPr>
        <p:txBody>
          <a:bodyPr>
            <a:noAutofit/>
          </a:bodyPr>
          <a:lstStyle>
            <a:lvl1pPr marL="640080" indent="-457200" algn="l">
              <a:defRPr sz="5400"/>
            </a:lvl1pPr>
          </a:lstStyle>
          <a:p>
            <a:r>
              <a:rPr lang="cs-CZ"/>
              <a:t>Kliknutím lze upravit styl.</a:t>
            </a:r>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5" name="Footer Placeholder 4"/>
          <p:cNvSpPr>
            <a:spLocks noGrp="1"/>
          </p:cNvSpPr>
          <p:nvPr>
            <p:ph type="ftr" sz="quarter" idx="11"/>
          </p:nvPr>
        </p:nvSpPr>
        <p:spPr/>
        <p:txBody>
          <a:bodyPr/>
          <a:lstStyle/>
          <a:p>
            <a:endParaRPr lang="en-GB" noProof="0" dirty="0"/>
          </a:p>
        </p:txBody>
      </p:sp>
      <p:sp>
        <p:nvSpPr>
          <p:cNvPr id="6" name="Slide Number Placeholder 5"/>
          <p:cNvSpPr>
            <a:spLocks noGrp="1"/>
          </p:cNvSpPr>
          <p:nvPr>
            <p:ph type="sldNum" sz="quarter" idx="12"/>
          </p:nvPr>
        </p:nvSpPr>
        <p:spPr>
          <a:xfrm>
            <a:off x="7308304" y="6172200"/>
            <a:ext cx="1828800" cy="365125"/>
          </a:xfrm>
        </p:spPr>
        <p:txBody>
          <a:bodyPr/>
          <a:lstStyle>
            <a:lvl1pPr>
              <a:defRPr sz="1200" b="1"/>
            </a:lvl1pPr>
          </a:lstStyle>
          <a:p>
            <a:fld id="{DFE5482F-2F05-49C5-9E15-73F945A41231}" type="slidenum">
              <a:rPr lang="cs-CZ" smtClean="0"/>
              <a:pPr/>
              <a:t>‹#›</a:t>
            </a:fld>
            <a:endParaRPr lang="cs-CZ" dirty="0"/>
          </a:p>
        </p:txBody>
      </p:sp>
      <p:sp>
        <p:nvSpPr>
          <p:cNvPr id="8" name="Title 7"/>
          <p:cNvSpPr>
            <a:spLocks noGrp="1"/>
          </p:cNvSpPr>
          <p:nvPr>
            <p:ph type="title"/>
          </p:nvPr>
        </p:nvSpPr>
        <p:spPr>
          <a:xfrm>
            <a:off x="251520" y="210314"/>
            <a:ext cx="6512511" cy="648072"/>
          </a:xfrm>
        </p:spPr>
        <p:txBody>
          <a:bodyPr/>
          <a:lstStyle>
            <a:lvl1pPr marL="0" indent="0" algn="l">
              <a:buFontTx/>
              <a:buNone/>
              <a:defRPr sz="2800"/>
            </a:lvl1pPr>
          </a:lstStyle>
          <a:p>
            <a:endParaRPr lang="en-US" dirty="0"/>
          </a:p>
        </p:txBody>
      </p:sp>
      <p:sp>
        <p:nvSpPr>
          <p:cNvPr id="10" name="Content Placeholder 9"/>
          <p:cNvSpPr>
            <a:spLocks noGrp="1"/>
          </p:cNvSpPr>
          <p:nvPr>
            <p:ph sz="quarter" idx="13"/>
          </p:nvPr>
        </p:nvSpPr>
        <p:spPr>
          <a:xfrm>
            <a:off x="1143000" y="2042512"/>
            <a:ext cx="6400800" cy="3474720"/>
          </a:xfrm>
        </p:spPr>
        <p:txBody>
          <a:bodyPr/>
          <a:lstStyle/>
          <a:p>
            <a:pPr lvl="0"/>
            <a:r>
              <a:rPr lang="cs-CZ" dirty="0"/>
              <a:t>Kliknutím lze upravit styly předlohy textu.</a:t>
            </a:r>
          </a:p>
          <a:p>
            <a:pPr lvl="1"/>
            <a:r>
              <a:rPr lang="cs-CZ" dirty="0"/>
              <a:t>Druhá úroveň</a:t>
            </a:r>
          </a:p>
          <a:p>
            <a:pPr lvl="2"/>
            <a:r>
              <a:rPr lang="cs-CZ" dirty="0"/>
              <a:t>Třetí úroveň</a:t>
            </a:r>
          </a:p>
          <a:p>
            <a:pPr lvl="3"/>
            <a:r>
              <a:rPr lang="cs-CZ" dirty="0"/>
              <a:t>Čtvrtá úroveň</a:t>
            </a:r>
          </a:p>
          <a:p>
            <a:pPr lvl="4"/>
            <a:r>
              <a:rPr lang="cs-CZ" dirty="0"/>
              <a:t>Pátá úroveň</a:t>
            </a:r>
            <a:endParaRPr lang="en-US" dirty="0"/>
          </a:p>
        </p:txBody>
      </p:sp>
    </p:spTree>
  </p:cSld>
  <p:clrMapOvr>
    <a:masterClrMapping/>
  </p:clrMapOvr>
  <p:extLst>
    <p:ext uri="{DCECCB84-F9BA-43D5-87BE-67443E8EF086}">
      <p15:sldGuideLst xmlns:p15="http://schemas.microsoft.com/office/powerpoint/2012/main">
        <p15:guide id="1" orient="horz" pos="2160" userDrawn="1">
          <p15:clr>
            <a:srgbClr val="FBAE40"/>
          </p15:clr>
        </p15:guide>
        <p15:guide id="2" pos="2880" userDrawn="1">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áhlaví části">
    <p:spTree>
      <p:nvGrpSpPr>
        <p:cNvPr id="1" name=""/>
        <p:cNvGrpSpPr/>
        <p:nvPr/>
      </p:nvGrpSpPr>
      <p:grpSpPr>
        <a:xfrm>
          <a:off x="0" y="0"/>
          <a:ext cx="0" cy="0"/>
          <a:chOff x="0" y="0"/>
          <a:chExt cx="0" cy="0"/>
        </a:xfrm>
      </p:grpSpPr>
      <p:sp>
        <p:nvSpPr>
          <p:cNvPr id="7" name="Rectangle 6"/>
          <p:cNvSpPr/>
          <p:nvPr/>
        </p:nvSpPr>
        <p:spPr>
          <a:xfrm>
            <a:off x="0" y="3866920"/>
            <a:ext cx="9144000" cy="2991080"/>
          </a:xfrm>
          <a:prstGeom prst="rect">
            <a:avLst/>
          </a:prstGeom>
          <a:gradFill>
            <a:gsLst>
              <a:gs pos="0">
                <a:schemeClr val="bg1">
                  <a:alpha val="92000"/>
                </a:schemeClr>
              </a:gs>
              <a:gs pos="37000">
                <a:schemeClr val="bg1">
                  <a:alpha val="77000"/>
                </a:schemeClr>
              </a:gs>
              <a:gs pos="100000">
                <a:schemeClr val="bg2">
                  <a:alpha val="8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0" y="0"/>
            <a:ext cx="9144000" cy="3866920"/>
          </a:xfrm>
          <a:prstGeom prst="rect">
            <a:avLst/>
          </a:prstGeom>
          <a:gradFill flip="none" rotWithShape="1">
            <a:gsLst>
              <a:gs pos="0">
                <a:schemeClr val="bg1">
                  <a:alpha val="90000"/>
                </a:schemeClr>
              </a:gs>
              <a:gs pos="48000">
                <a:schemeClr val="bg1">
                  <a:alpha val="63000"/>
                </a:schemeClr>
              </a:gs>
              <a:gs pos="100000">
                <a:schemeClr val="bg2">
                  <a:alpha val="8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2033195" y="2172648"/>
            <a:ext cx="5966666" cy="2423346"/>
          </a:xfrm>
          <a:effectLst/>
        </p:spPr>
        <p:txBody>
          <a:bodyPr anchor="b"/>
          <a:lstStyle>
            <a:lvl1pPr algn="r">
              <a:defRPr sz="4600" b="1" cap="none" baseline="0"/>
            </a:lvl1pPr>
          </a:lstStyle>
          <a:p>
            <a:r>
              <a:rPr lang="cs-CZ"/>
              <a:t>Kliknutím lze upravit styl.</a:t>
            </a:r>
            <a:endParaRPr lang="en-US" dirty="0"/>
          </a:p>
        </p:txBody>
      </p:sp>
      <p:sp>
        <p:nvSpPr>
          <p:cNvPr id="3" name="Text Placeholder 2"/>
          <p:cNvSpPr>
            <a:spLocks noGrp="1"/>
          </p:cNvSpPr>
          <p:nvPr>
            <p:ph type="body" idx="1"/>
          </p:nvPr>
        </p:nvSpPr>
        <p:spPr>
          <a:xfrm>
            <a:off x="2022438" y="4607511"/>
            <a:ext cx="5970494" cy="835460"/>
          </a:xfrm>
        </p:spPr>
        <p:txBody>
          <a:bodyPr anchor="t"/>
          <a:lstStyle>
            <a:lvl1pPr marL="0" indent="0" algn="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s-CZ"/>
              <a:t>Kliknutím lze upravit styly předlohy textu.</a:t>
            </a:r>
          </a:p>
        </p:txBody>
      </p:sp>
      <p:sp>
        <p:nvSpPr>
          <p:cNvPr id="4" name="Date Placeholder 3"/>
          <p:cNvSpPr>
            <a:spLocks noGrp="1"/>
          </p:cNvSpPr>
          <p:nvPr>
            <p:ph type="dt" sz="half" idx="10"/>
          </p:nvPr>
        </p:nvSpPr>
        <p:spPr/>
        <p:txBody>
          <a:bodyPr/>
          <a:lstStyle/>
          <a:p>
            <a:endParaRPr lang="cs-CZ" dirty="0"/>
          </a:p>
        </p:txBody>
      </p:sp>
      <p:sp>
        <p:nvSpPr>
          <p:cNvPr id="5" name="Footer Placeholder 4"/>
          <p:cNvSpPr>
            <a:spLocks noGrp="1"/>
          </p:cNvSpPr>
          <p:nvPr>
            <p:ph type="ftr" sz="quarter" idx="11"/>
          </p:nvPr>
        </p:nvSpPr>
        <p:spPr/>
        <p:txBody>
          <a:bodyPr/>
          <a:lstStyle/>
          <a:p>
            <a:endParaRPr lang="cs-CZ" dirty="0"/>
          </a:p>
        </p:txBody>
      </p:sp>
      <p:sp>
        <p:nvSpPr>
          <p:cNvPr id="6" name="Slide Number Placeholder 5"/>
          <p:cNvSpPr>
            <a:spLocks noGrp="1"/>
          </p:cNvSpPr>
          <p:nvPr>
            <p:ph type="sldNum" sz="quarter" idx="12"/>
          </p:nvPr>
        </p:nvSpPr>
        <p:spPr/>
        <p:txBody>
          <a:bodyPr/>
          <a:lstStyle/>
          <a:p>
            <a:fld id="{DFE5482F-2F05-49C5-9E15-73F945A41231}" type="slidenum">
              <a:rPr lang="cs-CZ" smtClean="0"/>
              <a:t>‹#›</a:t>
            </a:fld>
            <a:endParaRPr lang="cs-CZ"/>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Only" preserve="1">
  <p:cSld name="Pouze nadpi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a:t>Kliknutím lze upravit styl.</a:t>
            </a:r>
            <a:endParaRPr lang="en-US" dirty="0"/>
          </a:p>
        </p:txBody>
      </p:sp>
      <p:sp>
        <p:nvSpPr>
          <p:cNvPr id="3" name="Date Placeholder 2"/>
          <p:cNvSpPr>
            <a:spLocks noGrp="1"/>
          </p:cNvSpPr>
          <p:nvPr>
            <p:ph type="dt" sz="half" idx="10"/>
          </p:nvPr>
        </p:nvSpPr>
        <p:spPr/>
        <p:txBody>
          <a:bodyPr/>
          <a:lstStyle/>
          <a:p>
            <a:endParaRPr lang="cs-CZ" dirty="0"/>
          </a:p>
        </p:txBody>
      </p:sp>
      <p:sp>
        <p:nvSpPr>
          <p:cNvPr id="4" name="Footer Placeholder 3"/>
          <p:cNvSpPr>
            <a:spLocks noGrp="1"/>
          </p:cNvSpPr>
          <p:nvPr>
            <p:ph type="ftr" sz="quarter" idx="11"/>
          </p:nvPr>
        </p:nvSpPr>
        <p:spPr/>
        <p:txBody>
          <a:bodyPr/>
          <a:lstStyle/>
          <a:p>
            <a:endParaRPr lang="cs-CZ" dirty="0"/>
          </a:p>
        </p:txBody>
      </p:sp>
      <p:sp>
        <p:nvSpPr>
          <p:cNvPr id="5" name="Slide Number Placeholder 4"/>
          <p:cNvSpPr>
            <a:spLocks noGrp="1"/>
          </p:cNvSpPr>
          <p:nvPr>
            <p:ph type="sldNum" sz="quarter" idx="12"/>
          </p:nvPr>
        </p:nvSpPr>
        <p:spPr/>
        <p:txBody>
          <a:bodyPr/>
          <a:lstStyle/>
          <a:p>
            <a:fld id="{DFE5482F-2F05-49C5-9E15-73F945A41231}" type="slidenum">
              <a:rPr lang="cs-CZ" smtClean="0"/>
              <a:t>‹#›</a:t>
            </a:fld>
            <a:endParaRPr lang="cs-CZ"/>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cs-CZ" dirty="0"/>
          </a:p>
        </p:txBody>
      </p:sp>
      <p:sp>
        <p:nvSpPr>
          <p:cNvPr id="3" name="Footer Placeholder 2"/>
          <p:cNvSpPr>
            <a:spLocks noGrp="1"/>
          </p:cNvSpPr>
          <p:nvPr>
            <p:ph type="ftr" sz="quarter" idx="11"/>
          </p:nvPr>
        </p:nvSpPr>
        <p:spPr/>
        <p:txBody>
          <a:bodyPr/>
          <a:lstStyle/>
          <a:p>
            <a:endParaRPr lang="cs-CZ" dirty="0"/>
          </a:p>
        </p:txBody>
      </p:sp>
      <p:sp>
        <p:nvSpPr>
          <p:cNvPr id="4" name="Slide Number Placeholder 3"/>
          <p:cNvSpPr>
            <a:spLocks noGrp="1"/>
          </p:cNvSpPr>
          <p:nvPr>
            <p:ph type="sldNum" sz="quarter" idx="12"/>
          </p:nvPr>
        </p:nvSpPr>
        <p:spPr/>
        <p:txBody>
          <a:bodyPr/>
          <a:lstStyle/>
          <a:p>
            <a:fld id="{DFE5482F-2F05-49C5-9E15-73F945A41231}" type="slidenum">
              <a:rPr lang="cs-CZ" smtClean="0"/>
              <a:t>‹#›</a:t>
            </a:fld>
            <a:endParaRPr lang="cs-CZ"/>
          </a:p>
        </p:txBody>
      </p:sp>
    </p:spTree>
  </p:cSld>
  <p:clrMapOvr>
    <a:masterClrMapping/>
  </p:clrMapOvr>
  <p:extLst>
    <p:ext uri="{DCECCB84-F9BA-43D5-87BE-67443E8EF086}">
      <p15:sldGuideLst xmlns:p15="http://schemas.microsoft.com/office/powerpoint/2012/main">
        <p15:guide id="1" orient="horz" pos="2160" userDrawn="1">
          <p15:clr>
            <a:srgbClr val="FBAE40"/>
          </p15:clr>
        </p15:guide>
        <p15:guide id="2" pos="2880" userDrawn="1">
          <p15:clr>
            <a:srgbClr val="FBAE40"/>
          </p15:clr>
        </p15:guide>
      </p15:sldGuideLst>
    </p:ext>
  </p:extLst>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7" name="Rectangle 6"/>
          <p:cNvSpPr/>
          <p:nvPr/>
        </p:nvSpPr>
        <p:spPr>
          <a:xfrm>
            <a:off x="0" y="5105400"/>
            <a:ext cx="9144000" cy="1752600"/>
          </a:xfrm>
          <a:prstGeom prst="rect">
            <a:avLst/>
          </a:prstGeom>
          <a:gradFill>
            <a:gsLst>
              <a:gs pos="0">
                <a:schemeClr val="bg1">
                  <a:alpha val="91000"/>
                </a:schemeClr>
              </a:gs>
              <a:gs pos="37000">
                <a:schemeClr val="bg1">
                  <a:alpha val="76000"/>
                </a:schemeClr>
              </a:gs>
              <a:gs pos="100000">
                <a:schemeClr val="bg2">
                  <a:alpha val="79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0" y="0"/>
            <a:ext cx="9144000" cy="5105400"/>
          </a:xfrm>
          <a:prstGeom prst="rect">
            <a:avLst/>
          </a:prstGeom>
          <a:gradFill flip="none" rotWithShape="1">
            <a:gsLst>
              <a:gs pos="0">
                <a:schemeClr val="bg1">
                  <a:alpha val="89000"/>
                </a:schemeClr>
              </a:gs>
              <a:gs pos="48000">
                <a:schemeClr val="bg1">
                  <a:alpha val="62000"/>
                </a:schemeClr>
              </a:gs>
              <a:gs pos="100000">
                <a:schemeClr val="bg2">
                  <a:alpha val="7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0" i="0" u="none" dirty="0"/>
          </a:p>
        </p:txBody>
      </p:sp>
      <p:sp>
        <p:nvSpPr>
          <p:cNvPr id="9" name="Rectangle 8"/>
          <p:cNvSpPr/>
          <p:nvPr/>
        </p:nvSpPr>
        <p:spPr>
          <a:xfrm>
            <a:off x="0" y="3768304"/>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a:off x="0" y="1600200"/>
            <a:ext cx="9144000" cy="5105400"/>
          </a:xfrm>
          <a:prstGeom prst="ellipse">
            <a:avLst/>
          </a:prstGeom>
          <a:gradFill flip="none" rotWithShape="1">
            <a:gsLst>
              <a:gs pos="0">
                <a:schemeClr val="bg1"/>
              </a:gs>
              <a:gs pos="56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1793289" y="4372168"/>
            <a:ext cx="6512511" cy="1143000"/>
          </a:xfrm>
          <a:prstGeom prst="rect">
            <a:avLst/>
          </a:prstGeom>
          <a:effectLst/>
        </p:spPr>
        <p:txBody>
          <a:bodyPr vert="horz" lIns="91440" tIns="45720" rIns="91440" bIns="45720" rtlCol="0" anchor="t" anchorCtr="0">
            <a:noAutofit/>
          </a:bodyPr>
          <a:lstStyle/>
          <a:p>
            <a:r>
              <a:rPr lang="cs-CZ"/>
              <a:t>Kliknutím lze upravit styl.</a:t>
            </a:r>
            <a:endParaRPr lang="en-US" dirty="0"/>
          </a:p>
        </p:txBody>
      </p:sp>
      <p:sp>
        <p:nvSpPr>
          <p:cNvPr id="3" name="Text Placeholder 2"/>
          <p:cNvSpPr>
            <a:spLocks noGrp="1"/>
          </p:cNvSpPr>
          <p:nvPr>
            <p:ph type="body" idx="1"/>
          </p:nvPr>
        </p:nvSpPr>
        <p:spPr>
          <a:xfrm>
            <a:off x="1143000" y="732260"/>
            <a:ext cx="6400800" cy="3474720"/>
          </a:xfrm>
          <a:prstGeom prst="rect">
            <a:avLst/>
          </a:prstGeom>
        </p:spPr>
        <p:txBody>
          <a:bodyPr vert="horz" lIns="91440" tIns="45720" rIns="91440" bIns="45720" rtlCol="0">
            <a:normAutofit/>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4" name="Date Placeholder 3"/>
          <p:cNvSpPr>
            <a:spLocks noGrp="1"/>
          </p:cNvSpPr>
          <p:nvPr>
            <p:ph type="dt" sz="half" idx="2"/>
          </p:nvPr>
        </p:nvSpPr>
        <p:spPr>
          <a:xfrm>
            <a:off x="6172200" y="6172200"/>
            <a:ext cx="2514600" cy="365125"/>
          </a:xfrm>
          <a:prstGeom prst="rect">
            <a:avLst/>
          </a:prstGeom>
        </p:spPr>
        <p:txBody>
          <a:bodyPr vert="horz" lIns="91440" tIns="45720" rIns="91440" bIns="45720" rtlCol="0" anchor="ctr"/>
          <a:lstStyle>
            <a:lvl1pPr algn="r">
              <a:defRPr sz="1100" b="1">
                <a:solidFill>
                  <a:schemeClr val="tx1">
                    <a:lumMod val="50000"/>
                    <a:lumOff val="50000"/>
                  </a:schemeClr>
                </a:solidFill>
              </a:defRPr>
            </a:lvl1pPr>
          </a:lstStyle>
          <a:p>
            <a:endParaRPr lang="cs-CZ" dirty="0"/>
          </a:p>
        </p:txBody>
      </p:sp>
      <p:sp>
        <p:nvSpPr>
          <p:cNvPr id="5" name="Footer Placeholder 4"/>
          <p:cNvSpPr>
            <a:spLocks noGrp="1"/>
          </p:cNvSpPr>
          <p:nvPr>
            <p:ph type="ftr" sz="quarter" idx="3"/>
          </p:nvPr>
        </p:nvSpPr>
        <p:spPr>
          <a:xfrm>
            <a:off x="457199" y="6172200"/>
            <a:ext cx="3352801" cy="365125"/>
          </a:xfrm>
          <a:prstGeom prst="rect">
            <a:avLst/>
          </a:prstGeom>
        </p:spPr>
        <p:txBody>
          <a:bodyPr vert="horz" lIns="91440" tIns="45720" rIns="91440" bIns="45720" rtlCol="0" anchor="ctr"/>
          <a:lstStyle>
            <a:lvl1pPr algn="l">
              <a:defRPr sz="1100" b="1">
                <a:solidFill>
                  <a:schemeClr val="tx1">
                    <a:lumMod val="50000"/>
                    <a:lumOff val="50000"/>
                  </a:schemeClr>
                </a:solidFill>
              </a:defRPr>
            </a:lvl1pPr>
          </a:lstStyle>
          <a:p>
            <a:endParaRPr lang="cs-CZ" dirty="0"/>
          </a:p>
        </p:txBody>
      </p:sp>
      <p:sp>
        <p:nvSpPr>
          <p:cNvPr id="6" name="Slide Number Placeholder 5"/>
          <p:cNvSpPr>
            <a:spLocks noGrp="1"/>
          </p:cNvSpPr>
          <p:nvPr>
            <p:ph type="sldNum" sz="quarter" idx="4"/>
          </p:nvPr>
        </p:nvSpPr>
        <p:spPr>
          <a:xfrm>
            <a:off x="3810000" y="6172200"/>
            <a:ext cx="1828800" cy="365125"/>
          </a:xfrm>
          <a:prstGeom prst="rect">
            <a:avLst/>
          </a:prstGeom>
        </p:spPr>
        <p:txBody>
          <a:bodyPr vert="horz" lIns="91440" tIns="45720" rIns="91440" bIns="45720" rtlCol="0" anchor="ctr"/>
          <a:lstStyle>
            <a:lvl1pPr algn="ctr">
              <a:defRPr sz="1200" b="1">
                <a:solidFill>
                  <a:schemeClr val="tx1">
                    <a:lumMod val="50000"/>
                    <a:lumOff val="50000"/>
                  </a:schemeClr>
                </a:solidFill>
              </a:defRPr>
            </a:lvl1pPr>
          </a:lstStyle>
          <a:p>
            <a:fld id="{DFE5482F-2F05-49C5-9E15-73F945A41231}" type="slidenum">
              <a:rPr lang="cs-CZ" smtClean="0"/>
              <a:t>‹#›</a:t>
            </a:fld>
            <a:endParaRPr lang="cs-CZ"/>
          </a:p>
        </p:txBody>
      </p:sp>
    </p:spTree>
  </p:cSld>
  <p:clrMap bg1="lt1" tx1="dk1" bg2="lt2" tx2="dk2" accent1="accent1" accent2="accent2" accent3="accent3" accent4="accent4" accent5="accent5" accent6="accent6" hlink="hlink" folHlink="folHlink"/>
  <p:sldLayoutIdLst>
    <p:sldLayoutId id="2147483745" r:id="rId1"/>
    <p:sldLayoutId id="2147483746" r:id="rId2"/>
    <p:sldLayoutId id="2147483747" r:id="rId3"/>
    <p:sldLayoutId id="2147483750" r:id="rId4"/>
    <p:sldLayoutId id="2147483751" r:id="rId5"/>
  </p:sldLayoutIdLst>
  <p:hf hdr="0" dt="0"/>
  <p:txStyles>
    <p:titleStyle>
      <a:lvl1pPr marL="320040" indent="-320040" algn="r" defTabSz="914400" rtl="0" eaLnBrk="1" latinLnBrk="0" hangingPunct="1">
        <a:spcBef>
          <a:spcPct val="0"/>
        </a:spcBef>
        <a:buClr>
          <a:schemeClr val="accent6">
            <a:lumMod val="75000"/>
          </a:schemeClr>
        </a:buClr>
        <a:buSzPct val="128000"/>
        <a:buFont typeface="Georgia" pitchFamily="18" charset="0"/>
        <a:buChar char="*"/>
        <a:defRPr sz="4600" b="1" i="0" u="none" kern="1200">
          <a:gradFill>
            <a:gsLst>
              <a:gs pos="0">
                <a:schemeClr val="tx1"/>
              </a:gs>
              <a:gs pos="40000">
                <a:schemeClr val="tx1">
                  <a:lumMod val="75000"/>
                  <a:lumOff val="25000"/>
                </a:schemeClr>
              </a:gs>
              <a:gs pos="100000">
                <a:schemeClr val="tx2">
                  <a:alpha val="65000"/>
                </a:schemeClr>
              </a:gs>
            </a:gsLst>
            <a:lin ang="5400000" scaled="0"/>
          </a:gradFill>
          <a:effectLst>
            <a:reflection blurRad="6350" stA="55000" endA="300" endPos="45500" dir="5400000" sy="-100000" algn="bl" rotWithShape="0"/>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2860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2200" kern="1200">
          <a:solidFill>
            <a:schemeClr val="tx1">
              <a:lumMod val="75000"/>
              <a:lumOff val="25000"/>
            </a:schemeClr>
          </a:solidFill>
          <a:latin typeface="+mn-lt"/>
          <a:ea typeface="+mn-ea"/>
          <a:cs typeface="+mn-cs"/>
        </a:defRPr>
      </a:lvl1pPr>
      <a:lvl2pPr marL="54864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2000" kern="1200">
          <a:solidFill>
            <a:schemeClr val="tx1">
              <a:lumMod val="75000"/>
              <a:lumOff val="25000"/>
            </a:schemeClr>
          </a:solidFill>
          <a:latin typeface="+mn-lt"/>
          <a:ea typeface="+mn-ea"/>
          <a:cs typeface="+mn-cs"/>
        </a:defRPr>
      </a:lvl2pPr>
      <a:lvl3pPr marL="82296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800" kern="1200">
          <a:solidFill>
            <a:schemeClr val="tx1">
              <a:lumMod val="75000"/>
              <a:lumOff val="25000"/>
            </a:schemeClr>
          </a:solidFill>
          <a:latin typeface="+mn-lt"/>
          <a:ea typeface="+mn-ea"/>
          <a:cs typeface="+mn-cs"/>
        </a:defRPr>
      </a:lvl3pPr>
      <a:lvl4pPr marL="109728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600" kern="1200">
          <a:solidFill>
            <a:schemeClr val="tx1">
              <a:lumMod val="75000"/>
              <a:lumOff val="25000"/>
            </a:schemeClr>
          </a:solidFill>
          <a:latin typeface="+mn-lt"/>
          <a:ea typeface="+mn-ea"/>
          <a:cs typeface="+mn-cs"/>
        </a:defRPr>
      </a:lvl4pPr>
      <a:lvl5pPr marL="1389888"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5pPr>
      <a:lvl6pPr marL="1664208"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6pPr>
      <a:lvl7pPr marL="196596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7pPr>
      <a:lvl8pPr marL="228600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8pPr>
      <a:lvl9pPr marL="2587752"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2880" userDrawn="1">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18" Type="http://schemas.openxmlformats.org/officeDocument/2006/relationships/image" Target="../media/image80.png"/><Relationship Id="rId17" Type="http://schemas.openxmlformats.org/officeDocument/2006/relationships/image" Target="../media/image79.png"/><Relationship Id="rId2" Type="http://schemas.openxmlformats.org/officeDocument/2006/relationships/notesSlide" Target="../notesSlides/notesSlide10.xml"/><Relationship Id="rId16" Type="http://schemas.openxmlformats.org/officeDocument/2006/relationships/image" Target="../media/image78.png"/><Relationship Id="rId20" Type="http://schemas.openxmlformats.org/officeDocument/2006/relationships/image" Target="../media/image801.png"/><Relationship Id="rId1" Type="http://schemas.openxmlformats.org/officeDocument/2006/relationships/slideLayout" Target="../slideLayouts/slideLayout2.xml"/><Relationship Id="rId15" Type="http://schemas.openxmlformats.org/officeDocument/2006/relationships/image" Target="../media/image77.png"/><Relationship Id="rId19" Type="http://schemas.openxmlformats.org/officeDocument/2006/relationships/image" Target="../media/image791.png"/><Relationship Id="rId14" Type="http://schemas.openxmlformats.org/officeDocument/2006/relationships/image" Target="../media/image76.png"/></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 Id="rId15" Type="http://schemas.openxmlformats.org/officeDocument/2006/relationships/image" Target="../media/image81.png"/></Relationships>
</file>

<file path=ppt/slides/_rels/slide12.xml.rels><?xml version="1.0" encoding="UTF-8" standalone="yes"?>
<Relationships xmlns="http://schemas.openxmlformats.org/package/2006/relationships"><Relationship Id="rId13" Type="http://schemas.openxmlformats.org/officeDocument/2006/relationships/image" Target="../media/image530.png"/><Relationship Id="rId2" Type="http://schemas.openxmlformats.org/officeDocument/2006/relationships/notesSlide" Target="../notesSlides/notesSlide12.xml"/><Relationship Id="rId1" Type="http://schemas.openxmlformats.org/officeDocument/2006/relationships/slideLayout" Target="../slideLayouts/slideLayout2.xml"/><Relationship Id="rId15" Type="http://schemas.openxmlformats.org/officeDocument/2006/relationships/image" Target="../media/image82.png"/><Relationship Id="rId14" Type="http://schemas.openxmlformats.org/officeDocument/2006/relationships/image" Target="../media/image540.png"/></Relationships>
</file>

<file path=ppt/slides/_rels/slide13.xml.rels><?xml version="1.0" encoding="UTF-8" standalone="yes"?>
<Relationships xmlns="http://schemas.openxmlformats.org/package/2006/relationships"><Relationship Id="rId18" Type="http://schemas.openxmlformats.org/officeDocument/2006/relationships/image" Target="../media/image83.png"/><Relationship Id="rId21" Type="http://schemas.openxmlformats.org/officeDocument/2006/relationships/image" Target="../media/image86.png"/><Relationship Id="rId25" Type="http://schemas.openxmlformats.org/officeDocument/2006/relationships/image" Target="../media/image90.png"/><Relationship Id="rId2" Type="http://schemas.openxmlformats.org/officeDocument/2006/relationships/notesSlide" Target="../notesSlides/notesSlide13.xml"/><Relationship Id="rId20" Type="http://schemas.openxmlformats.org/officeDocument/2006/relationships/image" Target="../media/image85.png"/><Relationship Id="rId1" Type="http://schemas.openxmlformats.org/officeDocument/2006/relationships/slideLayout" Target="../slideLayouts/slideLayout2.xml"/><Relationship Id="rId24" Type="http://schemas.openxmlformats.org/officeDocument/2006/relationships/image" Target="../media/image89.png"/><Relationship Id="rId23" Type="http://schemas.openxmlformats.org/officeDocument/2006/relationships/image" Target="../media/image410.png"/><Relationship Id="rId19" Type="http://schemas.openxmlformats.org/officeDocument/2006/relationships/image" Target="../media/image84.png"/><Relationship Id="rId22" Type="http://schemas.openxmlformats.org/officeDocument/2006/relationships/image" Target="../media/image87.png"/></Relationships>
</file>

<file path=ppt/slides/_rels/slide14.xml.rels><?xml version="1.0" encoding="UTF-8" standalone="yes"?>
<Relationships xmlns="http://schemas.openxmlformats.org/package/2006/relationships"><Relationship Id="rId18" Type="http://schemas.openxmlformats.org/officeDocument/2006/relationships/image" Target="../media/image820.png"/><Relationship Id="rId26" Type="http://schemas.openxmlformats.org/officeDocument/2006/relationships/image" Target="../media/image941.png"/><Relationship Id="rId21" Type="http://schemas.openxmlformats.org/officeDocument/2006/relationships/image" Target="../media/image96.png"/><Relationship Id="rId17" Type="http://schemas.openxmlformats.org/officeDocument/2006/relationships/image" Target="../media/image93.png"/><Relationship Id="rId25" Type="http://schemas.openxmlformats.org/officeDocument/2006/relationships/image" Target="../media/image930.png"/><Relationship Id="rId2" Type="http://schemas.openxmlformats.org/officeDocument/2006/relationships/notesSlide" Target="../notesSlides/notesSlide14.xml"/><Relationship Id="rId16" Type="http://schemas.openxmlformats.org/officeDocument/2006/relationships/image" Target="../media/image92.png"/><Relationship Id="rId20" Type="http://schemas.openxmlformats.org/officeDocument/2006/relationships/image" Target="../media/image95.png"/><Relationship Id="rId1" Type="http://schemas.openxmlformats.org/officeDocument/2006/relationships/slideLayout" Target="../slideLayouts/slideLayout2.xml"/><Relationship Id="rId24" Type="http://schemas.openxmlformats.org/officeDocument/2006/relationships/image" Target="../media/image97.png"/><Relationship Id="rId15" Type="http://schemas.openxmlformats.org/officeDocument/2006/relationships/image" Target="../media/image91.png"/><Relationship Id="rId23" Type="http://schemas.openxmlformats.org/officeDocument/2006/relationships/image" Target="../media/image870.png"/><Relationship Id="rId19" Type="http://schemas.openxmlformats.org/officeDocument/2006/relationships/image" Target="../media/image94.png"/><Relationship Id="rId22" Type="http://schemas.openxmlformats.org/officeDocument/2006/relationships/image" Target="../media/image860.png"/><Relationship Id="rId27" Type="http://schemas.openxmlformats.org/officeDocument/2006/relationships/image" Target="../media/image950.png"/></Relationships>
</file>

<file path=ppt/slides/_rels/slide15.xml.rels><?xml version="1.0" encoding="UTF-8" standalone="yes"?>
<Relationships xmlns="http://schemas.openxmlformats.org/package/2006/relationships"><Relationship Id="rId3" Type="http://schemas.openxmlformats.org/officeDocument/2006/relationships/image" Target="../media/image3.gif"/><Relationship Id="rId2" Type="http://schemas.openxmlformats.org/officeDocument/2006/relationships/notesSlide" Target="../notesSlides/notesSlide15.xml"/><Relationship Id="rId1" Type="http://schemas.openxmlformats.org/officeDocument/2006/relationships/slideLayout" Target="../slideLayouts/slideLayout3.xml"/><Relationship Id="rId5" Type="http://schemas.openxmlformats.org/officeDocument/2006/relationships/hyperlink" Target="https://dedekold.myportfolio.com/" TargetMode="External"/><Relationship Id="rId4" Type="http://schemas.openxmlformats.org/officeDocument/2006/relationships/hyperlink" Target="https://dedeklegacy.cz/talking-slides.html" TargetMode="External"/></Relationships>
</file>

<file path=ppt/slides/_rels/slide1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6.xml"/><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2.xml.rels><?xml version="1.0" encoding="UTF-8" standalone="yes"?>
<Relationships xmlns="http://schemas.openxmlformats.org/package/2006/relationships"><Relationship Id="rId13" Type="http://schemas.openxmlformats.org/officeDocument/2006/relationships/image" Target="../media/image13.png"/><Relationship Id="rId18" Type="http://schemas.openxmlformats.org/officeDocument/2006/relationships/image" Target="../media/image100.png"/><Relationship Id="rId26" Type="http://schemas.openxmlformats.org/officeDocument/2006/relationships/image" Target="../media/image180.png"/><Relationship Id="rId21" Type="http://schemas.openxmlformats.org/officeDocument/2006/relationships/image" Target="../media/image19.png"/><Relationship Id="rId12" Type="http://schemas.openxmlformats.org/officeDocument/2006/relationships/image" Target="../media/image12.png"/><Relationship Id="rId17" Type="http://schemas.openxmlformats.org/officeDocument/2006/relationships/image" Target="../media/image17.png"/><Relationship Id="rId25" Type="http://schemas.openxmlformats.org/officeDocument/2006/relationships/image" Target="../media/image21.png"/><Relationship Id="rId2" Type="http://schemas.openxmlformats.org/officeDocument/2006/relationships/notesSlide" Target="../notesSlides/notesSlide2.xml"/><Relationship Id="rId16" Type="http://schemas.openxmlformats.org/officeDocument/2006/relationships/image" Target="../media/image16.png"/><Relationship Id="rId20" Type="http://schemas.openxmlformats.org/officeDocument/2006/relationships/image" Target="../media/image18.png"/><Relationship Id="rId29" Type="http://schemas.openxmlformats.org/officeDocument/2006/relationships/image" Target="../media/image22.png"/><Relationship Id="rId1" Type="http://schemas.openxmlformats.org/officeDocument/2006/relationships/slideLayout" Target="../slideLayouts/slideLayout2.xml"/><Relationship Id="rId11" Type="http://schemas.openxmlformats.org/officeDocument/2006/relationships/image" Target="../media/image11.png"/><Relationship Id="rId24" Type="http://schemas.openxmlformats.org/officeDocument/2006/relationships/image" Target="../media/image160.png"/><Relationship Id="rId15" Type="http://schemas.openxmlformats.org/officeDocument/2006/relationships/image" Target="../media/image15.png"/><Relationship Id="rId23" Type="http://schemas.openxmlformats.org/officeDocument/2006/relationships/image" Target="../media/image150.png"/><Relationship Id="rId28" Type="http://schemas.openxmlformats.org/officeDocument/2006/relationships/image" Target="../media/image200.png"/><Relationship Id="rId19" Type="http://schemas.openxmlformats.org/officeDocument/2006/relationships/image" Target="../media/image110.png"/><Relationship Id="rId14" Type="http://schemas.openxmlformats.org/officeDocument/2006/relationships/image" Target="../media/image14.png"/><Relationship Id="rId22" Type="http://schemas.openxmlformats.org/officeDocument/2006/relationships/image" Target="../media/image20.png"/><Relationship Id="rId27" Type="http://schemas.openxmlformats.org/officeDocument/2006/relationships/image" Target="../media/image190.png"/></Relationships>
</file>

<file path=ppt/slides/_rels/slide3.xml.rels><?xml version="1.0" encoding="UTF-8" standalone="yes"?>
<Relationships xmlns="http://schemas.openxmlformats.org/package/2006/relationships"><Relationship Id="rId13" Type="http://schemas.openxmlformats.org/officeDocument/2006/relationships/image" Target="../media/image24.png"/><Relationship Id="rId18" Type="http://schemas.openxmlformats.org/officeDocument/2006/relationships/image" Target="../media/image280.png"/><Relationship Id="rId21" Type="http://schemas.openxmlformats.org/officeDocument/2006/relationships/image" Target="NULL"/><Relationship Id="rId12" Type="http://schemas.openxmlformats.org/officeDocument/2006/relationships/image" Target="../media/image23.png"/><Relationship Id="rId17" Type="http://schemas.openxmlformats.org/officeDocument/2006/relationships/image" Target="../media/image28.png"/><Relationship Id="rId25" Type="http://schemas.openxmlformats.org/officeDocument/2006/relationships/image" Target="../media/image30.png"/><Relationship Id="rId2" Type="http://schemas.openxmlformats.org/officeDocument/2006/relationships/notesSlide" Target="../notesSlides/notesSlide3.xml"/><Relationship Id="rId16" Type="http://schemas.openxmlformats.org/officeDocument/2006/relationships/image" Target="../media/image27.png"/><Relationship Id="rId20" Type="http://schemas.openxmlformats.org/officeDocument/2006/relationships/image" Target="NULL"/><Relationship Id="rId1" Type="http://schemas.openxmlformats.org/officeDocument/2006/relationships/slideLayout" Target="../slideLayouts/slideLayout2.xml"/><Relationship Id="rId24" Type="http://schemas.openxmlformats.org/officeDocument/2006/relationships/image" Target="NULL"/><Relationship Id="rId15" Type="http://schemas.openxmlformats.org/officeDocument/2006/relationships/image" Target="../media/image26.png"/><Relationship Id="rId23" Type="http://schemas.openxmlformats.org/officeDocument/2006/relationships/image" Target="NULL"/><Relationship Id="rId19" Type="http://schemas.openxmlformats.org/officeDocument/2006/relationships/image" Target="../media/image29.png"/><Relationship Id="rId14" Type="http://schemas.openxmlformats.org/officeDocument/2006/relationships/image" Target="../media/image25.png"/><Relationship Id="rId22" Type="http://schemas.openxmlformats.org/officeDocument/2006/relationships/image" Target="NULL"/></Relationships>
</file>

<file path=ppt/slides/_rels/slide4.xml.rels><?xml version="1.0" encoding="UTF-8" standalone="yes"?>
<Relationships xmlns="http://schemas.openxmlformats.org/package/2006/relationships"><Relationship Id="rId18" Type="http://schemas.openxmlformats.org/officeDocument/2006/relationships/image" Target="../media/image33.png"/><Relationship Id="rId21" Type="http://schemas.openxmlformats.org/officeDocument/2006/relationships/image" Target="../media/image36.png"/><Relationship Id="rId17" Type="http://schemas.openxmlformats.org/officeDocument/2006/relationships/image" Target="../media/image32.png"/><Relationship Id="rId2" Type="http://schemas.openxmlformats.org/officeDocument/2006/relationships/notesSlide" Target="../notesSlides/notesSlide4.xml"/><Relationship Id="rId16" Type="http://schemas.openxmlformats.org/officeDocument/2006/relationships/image" Target="../media/image31.png"/><Relationship Id="rId20" Type="http://schemas.openxmlformats.org/officeDocument/2006/relationships/image" Target="../media/image35.png"/><Relationship Id="rId1" Type="http://schemas.openxmlformats.org/officeDocument/2006/relationships/slideLayout" Target="../slideLayouts/slideLayout2.xml"/><Relationship Id="rId24" Type="http://schemas.openxmlformats.org/officeDocument/2006/relationships/image" Target="../media/image381.png"/><Relationship Id="rId23" Type="http://schemas.openxmlformats.org/officeDocument/2006/relationships/image" Target="../media/image38.png"/><Relationship Id="rId19" Type="http://schemas.openxmlformats.org/officeDocument/2006/relationships/image" Target="../media/image34.png"/><Relationship Id="rId22" Type="http://schemas.openxmlformats.org/officeDocument/2006/relationships/image" Target="../media/image37.png"/></Relationships>
</file>

<file path=ppt/slides/_rels/slide5.xml.rels><?xml version="1.0" encoding="UTF-8" standalone="yes"?>
<Relationships xmlns="http://schemas.openxmlformats.org/package/2006/relationships"><Relationship Id="rId13" Type="http://schemas.openxmlformats.org/officeDocument/2006/relationships/image" Target="../media/image43.png"/><Relationship Id="rId12" Type="http://schemas.openxmlformats.org/officeDocument/2006/relationships/image" Target="../media/image42.png"/><Relationship Id="rId2" Type="http://schemas.openxmlformats.org/officeDocument/2006/relationships/notesSlide" Target="../notesSlides/notesSlide5.xml"/><Relationship Id="rId1" Type="http://schemas.openxmlformats.org/officeDocument/2006/relationships/slideLayout" Target="../slideLayouts/slideLayout2.xml"/><Relationship Id="rId11" Type="http://schemas.openxmlformats.org/officeDocument/2006/relationships/image" Target="../media/image41.png"/><Relationship Id="rId15" Type="http://schemas.openxmlformats.org/officeDocument/2006/relationships/image" Target="../media/image2.png"/><Relationship Id="rId10" Type="http://schemas.openxmlformats.org/officeDocument/2006/relationships/image" Target="../media/image40.png"/><Relationship Id="rId9" Type="http://schemas.openxmlformats.org/officeDocument/2006/relationships/image" Target="../media/image39.png"/><Relationship Id="rId14" Type="http://schemas.openxmlformats.org/officeDocument/2006/relationships/image" Target="../media/image44.png"/></Relationships>
</file>

<file path=ppt/slides/_rels/slide6.xml.rels><?xml version="1.0" encoding="UTF-8" standalone="yes"?>
<Relationships xmlns="http://schemas.openxmlformats.org/package/2006/relationships"><Relationship Id="rId13" Type="http://schemas.openxmlformats.org/officeDocument/2006/relationships/image" Target="../media/image450.png"/><Relationship Id="rId18" Type="http://schemas.openxmlformats.org/officeDocument/2006/relationships/image" Target="../media/image50.png"/><Relationship Id="rId26" Type="http://schemas.openxmlformats.org/officeDocument/2006/relationships/image" Target="../media/image58.png"/><Relationship Id="rId21" Type="http://schemas.openxmlformats.org/officeDocument/2006/relationships/image" Target="../media/image53.png"/><Relationship Id="rId17" Type="http://schemas.openxmlformats.org/officeDocument/2006/relationships/image" Target="../media/image49.png"/><Relationship Id="rId25" Type="http://schemas.openxmlformats.org/officeDocument/2006/relationships/image" Target="../media/image57.png"/><Relationship Id="rId2" Type="http://schemas.openxmlformats.org/officeDocument/2006/relationships/notesSlide" Target="../notesSlides/notesSlide6.xml"/><Relationship Id="rId16" Type="http://schemas.openxmlformats.org/officeDocument/2006/relationships/image" Target="../media/image48.png"/><Relationship Id="rId20" Type="http://schemas.openxmlformats.org/officeDocument/2006/relationships/image" Target="../media/image52.png"/><Relationship Id="rId29" Type="http://schemas.openxmlformats.org/officeDocument/2006/relationships/image" Target="../media/image61.png"/><Relationship Id="rId1" Type="http://schemas.openxmlformats.org/officeDocument/2006/relationships/slideLayout" Target="../slideLayouts/slideLayout2.xml"/><Relationship Id="rId24" Type="http://schemas.openxmlformats.org/officeDocument/2006/relationships/image" Target="../media/image310.png"/><Relationship Id="rId15" Type="http://schemas.openxmlformats.org/officeDocument/2006/relationships/image" Target="../media/image47.png"/><Relationship Id="rId23" Type="http://schemas.openxmlformats.org/officeDocument/2006/relationships/image" Target="../media/image55.png"/><Relationship Id="rId28" Type="http://schemas.openxmlformats.org/officeDocument/2006/relationships/image" Target="../media/image60.png"/><Relationship Id="rId19" Type="http://schemas.openxmlformats.org/officeDocument/2006/relationships/image" Target="../media/image51.png"/><Relationship Id="rId14" Type="http://schemas.openxmlformats.org/officeDocument/2006/relationships/image" Target="../media/image46.png"/><Relationship Id="rId22" Type="http://schemas.openxmlformats.org/officeDocument/2006/relationships/image" Target="../media/image3.png"/><Relationship Id="rId27" Type="http://schemas.openxmlformats.org/officeDocument/2006/relationships/image" Target="../media/image59.png"/></Relationships>
</file>

<file path=ppt/slides/_rels/slide7.xml.rels><?xml version="1.0" encoding="UTF-8" standalone="yes"?>
<Relationships xmlns="http://schemas.openxmlformats.org/package/2006/relationships"><Relationship Id="rId18" Type="http://schemas.openxmlformats.org/officeDocument/2006/relationships/image" Target="../media/image66.png"/><Relationship Id="rId21" Type="http://schemas.openxmlformats.org/officeDocument/2006/relationships/image" Target="../media/image68.png"/><Relationship Id="rId17" Type="http://schemas.openxmlformats.org/officeDocument/2006/relationships/image" Target="../media/image65.png"/><Relationship Id="rId2" Type="http://schemas.openxmlformats.org/officeDocument/2006/relationships/notesSlide" Target="../notesSlides/notesSlide7.xml"/><Relationship Id="rId16" Type="http://schemas.openxmlformats.org/officeDocument/2006/relationships/image" Target="../media/image64.png"/><Relationship Id="rId20" Type="http://schemas.openxmlformats.org/officeDocument/2006/relationships/image" Target="../media/image671.png"/><Relationship Id="rId1" Type="http://schemas.openxmlformats.org/officeDocument/2006/relationships/slideLayout" Target="../slideLayouts/slideLayout2.xml"/><Relationship Id="rId24" Type="http://schemas.openxmlformats.org/officeDocument/2006/relationships/image" Target="../media/image70.png"/><Relationship Id="rId15" Type="http://schemas.openxmlformats.org/officeDocument/2006/relationships/image" Target="../media/image63.png"/><Relationship Id="rId23" Type="http://schemas.openxmlformats.org/officeDocument/2006/relationships/image" Target="../media/image2.png"/><Relationship Id="rId19" Type="http://schemas.openxmlformats.org/officeDocument/2006/relationships/image" Target="../media/image67.png"/><Relationship Id="rId14" Type="http://schemas.openxmlformats.org/officeDocument/2006/relationships/image" Target="../media/image62.png"/><Relationship Id="rId22" Type="http://schemas.openxmlformats.org/officeDocument/2006/relationships/image" Target="../media/image69.png"/></Relationships>
</file>

<file path=ppt/slides/_rels/slide8.xml.rels><?xml version="1.0" encoding="UTF-8" standalone="yes"?>
<Relationships xmlns="http://schemas.openxmlformats.org/package/2006/relationships"><Relationship Id="rId13" Type="http://schemas.openxmlformats.org/officeDocument/2006/relationships/image" Target="../media/image71.png"/><Relationship Id="rId18" Type="http://schemas.openxmlformats.org/officeDocument/2006/relationships/image" Target="../media/image75.png"/><Relationship Id="rId17" Type="http://schemas.openxmlformats.org/officeDocument/2006/relationships/image" Target="../media/image74.png"/><Relationship Id="rId2" Type="http://schemas.openxmlformats.org/officeDocument/2006/relationships/notesSlide" Target="../notesSlides/notesSlide8.xml"/><Relationship Id="rId16" Type="http://schemas.openxmlformats.org/officeDocument/2006/relationships/image" Target="../media/image73.png"/><Relationship Id="rId20" Type="http://schemas.openxmlformats.org/officeDocument/2006/relationships/image" Target="../media/image751.png"/><Relationship Id="rId1" Type="http://schemas.openxmlformats.org/officeDocument/2006/relationships/slideLayout" Target="../slideLayouts/slideLayout2.xml"/><Relationship Id="rId15" Type="http://schemas.openxmlformats.org/officeDocument/2006/relationships/image" Target="../media/image72.png"/><Relationship Id="rId19" Type="http://schemas.openxmlformats.org/officeDocument/2006/relationships/image" Target="../media/image720.png"/><Relationship Id="rId14" Type="http://schemas.openxmlformats.org/officeDocument/2006/relationships/image" Target="../media/image541.png"/></Relationships>
</file>

<file path=ppt/slides/_rels/slide9.xml.rels><?xml version="1.0" encoding="UTF-8" standalone="yes"?>
<Relationships xmlns="http://schemas.openxmlformats.org/package/2006/relationships"><Relationship Id="rId18" Type="http://schemas.openxmlformats.org/officeDocument/2006/relationships/image" Target="../media/image691.png"/><Relationship Id="rId17" Type="http://schemas.openxmlformats.org/officeDocument/2006/relationships/image" Target="../media/image2.png"/><Relationship Id="rId2" Type="http://schemas.openxmlformats.org/officeDocument/2006/relationships/notesSlide" Target="../notesSlides/notesSlide9.xml"/><Relationship Id="rId16" Type="http://schemas.openxmlformats.org/officeDocument/2006/relationships/image" Target="../media/image4.png"/><Relationship Id="rId1" Type="http://schemas.openxmlformats.org/officeDocument/2006/relationships/slideLayout" Target="../slideLayouts/slideLayout2.xml"/><Relationship Id="rId15" Type="http://schemas.openxmlformats.org/officeDocument/2006/relationships/image" Target="../media/image670.png"/><Relationship Id="rId14" Type="http://schemas.openxmlformats.org/officeDocument/2006/relationships/image" Target="../media/image660.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Zástupný symbol pro číslo snímku 2"/>
          <p:cNvSpPr>
            <a:spLocks noGrp="1"/>
          </p:cNvSpPr>
          <p:nvPr>
            <p:ph type="sldNum" sz="quarter" idx="12"/>
          </p:nvPr>
        </p:nvSpPr>
        <p:spPr>
          <a:xfrm>
            <a:off x="864000" y="2448000"/>
            <a:ext cx="1440000" cy="360000"/>
          </a:xfrm>
        </p:spPr>
        <p:txBody>
          <a:bodyPr/>
          <a:lstStyle/>
          <a:p>
            <a:pPr algn="l"/>
            <a:r>
              <a:rPr lang="en-GB" sz="1800" dirty="0">
                <a:solidFill>
                  <a:srgbClr val="7030A0"/>
                </a:solidFill>
              </a:rPr>
              <a:t>Lesson 1</a:t>
            </a:r>
            <a:r>
              <a:rPr lang="cs-CZ" sz="1800" dirty="0">
                <a:solidFill>
                  <a:srgbClr val="7030A0"/>
                </a:solidFill>
              </a:rPr>
              <a:t>8</a:t>
            </a:r>
            <a:endParaRPr lang="en-GB" sz="1800" dirty="0">
              <a:solidFill>
                <a:srgbClr val="7030A0"/>
              </a:solidFill>
            </a:endParaRPr>
          </a:p>
        </p:txBody>
      </p:sp>
      <p:sp>
        <p:nvSpPr>
          <p:cNvPr id="2" name="Nadpis 1"/>
          <p:cNvSpPr>
            <a:spLocks noGrp="1"/>
          </p:cNvSpPr>
          <p:nvPr>
            <p:ph type="title"/>
          </p:nvPr>
        </p:nvSpPr>
        <p:spPr>
          <a:xfrm>
            <a:off x="2051720" y="2708501"/>
            <a:ext cx="6121316" cy="1800000"/>
          </a:xfrm>
        </p:spPr>
        <p:txBody>
          <a:bodyPr/>
          <a:lstStyle/>
          <a:p>
            <a:pPr marL="182880" indent="0" algn="l">
              <a:buNone/>
            </a:pPr>
            <a:r>
              <a:rPr lang="en-GB" dirty="0">
                <a:solidFill>
                  <a:srgbClr val="7030A0"/>
                </a:solidFill>
              </a:rPr>
              <a:t>Pricing of </a:t>
            </a:r>
            <a:br>
              <a:rPr lang="en-GB" dirty="0">
                <a:solidFill>
                  <a:srgbClr val="7030A0"/>
                </a:solidFill>
              </a:rPr>
            </a:br>
            <a:r>
              <a:rPr lang="en-GB" dirty="0">
                <a:solidFill>
                  <a:srgbClr val="7030A0"/>
                </a:solidFill>
              </a:rPr>
              <a:t>option contracts</a:t>
            </a:r>
          </a:p>
        </p:txBody>
      </p:sp>
      <p:sp>
        <p:nvSpPr>
          <p:cNvPr id="4" name="Podnadpis 2"/>
          <p:cNvSpPr txBox="1">
            <a:spLocks/>
          </p:cNvSpPr>
          <p:nvPr/>
        </p:nvSpPr>
        <p:spPr>
          <a:xfrm>
            <a:off x="864000" y="468000"/>
            <a:ext cx="3600000" cy="864000"/>
          </a:xfrm>
          <a:prstGeom prst="rect">
            <a:avLst/>
          </a:prstGeom>
        </p:spPr>
        <p:txBody>
          <a:bodyPr vert="horz" lIns="91440" tIns="45720" rIns="91440" bIns="45720" rtlCol="0" anchor="t">
            <a:normAutofit/>
          </a:bodyPr>
          <a:lstStyle>
            <a:lvl1pPr marL="0" indent="0" algn="r" defTabSz="914400" rtl="0" eaLnBrk="1" latinLnBrk="0" hangingPunct="1">
              <a:spcBef>
                <a:spcPct val="20000"/>
              </a:spcBef>
              <a:spcAft>
                <a:spcPts val="300"/>
              </a:spcAft>
              <a:buClr>
                <a:schemeClr val="accent6">
                  <a:lumMod val="75000"/>
                </a:schemeClr>
              </a:buClr>
              <a:buSzPct val="130000"/>
              <a:buFont typeface="Georgia" pitchFamily="18" charset="0"/>
              <a:buNone/>
              <a:defRPr sz="2000" kern="1200">
                <a:solidFill>
                  <a:schemeClr val="tx2"/>
                </a:solidFill>
                <a:latin typeface="+mn-lt"/>
                <a:ea typeface="+mn-ea"/>
                <a:cs typeface="+mn-cs"/>
              </a:defRPr>
            </a:lvl1pPr>
            <a:lvl2pPr marL="457200" indent="0" algn="l" defTabSz="914400" rtl="0" eaLnBrk="1" latinLnBrk="0" hangingPunct="1">
              <a:spcBef>
                <a:spcPct val="20000"/>
              </a:spcBef>
              <a:spcAft>
                <a:spcPts val="300"/>
              </a:spcAft>
              <a:buClr>
                <a:schemeClr val="accent6">
                  <a:lumMod val="75000"/>
                </a:schemeClr>
              </a:buClr>
              <a:buSzPct val="130000"/>
              <a:buFont typeface="Georgia" pitchFamily="18" charset="0"/>
              <a:buNone/>
              <a:defRPr sz="1800" kern="1200">
                <a:solidFill>
                  <a:schemeClr val="tx1">
                    <a:tint val="75000"/>
                  </a:schemeClr>
                </a:solidFill>
                <a:latin typeface="+mn-lt"/>
                <a:ea typeface="+mn-ea"/>
                <a:cs typeface="+mn-cs"/>
              </a:defRPr>
            </a:lvl2pPr>
            <a:lvl3pPr marL="914400" indent="0" algn="l" defTabSz="914400" rtl="0" eaLnBrk="1" latinLnBrk="0" hangingPunct="1">
              <a:spcBef>
                <a:spcPct val="20000"/>
              </a:spcBef>
              <a:spcAft>
                <a:spcPts val="300"/>
              </a:spcAft>
              <a:buClr>
                <a:schemeClr val="accent6">
                  <a:lumMod val="75000"/>
                </a:schemeClr>
              </a:buClr>
              <a:buSzPct val="130000"/>
              <a:buFont typeface="Georgia" pitchFamily="18" charset="0"/>
              <a:buNone/>
              <a:defRPr sz="1600" kern="1200">
                <a:solidFill>
                  <a:schemeClr val="tx1">
                    <a:tint val="75000"/>
                  </a:schemeClr>
                </a:solidFill>
                <a:latin typeface="+mn-lt"/>
                <a:ea typeface="+mn-ea"/>
                <a:cs typeface="+mn-cs"/>
              </a:defRPr>
            </a:lvl3pPr>
            <a:lvl4pPr marL="1371600" indent="0" algn="l" defTabSz="914400" rtl="0" eaLnBrk="1" latinLnBrk="0" hangingPunct="1">
              <a:spcBef>
                <a:spcPct val="20000"/>
              </a:spcBef>
              <a:spcAft>
                <a:spcPts val="300"/>
              </a:spcAft>
              <a:buClr>
                <a:schemeClr val="accent6">
                  <a:lumMod val="75000"/>
                </a:schemeClr>
              </a:buClr>
              <a:buSzPct val="130000"/>
              <a:buFont typeface="Georgia" pitchFamily="18" charset="0"/>
              <a:buNone/>
              <a:defRPr sz="1400" kern="1200">
                <a:solidFill>
                  <a:schemeClr val="tx1">
                    <a:tint val="75000"/>
                  </a:schemeClr>
                </a:solidFill>
                <a:latin typeface="+mn-lt"/>
                <a:ea typeface="+mn-ea"/>
                <a:cs typeface="+mn-cs"/>
              </a:defRPr>
            </a:lvl4pPr>
            <a:lvl5pPr marL="1828800" indent="0" algn="l" defTabSz="914400" rtl="0" eaLnBrk="1" latinLnBrk="0" hangingPunct="1">
              <a:spcBef>
                <a:spcPct val="20000"/>
              </a:spcBef>
              <a:spcAft>
                <a:spcPts val="300"/>
              </a:spcAft>
              <a:buClr>
                <a:schemeClr val="accent6">
                  <a:lumMod val="75000"/>
                </a:schemeClr>
              </a:buClr>
              <a:buSzPct val="130000"/>
              <a:buFont typeface="Georgia" pitchFamily="18" charset="0"/>
              <a:buNone/>
              <a:defRPr sz="1400" kern="1200">
                <a:solidFill>
                  <a:schemeClr val="tx1">
                    <a:tint val="75000"/>
                  </a:schemeClr>
                </a:solidFill>
                <a:latin typeface="+mn-lt"/>
                <a:ea typeface="+mn-ea"/>
                <a:cs typeface="+mn-cs"/>
              </a:defRPr>
            </a:lvl5pPr>
            <a:lvl6pPr marL="2286000" indent="0" algn="l" defTabSz="914400" rtl="0" eaLnBrk="1" latinLnBrk="0" hangingPunct="1">
              <a:spcBef>
                <a:spcPct val="20000"/>
              </a:spcBef>
              <a:spcAft>
                <a:spcPts val="300"/>
              </a:spcAft>
              <a:buClr>
                <a:schemeClr val="accent6">
                  <a:lumMod val="75000"/>
                </a:schemeClr>
              </a:buClr>
              <a:buSzPct val="130000"/>
              <a:buFont typeface="Georgia" pitchFamily="18" charset="0"/>
              <a:buNone/>
              <a:defRPr sz="1400" kern="1200">
                <a:solidFill>
                  <a:schemeClr val="tx1">
                    <a:tint val="75000"/>
                  </a:schemeClr>
                </a:solidFill>
                <a:latin typeface="+mn-lt"/>
                <a:ea typeface="+mn-ea"/>
                <a:cs typeface="+mn-cs"/>
              </a:defRPr>
            </a:lvl6pPr>
            <a:lvl7pPr marL="2743200" indent="0" algn="l" defTabSz="914400" rtl="0" eaLnBrk="1" latinLnBrk="0" hangingPunct="1">
              <a:spcBef>
                <a:spcPct val="20000"/>
              </a:spcBef>
              <a:spcAft>
                <a:spcPts val="300"/>
              </a:spcAft>
              <a:buClr>
                <a:schemeClr val="accent6">
                  <a:lumMod val="75000"/>
                </a:schemeClr>
              </a:buClr>
              <a:buSzPct val="130000"/>
              <a:buFont typeface="Georgia" pitchFamily="18" charset="0"/>
              <a:buNone/>
              <a:defRPr sz="1400" kern="1200">
                <a:solidFill>
                  <a:schemeClr val="tx1">
                    <a:tint val="75000"/>
                  </a:schemeClr>
                </a:solidFill>
                <a:latin typeface="+mn-lt"/>
                <a:ea typeface="+mn-ea"/>
                <a:cs typeface="+mn-cs"/>
              </a:defRPr>
            </a:lvl7pPr>
            <a:lvl8pPr marL="3200400" indent="0" algn="l" defTabSz="914400" rtl="0" eaLnBrk="1" latinLnBrk="0" hangingPunct="1">
              <a:spcBef>
                <a:spcPct val="20000"/>
              </a:spcBef>
              <a:spcAft>
                <a:spcPts val="300"/>
              </a:spcAft>
              <a:buClr>
                <a:schemeClr val="accent6">
                  <a:lumMod val="75000"/>
                </a:schemeClr>
              </a:buClr>
              <a:buSzPct val="130000"/>
              <a:buFont typeface="Georgia" pitchFamily="18" charset="0"/>
              <a:buNone/>
              <a:defRPr sz="1400" kern="1200">
                <a:solidFill>
                  <a:schemeClr val="tx1">
                    <a:tint val="75000"/>
                  </a:schemeClr>
                </a:solidFill>
                <a:latin typeface="+mn-lt"/>
                <a:ea typeface="+mn-ea"/>
                <a:cs typeface="+mn-cs"/>
              </a:defRPr>
            </a:lvl8pPr>
            <a:lvl9pPr marL="3657600" indent="0" algn="l" defTabSz="914400" rtl="0" eaLnBrk="1" latinLnBrk="0" hangingPunct="1">
              <a:spcBef>
                <a:spcPct val="20000"/>
              </a:spcBef>
              <a:spcAft>
                <a:spcPts val="300"/>
              </a:spcAft>
              <a:buClr>
                <a:schemeClr val="accent6">
                  <a:lumMod val="75000"/>
                </a:schemeClr>
              </a:buClr>
              <a:buSzPct val="130000"/>
              <a:buFont typeface="Georgia" pitchFamily="18" charset="0"/>
              <a:buNone/>
              <a:defRPr sz="1400" kern="1200">
                <a:solidFill>
                  <a:schemeClr val="tx1">
                    <a:tint val="75000"/>
                  </a:schemeClr>
                </a:solidFill>
                <a:latin typeface="+mn-lt"/>
                <a:ea typeface="+mn-ea"/>
                <a:cs typeface="+mn-cs"/>
              </a:defRPr>
            </a:lvl9pPr>
          </a:lstStyle>
          <a:p>
            <a:pPr algn="l">
              <a:spcBef>
                <a:spcPts val="0"/>
              </a:spcBef>
              <a:spcAft>
                <a:spcPts val="0"/>
              </a:spcAft>
            </a:pPr>
            <a:r>
              <a:rPr lang="en-GB" sz="1800" b="1" dirty="0"/>
              <a:t>Institute of Economic Studies</a:t>
            </a:r>
          </a:p>
          <a:p>
            <a:pPr algn="l">
              <a:spcBef>
                <a:spcPts val="0"/>
              </a:spcBef>
              <a:spcAft>
                <a:spcPts val="0"/>
              </a:spcAft>
            </a:pPr>
            <a:r>
              <a:rPr lang="en-GB" sz="1400" b="1" dirty="0"/>
              <a:t>Faculty of Social Sciences</a:t>
            </a:r>
          </a:p>
          <a:p>
            <a:pPr algn="l">
              <a:spcBef>
                <a:spcPts val="0"/>
              </a:spcBef>
              <a:spcAft>
                <a:spcPts val="0"/>
              </a:spcAft>
            </a:pPr>
            <a:r>
              <a:rPr lang="en-GB" sz="1400" b="1" dirty="0"/>
              <a:t>Charles University in Prague</a:t>
            </a:r>
          </a:p>
        </p:txBody>
      </p:sp>
      <p:sp>
        <p:nvSpPr>
          <p:cNvPr id="12" name="Podnadpis 2"/>
          <p:cNvSpPr>
            <a:spLocks noGrp="1"/>
          </p:cNvSpPr>
          <p:nvPr/>
        </p:nvSpPr>
        <p:spPr>
          <a:xfrm>
            <a:off x="5544720" y="5292000"/>
            <a:ext cx="3419768" cy="396000"/>
          </a:xfrm>
          <a:prstGeom prst="rect">
            <a:avLst/>
          </a:prstGeom>
        </p:spPr>
        <p:txBody>
          <a:bodyPr vert="horz" lIns="91440" tIns="45720" rIns="91440" bIns="45720" rtlCol="0" anchor="t">
            <a:normAutofit fontScale="92500"/>
          </a:bodyPr>
          <a:lstStyle>
            <a:lvl1pPr marL="0" indent="0" algn="r" defTabSz="914400" rtl="0" eaLnBrk="1" latinLnBrk="0" hangingPunct="1">
              <a:spcBef>
                <a:spcPct val="20000"/>
              </a:spcBef>
              <a:spcAft>
                <a:spcPts val="300"/>
              </a:spcAft>
              <a:buClr>
                <a:schemeClr val="accent6">
                  <a:lumMod val="75000"/>
                </a:schemeClr>
              </a:buClr>
              <a:buSzPct val="130000"/>
              <a:buFont typeface="Georgia" pitchFamily="18" charset="0"/>
              <a:buNone/>
              <a:defRPr sz="2000" kern="1200">
                <a:solidFill>
                  <a:schemeClr val="tx2"/>
                </a:solidFill>
                <a:latin typeface="+mn-lt"/>
                <a:ea typeface="+mn-ea"/>
                <a:cs typeface="+mn-cs"/>
              </a:defRPr>
            </a:lvl1pPr>
            <a:lvl2pPr marL="457200" indent="0" algn="l" defTabSz="914400" rtl="0" eaLnBrk="1" latinLnBrk="0" hangingPunct="1">
              <a:spcBef>
                <a:spcPct val="20000"/>
              </a:spcBef>
              <a:spcAft>
                <a:spcPts val="300"/>
              </a:spcAft>
              <a:buClr>
                <a:schemeClr val="accent6">
                  <a:lumMod val="75000"/>
                </a:schemeClr>
              </a:buClr>
              <a:buSzPct val="130000"/>
              <a:buFont typeface="Georgia" pitchFamily="18" charset="0"/>
              <a:buNone/>
              <a:defRPr sz="1800" kern="1200">
                <a:solidFill>
                  <a:schemeClr val="tx1">
                    <a:tint val="75000"/>
                  </a:schemeClr>
                </a:solidFill>
                <a:latin typeface="+mn-lt"/>
                <a:ea typeface="+mn-ea"/>
                <a:cs typeface="+mn-cs"/>
              </a:defRPr>
            </a:lvl2pPr>
            <a:lvl3pPr marL="914400" indent="0" algn="l" defTabSz="914400" rtl="0" eaLnBrk="1" latinLnBrk="0" hangingPunct="1">
              <a:spcBef>
                <a:spcPct val="20000"/>
              </a:spcBef>
              <a:spcAft>
                <a:spcPts val="300"/>
              </a:spcAft>
              <a:buClr>
                <a:schemeClr val="accent6">
                  <a:lumMod val="75000"/>
                </a:schemeClr>
              </a:buClr>
              <a:buSzPct val="130000"/>
              <a:buFont typeface="Georgia" pitchFamily="18" charset="0"/>
              <a:buNone/>
              <a:defRPr sz="1600" kern="1200">
                <a:solidFill>
                  <a:schemeClr val="tx1">
                    <a:tint val="75000"/>
                  </a:schemeClr>
                </a:solidFill>
                <a:latin typeface="+mn-lt"/>
                <a:ea typeface="+mn-ea"/>
                <a:cs typeface="+mn-cs"/>
              </a:defRPr>
            </a:lvl3pPr>
            <a:lvl4pPr marL="1371600" indent="0" algn="l" defTabSz="914400" rtl="0" eaLnBrk="1" latinLnBrk="0" hangingPunct="1">
              <a:spcBef>
                <a:spcPct val="20000"/>
              </a:spcBef>
              <a:spcAft>
                <a:spcPts val="300"/>
              </a:spcAft>
              <a:buClr>
                <a:schemeClr val="accent6">
                  <a:lumMod val="75000"/>
                </a:schemeClr>
              </a:buClr>
              <a:buSzPct val="130000"/>
              <a:buFont typeface="Georgia" pitchFamily="18" charset="0"/>
              <a:buNone/>
              <a:defRPr sz="1400" kern="1200">
                <a:solidFill>
                  <a:schemeClr val="tx1">
                    <a:tint val="75000"/>
                  </a:schemeClr>
                </a:solidFill>
                <a:latin typeface="+mn-lt"/>
                <a:ea typeface="+mn-ea"/>
                <a:cs typeface="+mn-cs"/>
              </a:defRPr>
            </a:lvl4pPr>
            <a:lvl5pPr marL="1828800" indent="0" algn="l" defTabSz="914400" rtl="0" eaLnBrk="1" latinLnBrk="0" hangingPunct="1">
              <a:spcBef>
                <a:spcPct val="20000"/>
              </a:spcBef>
              <a:spcAft>
                <a:spcPts val="300"/>
              </a:spcAft>
              <a:buClr>
                <a:schemeClr val="accent6">
                  <a:lumMod val="75000"/>
                </a:schemeClr>
              </a:buClr>
              <a:buSzPct val="130000"/>
              <a:buFont typeface="Georgia" pitchFamily="18" charset="0"/>
              <a:buNone/>
              <a:defRPr sz="1400" kern="1200">
                <a:solidFill>
                  <a:schemeClr val="tx1">
                    <a:tint val="75000"/>
                  </a:schemeClr>
                </a:solidFill>
                <a:latin typeface="+mn-lt"/>
                <a:ea typeface="+mn-ea"/>
                <a:cs typeface="+mn-cs"/>
              </a:defRPr>
            </a:lvl5pPr>
            <a:lvl6pPr marL="2286000" indent="0" algn="l" defTabSz="914400" rtl="0" eaLnBrk="1" latinLnBrk="0" hangingPunct="1">
              <a:spcBef>
                <a:spcPct val="20000"/>
              </a:spcBef>
              <a:spcAft>
                <a:spcPts val="300"/>
              </a:spcAft>
              <a:buClr>
                <a:schemeClr val="accent6">
                  <a:lumMod val="75000"/>
                </a:schemeClr>
              </a:buClr>
              <a:buSzPct val="130000"/>
              <a:buFont typeface="Georgia" pitchFamily="18" charset="0"/>
              <a:buNone/>
              <a:defRPr sz="1400" kern="1200">
                <a:solidFill>
                  <a:schemeClr val="tx1">
                    <a:tint val="75000"/>
                  </a:schemeClr>
                </a:solidFill>
                <a:latin typeface="+mn-lt"/>
                <a:ea typeface="+mn-ea"/>
                <a:cs typeface="+mn-cs"/>
              </a:defRPr>
            </a:lvl6pPr>
            <a:lvl7pPr marL="2743200" indent="0" algn="l" defTabSz="914400" rtl="0" eaLnBrk="1" latinLnBrk="0" hangingPunct="1">
              <a:spcBef>
                <a:spcPct val="20000"/>
              </a:spcBef>
              <a:spcAft>
                <a:spcPts val="300"/>
              </a:spcAft>
              <a:buClr>
                <a:schemeClr val="accent6">
                  <a:lumMod val="75000"/>
                </a:schemeClr>
              </a:buClr>
              <a:buSzPct val="130000"/>
              <a:buFont typeface="Georgia" pitchFamily="18" charset="0"/>
              <a:buNone/>
              <a:defRPr sz="1400" kern="1200">
                <a:solidFill>
                  <a:schemeClr val="tx1">
                    <a:tint val="75000"/>
                  </a:schemeClr>
                </a:solidFill>
                <a:latin typeface="+mn-lt"/>
                <a:ea typeface="+mn-ea"/>
                <a:cs typeface="+mn-cs"/>
              </a:defRPr>
            </a:lvl7pPr>
            <a:lvl8pPr marL="3200400" indent="0" algn="l" defTabSz="914400" rtl="0" eaLnBrk="1" latinLnBrk="0" hangingPunct="1">
              <a:spcBef>
                <a:spcPct val="20000"/>
              </a:spcBef>
              <a:spcAft>
                <a:spcPts val="300"/>
              </a:spcAft>
              <a:buClr>
                <a:schemeClr val="accent6">
                  <a:lumMod val="75000"/>
                </a:schemeClr>
              </a:buClr>
              <a:buSzPct val="130000"/>
              <a:buFont typeface="Georgia" pitchFamily="18" charset="0"/>
              <a:buNone/>
              <a:defRPr sz="1400" kern="1200">
                <a:solidFill>
                  <a:schemeClr val="tx1">
                    <a:tint val="75000"/>
                  </a:schemeClr>
                </a:solidFill>
                <a:latin typeface="+mn-lt"/>
                <a:ea typeface="+mn-ea"/>
                <a:cs typeface="+mn-cs"/>
              </a:defRPr>
            </a:lvl8pPr>
            <a:lvl9pPr marL="3657600" indent="0" algn="l" defTabSz="914400" rtl="0" eaLnBrk="1" latinLnBrk="0" hangingPunct="1">
              <a:spcBef>
                <a:spcPct val="20000"/>
              </a:spcBef>
              <a:spcAft>
                <a:spcPts val="300"/>
              </a:spcAft>
              <a:buClr>
                <a:schemeClr val="accent6">
                  <a:lumMod val="75000"/>
                </a:schemeClr>
              </a:buClr>
              <a:buSzPct val="130000"/>
              <a:buFont typeface="Georgia" pitchFamily="18" charset="0"/>
              <a:buNone/>
              <a:defRPr sz="1400" kern="1200">
                <a:solidFill>
                  <a:schemeClr val="tx1">
                    <a:tint val="75000"/>
                  </a:schemeClr>
                </a:solidFill>
                <a:latin typeface="+mn-lt"/>
                <a:ea typeface="+mn-ea"/>
                <a:cs typeface="+mn-cs"/>
              </a:defRPr>
            </a:lvl9pPr>
          </a:lstStyle>
          <a:p>
            <a:r>
              <a:rPr lang="en-GB" sz="1800" b="1" dirty="0"/>
              <a:t>Financial markets instruments </a:t>
            </a:r>
            <a:endParaRPr lang="en-GB" sz="1800" b="1" dirty="0">
              <a:solidFill>
                <a:srgbClr val="C00000"/>
              </a:solidFill>
            </a:endParaRPr>
          </a:p>
        </p:txBody>
      </p:sp>
      <p:pic>
        <p:nvPicPr>
          <p:cNvPr id="3" name="Obrázek 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524328" y="540000"/>
            <a:ext cx="1296000" cy="1296000"/>
          </a:xfrm>
          <a:prstGeom prst="rect">
            <a:avLst/>
          </a:prstGeom>
        </p:spPr>
      </p:pic>
    </p:spTree>
    <p:extLst>
      <p:ext uri="{BB962C8B-B14F-4D97-AF65-F5344CB8AC3E}">
        <p14:creationId xmlns:p14="http://schemas.microsoft.com/office/powerpoint/2010/main" val="245453047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zápatí 1"/>
          <p:cNvSpPr>
            <a:spLocks noGrp="1"/>
          </p:cNvSpPr>
          <p:nvPr>
            <p:ph type="ftr" sz="quarter" idx="11"/>
          </p:nvPr>
        </p:nvSpPr>
        <p:spPr>
          <a:xfrm>
            <a:off x="180000" y="6336000"/>
            <a:ext cx="3312000" cy="360000"/>
          </a:xfrm>
        </p:spPr>
        <p:txBody>
          <a:bodyPr/>
          <a:lstStyle/>
          <a:p>
            <a:r>
              <a:rPr lang="en-GB" dirty="0"/>
              <a:t>Pricing of option contracts</a:t>
            </a:r>
          </a:p>
        </p:txBody>
      </p:sp>
      <p:sp>
        <p:nvSpPr>
          <p:cNvPr id="3" name="Zástupný symbol pro číslo snímku 2"/>
          <p:cNvSpPr>
            <a:spLocks noGrp="1"/>
          </p:cNvSpPr>
          <p:nvPr>
            <p:ph type="sldNum" sz="quarter" idx="12"/>
          </p:nvPr>
        </p:nvSpPr>
        <p:spPr>
          <a:xfrm>
            <a:off x="7164000" y="6336000"/>
            <a:ext cx="1800000" cy="360000"/>
          </a:xfrm>
        </p:spPr>
        <p:txBody>
          <a:bodyPr/>
          <a:lstStyle/>
          <a:p>
            <a:pPr algn="r"/>
            <a:fld id="{DFE5482F-2F05-49C5-9E15-73F945A41231}" type="slidenum">
              <a:rPr lang="cs-CZ" smtClean="0"/>
              <a:pPr algn="r"/>
              <a:t>10</a:t>
            </a:fld>
            <a:endParaRPr lang="cs-CZ" dirty="0"/>
          </a:p>
        </p:txBody>
      </p:sp>
      <p:sp>
        <p:nvSpPr>
          <p:cNvPr id="4" name="Nadpis 3"/>
          <p:cNvSpPr>
            <a:spLocks noGrp="1"/>
          </p:cNvSpPr>
          <p:nvPr>
            <p:ph type="title"/>
          </p:nvPr>
        </p:nvSpPr>
        <p:spPr>
          <a:xfrm>
            <a:off x="144000" y="144000"/>
            <a:ext cx="5148080" cy="648072"/>
          </a:xfrm>
        </p:spPr>
        <p:txBody>
          <a:bodyPr/>
          <a:lstStyle/>
          <a:p>
            <a:r>
              <a:rPr lang="en-GB" dirty="0">
                <a:solidFill>
                  <a:srgbClr val="000000"/>
                </a:solidFill>
              </a:rPr>
              <a:t>Extensions of B</a:t>
            </a:r>
            <a:r>
              <a:rPr lang="cs-CZ" dirty="0">
                <a:solidFill>
                  <a:srgbClr val="000000"/>
                </a:solidFill>
              </a:rPr>
              <a:t>-</a:t>
            </a:r>
            <a:r>
              <a:rPr lang="en-GB" dirty="0">
                <a:solidFill>
                  <a:srgbClr val="000000"/>
                </a:solidFill>
              </a:rPr>
              <a:t>S formula (1)</a:t>
            </a:r>
          </a:p>
        </p:txBody>
      </p:sp>
      <p:sp>
        <p:nvSpPr>
          <p:cNvPr id="29" name="TextovéPole 28"/>
          <p:cNvSpPr txBox="1"/>
          <p:nvPr/>
        </p:nvSpPr>
        <p:spPr>
          <a:xfrm>
            <a:off x="900000" y="857619"/>
            <a:ext cx="6156000" cy="430887"/>
          </a:xfrm>
          <a:prstGeom prst="rect">
            <a:avLst/>
          </a:prstGeom>
          <a:noFill/>
          <a:ln>
            <a:noFill/>
          </a:ln>
        </p:spPr>
        <p:txBody>
          <a:bodyPr wrap="square" rtlCol="0">
            <a:spAutoFit/>
          </a:bodyPr>
          <a:lstStyle/>
          <a:p>
            <a:pPr marL="324000" indent="-324000">
              <a:buClr>
                <a:srgbClr val="7030A0"/>
              </a:buClr>
              <a:buSzPct val="100000"/>
              <a:buFont typeface="Wingdings" panose="05000000000000000000" pitchFamily="2" charset="2"/>
              <a:buChar char="Ø"/>
            </a:pPr>
            <a:r>
              <a:rPr lang="en-GB" sz="2200" dirty="0">
                <a:latin typeface="Cambria Math" panose="02040503050406030204" pitchFamily="18" charset="0"/>
                <a:ea typeface="Cambria Math" panose="02040503050406030204" pitchFamily="18" charset="0"/>
              </a:rPr>
              <a:t>European put on </a:t>
            </a:r>
            <a:r>
              <a:rPr lang="cs-CZ" sz="2200" dirty="0">
                <a:latin typeface="Cambria Math" panose="02040503050406030204" pitchFamily="18" charset="0"/>
                <a:ea typeface="Cambria Math" panose="02040503050406030204" pitchFamily="18" charset="0"/>
              </a:rPr>
              <a:t>a </a:t>
            </a:r>
            <a:r>
              <a:rPr lang="en-GB" sz="2200" dirty="0">
                <a:latin typeface="Cambria Math" panose="02040503050406030204" pitchFamily="18" charset="0"/>
                <a:ea typeface="Cambria Math" panose="02040503050406030204" pitchFamily="18" charset="0"/>
              </a:rPr>
              <a:t>non-dividend</a:t>
            </a:r>
            <a:r>
              <a:rPr lang="cs-CZ" sz="2200" dirty="0">
                <a:latin typeface="Cambria Math" panose="02040503050406030204" pitchFamily="18" charset="0"/>
                <a:ea typeface="Cambria Math" panose="02040503050406030204" pitchFamily="18" charset="0"/>
              </a:rPr>
              <a:t>-</a:t>
            </a:r>
            <a:r>
              <a:rPr lang="en-GB" sz="2200" dirty="0">
                <a:latin typeface="Cambria Math" panose="02040503050406030204" pitchFamily="18" charset="0"/>
                <a:ea typeface="Cambria Math" panose="02040503050406030204" pitchFamily="18" charset="0"/>
              </a:rPr>
              <a:t>paying stock </a:t>
            </a:r>
          </a:p>
        </p:txBody>
      </p:sp>
      <p:sp>
        <p:nvSpPr>
          <p:cNvPr id="83" name="TextovéPole 82">
            <a:extLst>
              <a:ext uri="{FF2B5EF4-FFF2-40B4-BE49-F238E27FC236}">
                <a16:creationId xmlns:a16="http://schemas.microsoft.com/office/drawing/2014/main" id="{EE16E3B3-D303-4859-B2FD-649CC47A3C14}"/>
              </a:ext>
            </a:extLst>
          </p:cNvPr>
          <p:cNvSpPr txBox="1"/>
          <p:nvPr/>
        </p:nvSpPr>
        <p:spPr>
          <a:xfrm>
            <a:off x="1188000" y="1209900"/>
            <a:ext cx="4104080" cy="369332"/>
          </a:xfrm>
          <a:prstGeom prst="rect">
            <a:avLst/>
          </a:prstGeom>
          <a:noFill/>
          <a:ln>
            <a:noFill/>
          </a:ln>
        </p:spPr>
        <p:txBody>
          <a:bodyPr wrap="square" rtlCol="0">
            <a:spAutoFit/>
          </a:bodyPr>
          <a:lstStyle/>
          <a:p>
            <a:pPr marL="324000" indent="-324000">
              <a:buClr>
                <a:srgbClr val="7030A0"/>
              </a:buClr>
              <a:buSzPct val="80000"/>
              <a:buFont typeface="Wingdings" panose="05000000000000000000" pitchFamily="2" charset="2"/>
              <a:buChar char="q"/>
            </a:pPr>
            <a:r>
              <a:rPr lang="en-GB" dirty="0">
                <a:latin typeface="Cambria Math" panose="02040503050406030204" pitchFamily="18" charset="0"/>
                <a:ea typeface="Cambria Math" panose="02040503050406030204" pitchFamily="18" charset="0"/>
              </a:rPr>
              <a:t>Put-call parity (will be derived later)</a:t>
            </a:r>
          </a:p>
        </p:txBody>
      </p:sp>
      <p:sp>
        <p:nvSpPr>
          <p:cNvPr id="155" name="TextovéPole 154">
            <a:extLst>
              <a:ext uri="{FF2B5EF4-FFF2-40B4-BE49-F238E27FC236}">
                <a16:creationId xmlns:a16="http://schemas.microsoft.com/office/drawing/2014/main" id="{EE16E3B3-D303-4859-B2FD-649CC47A3C14}"/>
              </a:ext>
            </a:extLst>
          </p:cNvPr>
          <p:cNvSpPr txBox="1"/>
          <p:nvPr/>
        </p:nvSpPr>
        <p:spPr>
          <a:xfrm>
            <a:off x="1188000" y="4006141"/>
            <a:ext cx="7595648" cy="646331"/>
          </a:xfrm>
          <a:prstGeom prst="rect">
            <a:avLst/>
          </a:prstGeom>
          <a:noFill/>
          <a:ln>
            <a:noFill/>
          </a:ln>
        </p:spPr>
        <p:txBody>
          <a:bodyPr wrap="square" rtlCol="0">
            <a:spAutoFit/>
          </a:bodyPr>
          <a:lstStyle/>
          <a:p>
            <a:pPr marL="324000" indent="-324000">
              <a:buClr>
                <a:srgbClr val="7030A0"/>
              </a:buClr>
              <a:buSzPct val="80000"/>
              <a:buFont typeface="Wingdings" panose="05000000000000000000" pitchFamily="2" charset="2"/>
              <a:buChar char="q"/>
            </a:pPr>
            <a:r>
              <a:rPr lang="en-GB" dirty="0">
                <a:latin typeface="Cambria Math" panose="02040503050406030204" pitchFamily="18" charset="0"/>
                <a:ea typeface="Cambria Math" panose="02040503050406030204" pitchFamily="18" charset="0"/>
              </a:rPr>
              <a:t>A rational trader would not usually exercise the options earlier because a better alternative is to sell them and seize their time value</a:t>
            </a:r>
          </a:p>
        </p:txBody>
      </p:sp>
      <mc:AlternateContent xmlns:mc="http://schemas.openxmlformats.org/markup-compatibility/2006" xmlns:a14="http://schemas.microsoft.com/office/drawing/2010/main">
        <mc:Choice Requires="a14">
          <p:sp>
            <p:nvSpPr>
              <p:cNvPr id="82" name="TextovéPole 81"/>
              <p:cNvSpPr txBox="1"/>
              <p:nvPr/>
            </p:nvSpPr>
            <p:spPr>
              <a:xfrm>
                <a:off x="1629798" y="1591748"/>
                <a:ext cx="1767022" cy="246221"/>
              </a:xfrm>
              <a:prstGeom prst="rect">
                <a:avLst/>
              </a:prstGeom>
              <a:noFill/>
            </p:spPr>
            <p:txBody>
              <a:bodyPr wrap="none" lIns="0" tIns="0" rIns="0" bIns="0" rtlCol="0">
                <a:spAutoFit/>
              </a:bodyPr>
              <a:lstStyle/>
              <a:p>
                <a:pPr algn="ctr"/>
                <a14:m>
                  <m:oMathPara xmlns:m="http://schemas.openxmlformats.org/officeDocument/2006/math">
                    <m:oMathParaPr>
                      <m:jc m:val="centerGroup"/>
                    </m:oMathParaPr>
                    <m:oMath xmlns:m="http://schemas.openxmlformats.org/officeDocument/2006/math">
                      <m:r>
                        <a:rPr lang="cs-CZ" sz="1600" b="0" i="1" smtClean="0">
                          <a:latin typeface="Cambria Math" panose="02040503050406030204" pitchFamily="18" charset="0"/>
                          <a:ea typeface="Cambria Math" panose="02040503050406030204" pitchFamily="18" charset="0"/>
                        </a:rPr>
                        <m:t> </m:t>
                      </m:r>
                      <m:r>
                        <a:rPr lang="cs-CZ" sz="1600" b="0" i="1" smtClean="0">
                          <a:latin typeface="Cambria Math" panose="02040503050406030204" pitchFamily="18" charset="0"/>
                          <a:ea typeface="Cambria Math" panose="02040503050406030204" pitchFamily="18" charset="0"/>
                        </a:rPr>
                        <m:t>𝐶</m:t>
                      </m:r>
                      <m:r>
                        <a:rPr lang="cs-CZ" sz="1600" b="0" i="1" smtClean="0">
                          <a:latin typeface="Cambria Math" panose="02040503050406030204" pitchFamily="18" charset="0"/>
                          <a:ea typeface="Cambria Math" panose="02040503050406030204" pitchFamily="18" charset="0"/>
                        </a:rPr>
                        <m:t>+</m:t>
                      </m:r>
                      <m:r>
                        <a:rPr lang="cs-CZ" sz="1600" i="1">
                          <a:latin typeface="Cambria Math" panose="02040503050406030204" pitchFamily="18" charset="0"/>
                          <a:ea typeface="Cambria Math" panose="02040503050406030204" pitchFamily="18" charset="0"/>
                        </a:rPr>
                        <m:t>𝑋</m:t>
                      </m:r>
                      <m:sSup>
                        <m:sSupPr>
                          <m:ctrlPr>
                            <a:rPr lang="cs-CZ" sz="1600" i="1">
                              <a:latin typeface="Cambria Math" panose="02040503050406030204" pitchFamily="18" charset="0"/>
                              <a:ea typeface="Cambria Math" panose="02040503050406030204" pitchFamily="18" charset="0"/>
                            </a:rPr>
                          </m:ctrlPr>
                        </m:sSupPr>
                        <m:e>
                          <m:r>
                            <a:rPr lang="cs-CZ" sz="1600" i="1">
                              <a:latin typeface="Cambria Math" panose="02040503050406030204" pitchFamily="18" charset="0"/>
                              <a:ea typeface="Cambria Math" panose="02040503050406030204" pitchFamily="18" charset="0"/>
                            </a:rPr>
                            <m:t>𝑒</m:t>
                          </m:r>
                        </m:e>
                        <m:sup>
                          <m:r>
                            <a:rPr lang="cs-CZ" sz="1600" i="1">
                              <a:latin typeface="Cambria Math" panose="02040503050406030204" pitchFamily="18" charset="0"/>
                              <a:ea typeface="Cambria Math" panose="02040503050406030204" pitchFamily="18" charset="0"/>
                            </a:rPr>
                            <m:t>−</m:t>
                          </m:r>
                          <m:r>
                            <a:rPr lang="cs-CZ" sz="1600" i="1">
                              <a:latin typeface="Cambria Math" panose="02040503050406030204" pitchFamily="18" charset="0"/>
                              <a:ea typeface="Cambria Math" panose="02040503050406030204" pitchFamily="18" charset="0"/>
                            </a:rPr>
                            <m:t>𝑟𝑇</m:t>
                          </m:r>
                        </m:sup>
                      </m:sSup>
                      <m:r>
                        <a:rPr lang="cs-CZ" sz="1600" b="0" i="1" smtClean="0">
                          <a:latin typeface="Cambria Math" panose="02040503050406030204" pitchFamily="18" charset="0"/>
                          <a:ea typeface="Cambria Math" panose="02040503050406030204" pitchFamily="18" charset="0"/>
                        </a:rPr>
                        <m:t>=</m:t>
                      </m:r>
                      <m:r>
                        <a:rPr lang="cs-CZ" sz="1600" b="0" i="1" smtClean="0">
                          <a:latin typeface="Cambria Math" panose="02040503050406030204" pitchFamily="18" charset="0"/>
                          <a:ea typeface="Cambria Math" panose="02040503050406030204" pitchFamily="18" charset="0"/>
                        </a:rPr>
                        <m:t>𝑃</m:t>
                      </m:r>
                      <m:r>
                        <a:rPr lang="cs-CZ" sz="1600" b="0" i="1" smtClean="0">
                          <a:latin typeface="Cambria Math" panose="02040503050406030204" pitchFamily="18" charset="0"/>
                          <a:ea typeface="Cambria Math" panose="02040503050406030204" pitchFamily="18" charset="0"/>
                        </a:rPr>
                        <m:t>+</m:t>
                      </m:r>
                      <m:r>
                        <a:rPr lang="cs-CZ" sz="1600" b="0" i="1" smtClean="0">
                          <a:latin typeface="Cambria Math" panose="02040503050406030204" pitchFamily="18" charset="0"/>
                          <a:ea typeface="Cambria Math" panose="02040503050406030204" pitchFamily="18" charset="0"/>
                        </a:rPr>
                        <m:t>𝑆</m:t>
                      </m:r>
                    </m:oMath>
                  </m:oMathPara>
                </a14:m>
                <a:endParaRPr lang="cs-CZ" sz="1600" i="1" dirty="0">
                  <a:latin typeface="Cambria Math"/>
                  <a:ea typeface="Cambria Math" panose="02040503050406030204" pitchFamily="18" charset="0"/>
                </a:endParaRPr>
              </a:p>
            </p:txBody>
          </p:sp>
        </mc:Choice>
        <mc:Fallback xmlns="">
          <p:sp>
            <p:nvSpPr>
              <p:cNvPr id="82" name="TextovéPole 81"/>
              <p:cNvSpPr txBox="1">
                <a:spLocks noRot="1" noChangeAspect="1" noMove="1" noResize="1" noEditPoints="1" noAdjustHandles="1" noChangeArrowheads="1" noChangeShapeType="1" noTextEdit="1"/>
              </p:cNvSpPr>
              <p:nvPr/>
            </p:nvSpPr>
            <p:spPr>
              <a:xfrm>
                <a:off x="1629798" y="1591748"/>
                <a:ext cx="1767022" cy="246221"/>
              </a:xfrm>
              <a:prstGeom prst="rect">
                <a:avLst/>
              </a:prstGeom>
              <a:blipFill>
                <a:blip r:embed="rId14"/>
                <a:stretch>
                  <a:fillRect l="-1034" r="-345" b="-7317"/>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84" name="TextovéPole 83"/>
              <p:cNvSpPr txBox="1"/>
              <p:nvPr/>
            </p:nvSpPr>
            <p:spPr>
              <a:xfrm>
                <a:off x="1683995" y="1877874"/>
                <a:ext cx="5057795" cy="524182"/>
              </a:xfrm>
              <a:prstGeom prst="rect">
                <a:avLst/>
              </a:prstGeom>
              <a:noFill/>
            </p:spPr>
            <p:txBody>
              <a:bodyPr wrap="none" lIns="0" tIns="0" rIns="0" bIns="0" rtlCol="0">
                <a:spAutoFit/>
              </a:bodyPr>
              <a:lstStyle/>
              <a:p>
                <a:pPr algn="ctr"/>
                <a14:m>
                  <m:oMathPara xmlns:m="http://schemas.openxmlformats.org/officeDocument/2006/math">
                    <m:oMathParaPr>
                      <m:jc m:val="left"/>
                    </m:oMathParaPr>
                    <m:oMath xmlns:m="http://schemas.openxmlformats.org/officeDocument/2006/math">
                      <m:r>
                        <a:rPr lang="cs-CZ" sz="1600" b="0" i="1" smtClean="0">
                          <a:latin typeface="Cambria Math" panose="02040503050406030204" pitchFamily="18" charset="0"/>
                          <a:ea typeface="Cambria Math" panose="02040503050406030204" pitchFamily="18" charset="0"/>
                        </a:rPr>
                        <m:t>𝑃</m:t>
                      </m:r>
                      <m:r>
                        <a:rPr lang="cs-CZ" sz="1600" b="0" i="1" smtClean="0">
                          <a:latin typeface="Cambria Math" panose="02040503050406030204" pitchFamily="18" charset="0"/>
                          <a:ea typeface="Cambria Math" panose="02040503050406030204" pitchFamily="18" charset="0"/>
                        </a:rPr>
                        <m:t>=</m:t>
                      </m:r>
                      <m:r>
                        <a:rPr lang="cs-CZ" sz="1600" b="0" i="1" smtClean="0">
                          <a:latin typeface="Cambria Math" panose="02040503050406030204" pitchFamily="18" charset="0"/>
                          <a:ea typeface="Cambria Math" panose="02040503050406030204" pitchFamily="18" charset="0"/>
                        </a:rPr>
                        <m:t>𝐶</m:t>
                      </m:r>
                      <m:r>
                        <a:rPr lang="cs-CZ" sz="1600" b="0" i="1" smtClean="0">
                          <a:latin typeface="Cambria Math" panose="02040503050406030204" pitchFamily="18" charset="0"/>
                          <a:ea typeface="Cambria Math" panose="02040503050406030204" pitchFamily="18" charset="0"/>
                        </a:rPr>
                        <m:t>+</m:t>
                      </m:r>
                      <m:r>
                        <a:rPr lang="cs-CZ" sz="1600" i="1">
                          <a:latin typeface="Cambria Math" panose="02040503050406030204" pitchFamily="18" charset="0"/>
                          <a:ea typeface="Cambria Math" panose="02040503050406030204" pitchFamily="18" charset="0"/>
                        </a:rPr>
                        <m:t>𝑋</m:t>
                      </m:r>
                      <m:sSup>
                        <m:sSupPr>
                          <m:ctrlPr>
                            <a:rPr lang="cs-CZ" sz="1600" i="1">
                              <a:latin typeface="Cambria Math" panose="02040503050406030204" pitchFamily="18" charset="0"/>
                              <a:ea typeface="Cambria Math" panose="02040503050406030204" pitchFamily="18" charset="0"/>
                            </a:rPr>
                          </m:ctrlPr>
                        </m:sSupPr>
                        <m:e>
                          <m:r>
                            <a:rPr lang="cs-CZ" sz="1600" i="1">
                              <a:latin typeface="Cambria Math" panose="02040503050406030204" pitchFamily="18" charset="0"/>
                              <a:ea typeface="Cambria Math" panose="02040503050406030204" pitchFamily="18" charset="0"/>
                            </a:rPr>
                            <m:t>𝑒</m:t>
                          </m:r>
                        </m:e>
                        <m:sup>
                          <m:r>
                            <a:rPr lang="cs-CZ" sz="1600" i="1">
                              <a:latin typeface="Cambria Math" panose="02040503050406030204" pitchFamily="18" charset="0"/>
                              <a:ea typeface="Cambria Math" panose="02040503050406030204" pitchFamily="18" charset="0"/>
                            </a:rPr>
                            <m:t>−</m:t>
                          </m:r>
                          <m:r>
                            <a:rPr lang="cs-CZ" sz="1600" i="1">
                              <a:latin typeface="Cambria Math" panose="02040503050406030204" pitchFamily="18" charset="0"/>
                              <a:ea typeface="Cambria Math" panose="02040503050406030204" pitchFamily="18" charset="0"/>
                            </a:rPr>
                            <m:t>𝑟𝑇</m:t>
                          </m:r>
                        </m:sup>
                      </m:sSup>
                      <m:r>
                        <a:rPr lang="cs-CZ" sz="1600" b="0" i="1" smtClean="0">
                          <a:latin typeface="Cambria Math" panose="02040503050406030204" pitchFamily="18" charset="0"/>
                          <a:ea typeface="Cambria Math" panose="02040503050406030204" pitchFamily="18" charset="0"/>
                        </a:rPr>
                        <m:t>−</m:t>
                      </m:r>
                      <m:r>
                        <a:rPr lang="cs-CZ" sz="1600" b="0" i="1" smtClean="0">
                          <a:latin typeface="Cambria Math" panose="02040503050406030204" pitchFamily="18" charset="0"/>
                          <a:ea typeface="Cambria Math" panose="02040503050406030204" pitchFamily="18" charset="0"/>
                        </a:rPr>
                        <m:t>𝑆</m:t>
                      </m:r>
                      <m:r>
                        <a:rPr lang="cs-CZ" sz="1600" b="0" i="1" smtClean="0">
                          <a:latin typeface="Cambria Math" panose="02040503050406030204" pitchFamily="18" charset="0"/>
                          <a:ea typeface="Cambria Math" panose="02040503050406030204" pitchFamily="18" charset="0"/>
                        </a:rPr>
                        <m:t>=</m:t>
                      </m:r>
                      <m:r>
                        <a:rPr lang="cs-CZ" sz="1600" i="1">
                          <a:latin typeface="Cambria Math" panose="02040503050406030204" pitchFamily="18" charset="0"/>
                          <a:ea typeface="Cambria Math" panose="02040503050406030204" pitchFamily="18" charset="0"/>
                        </a:rPr>
                        <m:t>𝑋</m:t>
                      </m:r>
                      <m:sSup>
                        <m:sSupPr>
                          <m:ctrlPr>
                            <a:rPr lang="cs-CZ" sz="1600" i="1">
                              <a:latin typeface="Cambria Math" panose="02040503050406030204" pitchFamily="18" charset="0"/>
                              <a:ea typeface="Cambria Math" panose="02040503050406030204" pitchFamily="18" charset="0"/>
                            </a:rPr>
                          </m:ctrlPr>
                        </m:sSupPr>
                        <m:e>
                          <m:r>
                            <a:rPr lang="cs-CZ" sz="1600" i="1">
                              <a:latin typeface="Cambria Math" panose="02040503050406030204" pitchFamily="18" charset="0"/>
                              <a:ea typeface="Cambria Math" panose="02040503050406030204" pitchFamily="18" charset="0"/>
                            </a:rPr>
                            <m:t>𝑒</m:t>
                          </m:r>
                        </m:e>
                        <m:sup>
                          <m:r>
                            <a:rPr lang="cs-CZ" sz="1600" i="1">
                              <a:latin typeface="Cambria Math" panose="02040503050406030204" pitchFamily="18" charset="0"/>
                              <a:ea typeface="Cambria Math" panose="02040503050406030204" pitchFamily="18" charset="0"/>
                            </a:rPr>
                            <m:t>−</m:t>
                          </m:r>
                          <m:r>
                            <a:rPr lang="cs-CZ" sz="1600" i="1">
                              <a:latin typeface="Cambria Math" panose="02040503050406030204" pitchFamily="18" charset="0"/>
                              <a:ea typeface="Cambria Math" panose="02040503050406030204" pitchFamily="18" charset="0"/>
                            </a:rPr>
                            <m:t>𝑟𝑇</m:t>
                          </m:r>
                        </m:sup>
                      </m:sSup>
                      <m:d>
                        <m:dPr>
                          <m:ctrlPr>
                            <a:rPr lang="cs-CZ" sz="1600" i="1" smtClean="0">
                              <a:latin typeface="Cambria Math" panose="02040503050406030204" pitchFamily="18" charset="0"/>
                              <a:ea typeface="Cambria Math" panose="02040503050406030204" pitchFamily="18" charset="0"/>
                            </a:rPr>
                          </m:ctrlPr>
                        </m:dPr>
                        <m:e>
                          <m:r>
                            <a:rPr lang="cs-CZ" sz="1600" i="1">
                              <a:latin typeface="Cambria Math" panose="02040503050406030204" pitchFamily="18" charset="0"/>
                              <a:ea typeface="Cambria Math" panose="02040503050406030204" pitchFamily="18" charset="0"/>
                            </a:rPr>
                            <m:t>1−</m:t>
                          </m:r>
                          <m:r>
                            <a:rPr lang="cs-CZ" sz="1600" i="1">
                              <a:latin typeface="Cambria Math" panose="02040503050406030204" pitchFamily="18" charset="0"/>
                              <a:ea typeface="Cambria Math" panose="02040503050406030204" pitchFamily="18" charset="0"/>
                            </a:rPr>
                            <m:t>𝑁</m:t>
                          </m:r>
                          <m:d>
                            <m:dPr>
                              <m:ctrlPr>
                                <a:rPr lang="cs-CZ" sz="1600" i="1">
                                  <a:latin typeface="Cambria Math" panose="02040503050406030204" pitchFamily="18" charset="0"/>
                                  <a:ea typeface="Cambria Math" panose="02040503050406030204" pitchFamily="18" charset="0"/>
                                </a:rPr>
                              </m:ctrlPr>
                            </m:dPr>
                            <m:e>
                              <m:sSub>
                                <m:sSubPr>
                                  <m:ctrlPr>
                                    <a:rPr lang="cs-CZ" sz="1600" i="1">
                                      <a:latin typeface="Cambria Math" panose="02040503050406030204" pitchFamily="18" charset="0"/>
                                      <a:ea typeface="Cambria Math" panose="02040503050406030204" pitchFamily="18" charset="0"/>
                                    </a:rPr>
                                  </m:ctrlPr>
                                </m:sSubPr>
                                <m:e>
                                  <m:r>
                                    <a:rPr lang="cs-CZ" sz="1600" i="1">
                                      <a:latin typeface="Cambria Math" panose="02040503050406030204" pitchFamily="18" charset="0"/>
                                      <a:ea typeface="Cambria Math" panose="02040503050406030204" pitchFamily="18" charset="0"/>
                                    </a:rPr>
                                    <m:t>𝑑</m:t>
                                  </m:r>
                                </m:e>
                                <m:sub>
                                  <m:r>
                                    <a:rPr lang="cs-CZ" sz="1600" b="0" i="1" smtClean="0">
                                      <a:latin typeface="Cambria Math" panose="02040503050406030204" pitchFamily="18" charset="0"/>
                                      <a:ea typeface="Cambria Math" panose="02040503050406030204" pitchFamily="18" charset="0"/>
                                    </a:rPr>
                                    <m:t>2</m:t>
                                  </m:r>
                                </m:sub>
                              </m:sSub>
                            </m:e>
                          </m:d>
                        </m:e>
                      </m:d>
                      <m:r>
                        <a:rPr lang="cs-CZ" sz="1600" b="0" i="1" smtClean="0">
                          <a:latin typeface="Cambria Math" panose="02040503050406030204" pitchFamily="18" charset="0"/>
                          <a:ea typeface="Cambria Math" panose="02040503050406030204" pitchFamily="18" charset="0"/>
                        </a:rPr>
                        <m:t>−</m:t>
                      </m:r>
                      <m:r>
                        <a:rPr lang="cs-CZ" sz="1600" b="0" i="1" smtClean="0">
                          <a:latin typeface="Cambria Math" panose="02040503050406030204" pitchFamily="18" charset="0"/>
                          <a:ea typeface="Cambria Math" panose="02040503050406030204" pitchFamily="18" charset="0"/>
                        </a:rPr>
                        <m:t>𝑆</m:t>
                      </m:r>
                      <m:d>
                        <m:dPr>
                          <m:ctrlPr>
                            <a:rPr lang="cs-CZ" sz="1600" b="0" i="1" smtClean="0">
                              <a:latin typeface="Cambria Math" panose="02040503050406030204" pitchFamily="18" charset="0"/>
                              <a:ea typeface="Cambria Math" panose="02040503050406030204" pitchFamily="18" charset="0"/>
                            </a:rPr>
                          </m:ctrlPr>
                        </m:dPr>
                        <m:e>
                          <m:r>
                            <a:rPr lang="cs-CZ" sz="1600" i="1">
                              <a:latin typeface="Cambria Math" panose="02040503050406030204" pitchFamily="18" charset="0"/>
                              <a:ea typeface="Cambria Math" panose="02040503050406030204" pitchFamily="18" charset="0"/>
                            </a:rPr>
                            <m:t>1−</m:t>
                          </m:r>
                          <m:r>
                            <a:rPr lang="cs-CZ" sz="1600" i="1">
                              <a:latin typeface="Cambria Math" panose="02040503050406030204" pitchFamily="18" charset="0"/>
                              <a:ea typeface="Cambria Math" panose="02040503050406030204" pitchFamily="18" charset="0"/>
                            </a:rPr>
                            <m:t>𝑁</m:t>
                          </m:r>
                          <m:d>
                            <m:dPr>
                              <m:ctrlPr>
                                <a:rPr lang="cs-CZ" sz="1600" i="1">
                                  <a:latin typeface="Cambria Math" panose="02040503050406030204" pitchFamily="18" charset="0"/>
                                  <a:ea typeface="Cambria Math" panose="02040503050406030204" pitchFamily="18" charset="0"/>
                                </a:rPr>
                              </m:ctrlPr>
                            </m:dPr>
                            <m:e>
                              <m:sSub>
                                <m:sSubPr>
                                  <m:ctrlPr>
                                    <a:rPr lang="cs-CZ" sz="1600" i="1">
                                      <a:latin typeface="Cambria Math" panose="02040503050406030204" pitchFamily="18" charset="0"/>
                                      <a:ea typeface="Cambria Math" panose="02040503050406030204" pitchFamily="18" charset="0"/>
                                    </a:rPr>
                                  </m:ctrlPr>
                                </m:sSubPr>
                                <m:e>
                                  <m:r>
                                    <a:rPr lang="cs-CZ" sz="1600" i="1">
                                      <a:latin typeface="Cambria Math" panose="02040503050406030204" pitchFamily="18" charset="0"/>
                                      <a:ea typeface="Cambria Math" panose="02040503050406030204" pitchFamily="18" charset="0"/>
                                    </a:rPr>
                                    <m:t>𝑑</m:t>
                                  </m:r>
                                </m:e>
                                <m:sub>
                                  <m:r>
                                    <a:rPr lang="cs-CZ" sz="1600" b="0" i="1" smtClean="0">
                                      <a:latin typeface="Cambria Math" panose="02040503050406030204" pitchFamily="18" charset="0"/>
                                      <a:ea typeface="Cambria Math" panose="02040503050406030204" pitchFamily="18" charset="0"/>
                                    </a:rPr>
                                    <m:t>1</m:t>
                                  </m:r>
                                </m:sub>
                              </m:sSub>
                            </m:e>
                          </m:d>
                        </m:e>
                      </m:d>
                    </m:oMath>
                  </m:oMathPara>
                </a14:m>
                <a:endParaRPr lang="cs-CZ" sz="1600" b="0" i="1" dirty="0">
                  <a:latin typeface="Cambria Math" panose="02040503050406030204" pitchFamily="18" charset="0"/>
                  <a:ea typeface="Cambria Math" panose="02040503050406030204" pitchFamily="18" charset="0"/>
                </a:endParaRPr>
              </a:p>
              <a:p>
                <a:pPr marL="176213" indent="-176213" algn="ctr">
                  <a:tabLst>
                    <a:tab pos="176213" algn="l"/>
                  </a:tabLst>
                </a:pPr>
                <a14:m>
                  <m:oMathPara xmlns:m="http://schemas.openxmlformats.org/officeDocument/2006/math">
                    <m:oMathParaPr>
                      <m:jc m:val="left"/>
                    </m:oMathParaPr>
                    <m:oMath xmlns:m="http://schemas.openxmlformats.org/officeDocument/2006/math">
                      <m:r>
                        <a:rPr lang="cs-CZ" sz="1600" b="0" i="1" smtClean="0">
                          <a:latin typeface="Cambria Math" panose="02040503050406030204" pitchFamily="18" charset="0"/>
                          <a:ea typeface="Cambria Math" panose="02040503050406030204" pitchFamily="18" charset="0"/>
                        </a:rPr>
                        <m:t>=</m:t>
                      </m:r>
                      <m:r>
                        <a:rPr lang="cs-CZ" sz="1600" i="1">
                          <a:latin typeface="Cambria Math" panose="02040503050406030204" pitchFamily="18" charset="0"/>
                          <a:ea typeface="Cambria Math" panose="02040503050406030204" pitchFamily="18" charset="0"/>
                        </a:rPr>
                        <m:t>𝑋</m:t>
                      </m:r>
                      <m:sSup>
                        <m:sSupPr>
                          <m:ctrlPr>
                            <a:rPr lang="cs-CZ" sz="1600" i="1">
                              <a:latin typeface="Cambria Math" panose="02040503050406030204" pitchFamily="18" charset="0"/>
                              <a:ea typeface="Cambria Math" panose="02040503050406030204" pitchFamily="18" charset="0"/>
                            </a:rPr>
                          </m:ctrlPr>
                        </m:sSupPr>
                        <m:e>
                          <m:r>
                            <a:rPr lang="cs-CZ" sz="1600" i="1">
                              <a:latin typeface="Cambria Math" panose="02040503050406030204" pitchFamily="18" charset="0"/>
                              <a:ea typeface="Cambria Math" panose="02040503050406030204" pitchFamily="18" charset="0"/>
                            </a:rPr>
                            <m:t>𝑒</m:t>
                          </m:r>
                        </m:e>
                        <m:sup>
                          <m:r>
                            <a:rPr lang="cs-CZ" sz="1600" i="1">
                              <a:latin typeface="Cambria Math" panose="02040503050406030204" pitchFamily="18" charset="0"/>
                              <a:ea typeface="Cambria Math" panose="02040503050406030204" pitchFamily="18" charset="0"/>
                            </a:rPr>
                            <m:t>−</m:t>
                          </m:r>
                          <m:r>
                            <a:rPr lang="cs-CZ" sz="1600" i="1">
                              <a:latin typeface="Cambria Math" panose="02040503050406030204" pitchFamily="18" charset="0"/>
                              <a:ea typeface="Cambria Math" panose="02040503050406030204" pitchFamily="18" charset="0"/>
                            </a:rPr>
                            <m:t>𝑟𝑇</m:t>
                          </m:r>
                        </m:sup>
                      </m:sSup>
                      <m:r>
                        <a:rPr lang="cs-CZ" sz="1600" i="1">
                          <a:latin typeface="Cambria Math" panose="02040503050406030204" pitchFamily="18" charset="0"/>
                          <a:ea typeface="Cambria Math" panose="02040503050406030204" pitchFamily="18" charset="0"/>
                        </a:rPr>
                        <m:t>𝑁</m:t>
                      </m:r>
                      <m:d>
                        <m:dPr>
                          <m:ctrlPr>
                            <a:rPr lang="cs-CZ" sz="1600" i="1">
                              <a:latin typeface="Cambria Math" panose="02040503050406030204" pitchFamily="18" charset="0"/>
                              <a:ea typeface="Cambria Math" panose="02040503050406030204" pitchFamily="18" charset="0"/>
                            </a:rPr>
                          </m:ctrlPr>
                        </m:dPr>
                        <m:e>
                          <m:sSub>
                            <m:sSubPr>
                              <m:ctrlPr>
                                <a:rPr lang="cs-CZ" sz="1600" i="1">
                                  <a:latin typeface="Cambria Math" panose="02040503050406030204" pitchFamily="18" charset="0"/>
                                  <a:ea typeface="Cambria Math" panose="02040503050406030204" pitchFamily="18" charset="0"/>
                                </a:rPr>
                              </m:ctrlPr>
                            </m:sSubPr>
                            <m:e>
                              <m:r>
                                <a:rPr lang="cs-CZ" sz="1600" b="0" i="1" smtClean="0">
                                  <a:latin typeface="Cambria Math" panose="02040503050406030204" pitchFamily="18" charset="0"/>
                                  <a:ea typeface="Cambria Math" panose="02040503050406030204" pitchFamily="18" charset="0"/>
                                </a:rPr>
                                <m:t>−</m:t>
                              </m:r>
                              <m:r>
                                <a:rPr lang="cs-CZ" sz="1600" i="1">
                                  <a:latin typeface="Cambria Math" panose="02040503050406030204" pitchFamily="18" charset="0"/>
                                  <a:ea typeface="Cambria Math" panose="02040503050406030204" pitchFamily="18" charset="0"/>
                                </a:rPr>
                                <m:t>𝑑</m:t>
                              </m:r>
                            </m:e>
                            <m:sub>
                              <m:r>
                                <a:rPr lang="cs-CZ" sz="1600" i="1">
                                  <a:latin typeface="Cambria Math" panose="02040503050406030204" pitchFamily="18" charset="0"/>
                                  <a:ea typeface="Cambria Math" panose="02040503050406030204" pitchFamily="18" charset="0"/>
                                </a:rPr>
                                <m:t>2</m:t>
                              </m:r>
                            </m:sub>
                          </m:sSub>
                        </m:e>
                      </m:d>
                      <m:r>
                        <a:rPr lang="cs-CZ" sz="1600" i="1">
                          <a:latin typeface="Cambria Math" panose="02040503050406030204" pitchFamily="18" charset="0"/>
                          <a:ea typeface="Cambria Math" panose="02040503050406030204" pitchFamily="18" charset="0"/>
                        </a:rPr>
                        <m:t>−</m:t>
                      </m:r>
                      <m:r>
                        <a:rPr lang="cs-CZ" sz="1600" i="1">
                          <a:latin typeface="Cambria Math" panose="02040503050406030204" pitchFamily="18" charset="0"/>
                          <a:ea typeface="Cambria Math" panose="02040503050406030204" pitchFamily="18" charset="0"/>
                        </a:rPr>
                        <m:t>𝑆𝑁</m:t>
                      </m:r>
                      <m:d>
                        <m:dPr>
                          <m:ctrlPr>
                            <a:rPr lang="cs-CZ" sz="1600" i="1">
                              <a:latin typeface="Cambria Math" panose="02040503050406030204" pitchFamily="18" charset="0"/>
                              <a:ea typeface="Cambria Math" panose="02040503050406030204" pitchFamily="18" charset="0"/>
                            </a:rPr>
                          </m:ctrlPr>
                        </m:dPr>
                        <m:e>
                          <m:sSub>
                            <m:sSubPr>
                              <m:ctrlPr>
                                <a:rPr lang="cs-CZ" sz="1600" i="1">
                                  <a:latin typeface="Cambria Math" panose="02040503050406030204" pitchFamily="18" charset="0"/>
                                  <a:ea typeface="Cambria Math" panose="02040503050406030204" pitchFamily="18" charset="0"/>
                                </a:rPr>
                              </m:ctrlPr>
                            </m:sSubPr>
                            <m:e>
                              <m:r>
                                <a:rPr lang="cs-CZ" sz="1600" b="0" i="1" smtClean="0">
                                  <a:latin typeface="Cambria Math" panose="02040503050406030204" pitchFamily="18" charset="0"/>
                                  <a:ea typeface="Cambria Math" panose="02040503050406030204" pitchFamily="18" charset="0"/>
                                </a:rPr>
                                <m:t>−</m:t>
                              </m:r>
                              <m:r>
                                <a:rPr lang="cs-CZ" sz="1600" i="1">
                                  <a:latin typeface="Cambria Math" panose="02040503050406030204" pitchFamily="18" charset="0"/>
                                  <a:ea typeface="Cambria Math" panose="02040503050406030204" pitchFamily="18" charset="0"/>
                                </a:rPr>
                                <m:t>𝑑</m:t>
                              </m:r>
                            </m:e>
                            <m:sub>
                              <m:r>
                                <a:rPr lang="cs-CZ" sz="1600" b="0" i="1" smtClean="0">
                                  <a:latin typeface="Cambria Math" panose="02040503050406030204" pitchFamily="18" charset="0"/>
                                  <a:ea typeface="Cambria Math" panose="02040503050406030204" pitchFamily="18" charset="0"/>
                                </a:rPr>
                                <m:t>1</m:t>
                              </m:r>
                            </m:sub>
                          </m:sSub>
                        </m:e>
                      </m:d>
                    </m:oMath>
                  </m:oMathPara>
                </a14:m>
                <a:endParaRPr lang="cs-CZ" sz="1600" b="0" i="1" dirty="0">
                  <a:latin typeface="Cambria Math" panose="02040503050406030204" pitchFamily="18" charset="0"/>
                  <a:ea typeface="Cambria Math" panose="02040503050406030204" pitchFamily="18" charset="0"/>
                </a:endParaRPr>
              </a:p>
            </p:txBody>
          </p:sp>
        </mc:Choice>
        <mc:Fallback xmlns="">
          <p:sp>
            <p:nvSpPr>
              <p:cNvPr id="84" name="TextovéPole 83"/>
              <p:cNvSpPr txBox="1">
                <a:spLocks noRot="1" noChangeAspect="1" noMove="1" noResize="1" noEditPoints="1" noAdjustHandles="1" noChangeArrowheads="1" noChangeShapeType="1" noTextEdit="1"/>
              </p:cNvSpPr>
              <p:nvPr/>
            </p:nvSpPr>
            <p:spPr>
              <a:xfrm>
                <a:off x="1683995" y="1877874"/>
                <a:ext cx="5057795" cy="524182"/>
              </a:xfrm>
              <a:prstGeom prst="rect">
                <a:avLst/>
              </a:prstGeom>
              <a:blipFill>
                <a:blip r:embed="rId15"/>
                <a:stretch>
                  <a:fillRect l="-1325" b="-8140"/>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60" name="TextovéPole 59">
                <a:extLst>
                  <a:ext uri="{FF2B5EF4-FFF2-40B4-BE49-F238E27FC236}">
                    <a16:creationId xmlns:a16="http://schemas.microsoft.com/office/drawing/2014/main" id="{05FC8A4A-3761-4383-881C-9096ADBF4AD7}"/>
                  </a:ext>
                </a:extLst>
              </p:cNvPr>
              <p:cNvSpPr txBox="1"/>
              <p:nvPr/>
            </p:nvSpPr>
            <p:spPr>
              <a:xfrm>
                <a:off x="7020272" y="1331303"/>
                <a:ext cx="1964642" cy="1107996"/>
              </a:xfrm>
              <a:prstGeom prst="rect">
                <a:avLst/>
              </a:prstGeom>
              <a:noFill/>
              <a:ln>
                <a:noFill/>
              </a:ln>
            </p:spPr>
            <p:txBody>
              <a:bodyPr wrap="square" rtlCol="0">
                <a:spAutoFit/>
              </a:bodyPr>
              <a:lstStyle/>
              <a:p>
                <a:pPr>
                  <a:buClr>
                    <a:srgbClr val="7030A0"/>
                  </a:buClr>
                  <a:buSzPct val="100000"/>
                </a:pPr>
                <a14:m>
                  <m:oMath xmlns:m="http://schemas.openxmlformats.org/officeDocument/2006/math">
                    <m:r>
                      <a:rPr lang="en-GB" sz="1100" b="0" i="1" smtClean="0">
                        <a:latin typeface="Cambria Math" panose="02040503050406030204" pitchFamily="18" charset="0"/>
                        <a:ea typeface="Cambria Math" panose="02040503050406030204" pitchFamily="18" charset="0"/>
                      </a:rPr>
                      <m:t>𝐶</m:t>
                    </m:r>
                  </m:oMath>
                </a14:m>
                <a:r>
                  <a:rPr lang="en-GB" sz="1100" dirty="0">
                    <a:latin typeface="Cambria Math" panose="02040503050406030204" pitchFamily="18" charset="0"/>
                    <a:ea typeface="Cambria Math" panose="02040503050406030204" pitchFamily="18" charset="0"/>
                  </a:rPr>
                  <a:t>… premium of call option</a:t>
                </a:r>
              </a:p>
              <a:p>
                <a:pPr>
                  <a:buClr>
                    <a:srgbClr val="7030A0"/>
                  </a:buClr>
                  <a:buSzPct val="100000"/>
                </a:pPr>
                <a14:m>
                  <m:oMath xmlns:m="http://schemas.openxmlformats.org/officeDocument/2006/math">
                    <m:r>
                      <a:rPr lang="en-GB" sz="1100" b="0" i="1" smtClean="0">
                        <a:latin typeface="Cambria Math" panose="02040503050406030204" pitchFamily="18" charset="0"/>
                        <a:ea typeface="Cambria Math" panose="02040503050406030204" pitchFamily="18" charset="0"/>
                      </a:rPr>
                      <m:t>𝑃</m:t>
                    </m:r>
                  </m:oMath>
                </a14:m>
                <a:r>
                  <a:rPr lang="en-GB" sz="1100" dirty="0">
                    <a:latin typeface="Cambria Math" panose="02040503050406030204" pitchFamily="18" charset="0"/>
                    <a:ea typeface="Cambria Math" panose="02040503050406030204" pitchFamily="18" charset="0"/>
                  </a:rPr>
                  <a:t>… premium of put option</a:t>
                </a:r>
              </a:p>
              <a:p>
                <a:pPr>
                  <a:buClr>
                    <a:srgbClr val="7030A0"/>
                  </a:buClr>
                  <a:buSzPct val="100000"/>
                </a:pPr>
                <a14:m>
                  <m:oMath xmlns:m="http://schemas.openxmlformats.org/officeDocument/2006/math">
                    <m:r>
                      <a:rPr lang="en-GB" sz="1100" b="0" i="1" smtClean="0">
                        <a:latin typeface="Cambria Math" panose="02040503050406030204" pitchFamily="18" charset="0"/>
                        <a:ea typeface="Cambria Math" panose="02040503050406030204" pitchFamily="18" charset="0"/>
                      </a:rPr>
                      <m:t>𝑆</m:t>
                    </m:r>
                  </m:oMath>
                </a14:m>
                <a:r>
                  <a:rPr lang="en-GB" sz="1100" dirty="0">
                    <a:latin typeface="Cambria Math" panose="02040503050406030204" pitchFamily="18" charset="0"/>
                    <a:ea typeface="Cambria Math" panose="02040503050406030204" pitchFamily="18" charset="0"/>
                  </a:rPr>
                  <a:t>… price of the stock</a:t>
                </a:r>
              </a:p>
              <a:p>
                <a:pPr>
                  <a:buClr>
                    <a:srgbClr val="7030A0"/>
                  </a:buClr>
                  <a:buSzPct val="100000"/>
                </a:pPr>
                <a14:m>
                  <m:oMath xmlns:m="http://schemas.openxmlformats.org/officeDocument/2006/math">
                    <m:r>
                      <a:rPr lang="en-GB" sz="1100" b="0" i="1" smtClean="0">
                        <a:latin typeface="Cambria Math" panose="02040503050406030204" pitchFamily="18" charset="0"/>
                        <a:ea typeface="Cambria Math" panose="02040503050406030204" pitchFamily="18" charset="0"/>
                      </a:rPr>
                      <m:t>𝑋</m:t>
                    </m:r>
                  </m:oMath>
                </a14:m>
                <a:r>
                  <a:rPr lang="en-GB" sz="1100" dirty="0">
                    <a:latin typeface="Cambria Math" panose="02040503050406030204" pitchFamily="18" charset="0"/>
                    <a:ea typeface="Cambria Math" panose="02040503050406030204" pitchFamily="18" charset="0"/>
                  </a:rPr>
                  <a:t>… exercise price</a:t>
                </a:r>
              </a:p>
              <a:p>
                <a:pPr>
                  <a:buClr>
                    <a:srgbClr val="7030A0"/>
                  </a:buClr>
                  <a:buSzPct val="100000"/>
                </a:pPr>
                <a14:m>
                  <m:oMath xmlns:m="http://schemas.openxmlformats.org/officeDocument/2006/math">
                    <m:r>
                      <a:rPr lang="en-GB" sz="1100" b="0" i="1" smtClean="0">
                        <a:latin typeface="Cambria Math" panose="02040503050406030204" pitchFamily="18" charset="0"/>
                        <a:ea typeface="Cambria Math" panose="02040503050406030204" pitchFamily="18" charset="0"/>
                      </a:rPr>
                      <m:t>𝑟</m:t>
                    </m:r>
                  </m:oMath>
                </a14:m>
                <a:r>
                  <a:rPr lang="en-GB" sz="1100" dirty="0">
                    <a:latin typeface="Cambria Math" panose="02040503050406030204" pitchFamily="18" charset="0"/>
                    <a:ea typeface="Cambria Math" panose="02040503050406030204" pitchFamily="18" charset="0"/>
                  </a:rPr>
                  <a:t>… risk-free interest rate</a:t>
                </a:r>
              </a:p>
              <a:p>
                <a:pPr>
                  <a:buClr>
                    <a:srgbClr val="7030A0"/>
                  </a:buClr>
                  <a:buSzPct val="100000"/>
                </a:pPr>
                <a14:m>
                  <m:oMath xmlns:m="http://schemas.openxmlformats.org/officeDocument/2006/math">
                    <m:r>
                      <a:rPr lang="en-GB" sz="1100" b="0" i="1" smtClean="0">
                        <a:latin typeface="Cambria Math" panose="02040503050406030204" pitchFamily="18" charset="0"/>
                        <a:ea typeface="Cambria Math" panose="02040503050406030204" pitchFamily="18" charset="0"/>
                      </a:rPr>
                      <m:t>𝑇</m:t>
                    </m:r>
                  </m:oMath>
                </a14:m>
                <a:r>
                  <a:rPr lang="en-GB" sz="1100" dirty="0">
                    <a:latin typeface="Cambria Math" panose="02040503050406030204" pitchFamily="18" charset="0"/>
                    <a:ea typeface="Cambria Math" panose="02040503050406030204" pitchFamily="18" charset="0"/>
                  </a:rPr>
                  <a:t>… time to expiry date</a:t>
                </a:r>
              </a:p>
            </p:txBody>
          </p:sp>
        </mc:Choice>
        <mc:Fallback xmlns="">
          <p:sp>
            <p:nvSpPr>
              <p:cNvPr id="60" name="TextovéPole 59">
                <a:extLst>
                  <a:ext uri="{FF2B5EF4-FFF2-40B4-BE49-F238E27FC236}">
                    <a16:creationId xmlns:a16="http://schemas.microsoft.com/office/drawing/2014/main" id="{05FC8A4A-3761-4383-881C-9096ADBF4AD7}"/>
                  </a:ext>
                </a:extLst>
              </p:cNvPr>
              <p:cNvSpPr txBox="1">
                <a:spLocks noRot="1" noChangeAspect="1" noMove="1" noResize="1" noEditPoints="1" noAdjustHandles="1" noChangeArrowheads="1" noChangeShapeType="1" noTextEdit="1"/>
              </p:cNvSpPr>
              <p:nvPr/>
            </p:nvSpPr>
            <p:spPr>
              <a:xfrm>
                <a:off x="7020272" y="1331303"/>
                <a:ext cx="1964642" cy="1107996"/>
              </a:xfrm>
              <a:prstGeom prst="rect">
                <a:avLst/>
              </a:prstGeom>
              <a:blipFill>
                <a:blip r:embed="rId16"/>
                <a:stretch>
                  <a:fillRect t="-549" b="-2747"/>
                </a:stretch>
              </a:blipFill>
              <a:ln>
                <a:noFill/>
              </a:ln>
            </p:spPr>
            <p:txBody>
              <a:bodyPr/>
              <a:lstStyle/>
              <a:p>
                <a:r>
                  <a:rPr lang="en-GB">
                    <a:noFill/>
                  </a:rPr>
                  <a:t> </a:t>
                </a:r>
              </a:p>
            </p:txBody>
          </p:sp>
        </mc:Fallback>
      </mc:AlternateContent>
      <p:sp>
        <p:nvSpPr>
          <p:cNvPr id="72" name="TextovéPole 71"/>
          <p:cNvSpPr txBox="1"/>
          <p:nvPr/>
        </p:nvSpPr>
        <p:spPr>
          <a:xfrm>
            <a:off x="864000" y="2448000"/>
            <a:ext cx="7056000" cy="430887"/>
          </a:xfrm>
          <a:prstGeom prst="rect">
            <a:avLst/>
          </a:prstGeom>
          <a:noFill/>
          <a:ln>
            <a:noFill/>
          </a:ln>
        </p:spPr>
        <p:txBody>
          <a:bodyPr wrap="square" rtlCol="0">
            <a:spAutoFit/>
          </a:bodyPr>
          <a:lstStyle/>
          <a:p>
            <a:pPr marL="324000" indent="-324000">
              <a:buClr>
                <a:srgbClr val="7030A0"/>
              </a:buClr>
              <a:buSzPct val="100000"/>
              <a:buFont typeface="Wingdings" panose="05000000000000000000" pitchFamily="2" charset="2"/>
              <a:buChar char="Ø"/>
            </a:pPr>
            <a:r>
              <a:rPr lang="en-GB" sz="2200" dirty="0">
                <a:latin typeface="Cambria Math" panose="02040503050406030204" pitchFamily="18" charset="0"/>
                <a:ea typeface="Cambria Math" panose="02040503050406030204" pitchFamily="18" charset="0"/>
              </a:rPr>
              <a:t>American call and put on </a:t>
            </a:r>
            <a:r>
              <a:rPr lang="cs-CZ" sz="2200" dirty="0">
                <a:latin typeface="Cambria Math" panose="02040503050406030204" pitchFamily="18" charset="0"/>
                <a:ea typeface="Cambria Math" panose="02040503050406030204" pitchFamily="18" charset="0"/>
              </a:rPr>
              <a:t>a </a:t>
            </a:r>
            <a:r>
              <a:rPr lang="en-GB" sz="2200" dirty="0">
                <a:latin typeface="Cambria Math" panose="02040503050406030204" pitchFamily="18" charset="0"/>
                <a:ea typeface="Cambria Math" panose="02040503050406030204" pitchFamily="18" charset="0"/>
              </a:rPr>
              <a:t>non-dividend</a:t>
            </a:r>
            <a:r>
              <a:rPr lang="cs-CZ" sz="2200" dirty="0">
                <a:latin typeface="Cambria Math" panose="02040503050406030204" pitchFamily="18" charset="0"/>
                <a:ea typeface="Cambria Math" panose="02040503050406030204" pitchFamily="18" charset="0"/>
              </a:rPr>
              <a:t>-</a:t>
            </a:r>
            <a:r>
              <a:rPr lang="en-GB" sz="2200" dirty="0">
                <a:latin typeface="Cambria Math" panose="02040503050406030204" pitchFamily="18" charset="0"/>
                <a:ea typeface="Cambria Math" panose="02040503050406030204" pitchFamily="18" charset="0"/>
              </a:rPr>
              <a:t>paying stock </a:t>
            </a:r>
          </a:p>
        </p:txBody>
      </p:sp>
      <p:sp>
        <p:nvSpPr>
          <p:cNvPr id="89" name="TextovéPole 88">
            <a:extLst>
              <a:ext uri="{FF2B5EF4-FFF2-40B4-BE49-F238E27FC236}">
                <a16:creationId xmlns:a16="http://schemas.microsoft.com/office/drawing/2014/main" id="{EE16E3B3-D303-4859-B2FD-649CC47A3C14}"/>
              </a:ext>
            </a:extLst>
          </p:cNvPr>
          <p:cNvSpPr txBox="1"/>
          <p:nvPr/>
        </p:nvSpPr>
        <p:spPr>
          <a:xfrm>
            <a:off x="1188000" y="5045612"/>
            <a:ext cx="7216225" cy="369332"/>
          </a:xfrm>
          <a:prstGeom prst="rect">
            <a:avLst/>
          </a:prstGeom>
          <a:noFill/>
          <a:ln>
            <a:noFill/>
          </a:ln>
        </p:spPr>
        <p:txBody>
          <a:bodyPr wrap="square" rtlCol="0">
            <a:spAutoFit/>
          </a:bodyPr>
          <a:lstStyle/>
          <a:p>
            <a:pPr marL="324000" indent="-324000">
              <a:buClr>
                <a:srgbClr val="7030A0"/>
              </a:buClr>
              <a:buSzPct val="80000"/>
              <a:buFont typeface="Wingdings" panose="05000000000000000000" pitchFamily="2" charset="2"/>
              <a:buChar char="q"/>
            </a:pPr>
            <a:r>
              <a:rPr lang="en-GB" dirty="0">
                <a:latin typeface="Cambria Math" panose="02040503050406030204" pitchFamily="18" charset="0"/>
                <a:ea typeface="Cambria Math" panose="02040503050406030204" pitchFamily="18" charset="0"/>
              </a:rPr>
              <a:t>For deep in-the-money options</a:t>
            </a:r>
            <a:r>
              <a:rPr lang="cs-CZ" dirty="0">
                <a:latin typeface="Cambria Math" panose="02040503050406030204" pitchFamily="18" charset="0"/>
                <a:ea typeface="Cambria Math" panose="02040503050406030204" pitchFamily="18" charset="0"/>
              </a:rPr>
              <a:t>,</a:t>
            </a:r>
            <a:r>
              <a:rPr lang="en-GB" dirty="0">
                <a:latin typeface="Cambria Math" panose="02040503050406030204" pitchFamily="18" charset="0"/>
                <a:ea typeface="Cambria Math" panose="02040503050406030204" pitchFamily="18" charset="0"/>
              </a:rPr>
              <a:t> it may be rational to exercise earlier</a:t>
            </a:r>
          </a:p>
        </p:txBody>
      </p:sp>
      <p:sp>
        <p:nvSpPr>
          <p:cNvPr id="92" name="TextovéPole 91">
            <a:extLst>
              <a:ext uri="{FF2B5EF4-FFF2-40B4-BE49-F238E27FC236}">
                <a16:creationId xmlns:a16="http://schemas.microsoft.com/office/drawing/2014/main" id="{EE16E3B3-D303-4859-B2FD-649CC47A3C14}"/>
              </a:ext>
            </a:extLst>
          </p:cNvPr>
          <p:cNvSpPr txBox="1"/>
          <p:nvPr/>
        </p:nvSpPr>
        <p:spPr>
          <a:xfrm>
            <a:off x="1512000" y="4548193"/>
            <a:ext cx="7431704" cy="584775"/>
          </a:xfrm>
          <a:prstGeom prst="rect">
            <a:avLst/>
          </a:prstGeom>
          <a:noFill/>
          <a:ln>
            <a:noFill/>
          </a:ln>
        </p:spPr>
        <p:txBody>
          <a:bodyPr wrap="square" rtlCol="0">
            <a:spAutoFit/>
          </a:bodyPr>
          <a:lstStyle/>
          <a:p>
            <a:pPr marL="180000" indent="-180000">
              <a:buClr>
                <a:srgbClr val="7030A0"/>
              </a:buClr>
              <a:buSzPct val="100000"/>
              <a:buFont typeface="Wingdings" panose="05000000000000000000" pitchFamily="2" charset="2"/>
              <a:buChar char="§"/>
            </a:pPr>
            <a:r>
              <a:rPr lang="en-GB" sz="1600" dirty="0">
                <a:latin typeface="Cambria Math" panose="02040503050406030204" pitchFamily="18" charset="0"/>
                <a:ea typeface="Cambria Math" panose="02040503050406030204" pitchFamily="18" charset="0"/>
              </a:rPr>
              <a:t>The American feature has no added value, so the B-S formulas for European options on a non-dividend-paying stock can be applied</a:t>
            </a:r>
          </a:p>
        </p:txBody>
      </p:sp>
      <mc:AlternateContent xmlns:mc="http://schemas.openxmlformats.org/markup-compatibility/2006" xmlns:a14="http://schemas.microsoft.com/office/drawing/2010/main">
        <mc:Choice Requires="a14">
          <p:graphicFrame>
            <p:nvGraphicFramePr>
              <p:cNvPr id="6" name="Tabulka 5">
                <a:extLst>
                  <a:ext uri="{FF2B5EF4-FFF2-40B4-BE49-F238E27FC236}">
                    <a16:creationId xmlns:a16="http://schemas.microsoft.com/office/drawing/2014/main" id="{93836A39-4BA7-A6D3-8B15-4D6FDC648461}"/>
                  </a:ext>
                </a:extLst>
              </p:cNvPr>
              <p:cNvGraphicFramePr>
                <a:graphicFrameLocks noGrp="1"/>
              </p:cNvGraphicFramePr>
              <p:nvPr>
                <p:extLst>
                  <p:ext uri="{D42A27DB-BD31-4B8C-83A1-F6EECF244321}">
                    <p14:modId xmlns:p14="http://schemas.microsoft.com/office/powerpoint/2010/main" val="1178701457"/>
                  </p:ext>
                </p:extLst>
              </p:nvPr>
            </p:nvGraphicFramePr>
            <p:xfrm>
              <a:off x="2880000" y="2879803"/>
              <a:ext cx="3240000" cy="1125420"/>
            </p:xfrm>
            <a:graphic>
              <a:graphicData uri="http://schemas.openxmlformats.org/drawingml/2006/table">
                <a:tbl>
                  <a:tblPr>
                    <a:tableStyleId>{7DF18680-E054-41AD-8BC1-D1AEF772440D}</a:tableStyleId>
                  </a:tblPr>
                  <a:tblGrid>
                    <a:gridCol w="1080000">
                      <a:extLst>
                        <a:ext uri="{9D8B030D-6E8A-4147-A177-3AD203B41FA5}">
                          <a16:colId xmlns:a16="http://schemas.microsoft.com/office/drawing/2014/main" val="20000"/>
                        </a:ext>
                      </a:extLst>
                    </a:gridCol>
                    <a:gridCol w="1080000">
                      <a:extLst>
                        <a:ext uri="{9D8B030D-6E8A-4147-A177-3AD203B41FA5}">
                          <a16:colId xmlns:a16="http://schemas.microsoft.com/office/drawing/2014/main" val="20001"/>
                        </a:ext>
                      </a:extLst>
                    </a:gridCol>
                    <a:gridCol w="1080000">
                      <a:extLst>
                        <a:ext uri="{9D8B030D-6E8A-4147-A177-3AD203B41FA5}">
                          <a16:colId xmlns:a16="http://schemas.microsoft.com/office/drawing/2014/main" val="20005"/>
                        </a:ext>
                      </a:extLst>
                    </a:gridCol>
                  </a:tblGrid>
                  <a:tr h="288000">
                    <a:tc>
                      <a:txBody>
                        <a:bodyPr/>
                        <a:lstStyle/>
                        <a:p>
                          <a:pPr algn="ctr" fontAlgn="b"/>
                          <a:endParaRPr lang="en-GB" sz="1200" b="0" i="0" u="none" strike="noStrike" noProof="0" dirty="0">
                            <a:solidFill>
                              <a:schemeClr val="bg1"/>
                            </a:solidFill>
                            <a:effectLst/>
                            <a:latin typeface="Cambria Math" panose="02040503050406030204" pitchFamily="18" charset="0"/>
                            <a:ea typeface="Cambria Math" panose="02040503050406030204" pitchFamily="18" charset="0"/>
                          </a:endParaRPr>
                        </a:p>
                      </a:txBody>
                      <a:tcPr marL="9525" marR="9525" marT="9525" marB="0" anchor="ctr">
                        <a:lnL w="19050" cap="flat" cmpd="sng" algn="ctr">
                          <a:solidFill>
                            <a:schemeClr val="tx1"/>
                          </a:solidFill>
                          <a:prstDash val="solid"/>
                          <a:round/>
                          <a:headEnd type="none" w="med" len="med"/>
                          <a:tailEnd type="none" w="med" len="med"/>
                        </a:lnL>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2">
                            <a:lumMod val="50000"/>
                          </a:schemeClr>
                        </a:solidFill>
                      </a:tcPr>
                    </a:tc>
                    <a:tc gridSpan="2">
                      <a:txBody>
                        <a:bodyPr/>
                        <a:lstStyle/>
                        <a:p>
                          <a:pPr algn="ctr" fontAlgn="b"/>
                          <a14:m>
                            <m:oMathPara xmlns:m="http://schemas.openxmlformats.org/officeDocument/2006/math">
                              <m:oMathParaPr>
                                <m:jc m:val="center"/>
                              </m:oMathParaPr>
                              <m:oMath xmlns:m="http://schemas.openxmlformats.org/officeDocument/2006/math">
                                <m:r>
                                  <m:rPr>
                                    <m:nor/>
                                  </m:rPr>
                                  <a:rPr lang="en-GB" sz="1200" i="0" u="none" strike="noStrike" noProof="0" smtClean="0">
                                    <a:solidFill>
                                      <a:schemeClr val="bg1"/>
                                    </a:solidFill>
                                    <a:effectLst/>
                                    <a:latin typeface="Cambria Math" panose="02040503050406030204" pitchFamily="18" charset="0"/>
                                    <a:ea typeface="Cambria Math" panose="02040503050406030204" pitchFamily="18" charset="0"/>
                                  </a:rPr>
                                  <m:t>R</m:t>
                                </m:r>
                                <m:r>
                                  <m:rPr>
                                    <m:nor/>
                                  </m:rPr>
                                  <a:rPr lang="en-GB" sz="1200" b="0" i="0" u="none" strike="noStrike" noProof="0" smtClean="0">
                                    <a:solidFill>
                                      <a:schemeClr val="bg1"/>
                                    </a:solidFill>
                                    <a:effectLst/>
                                    <a:latin typeface="Cambria Math" panose="02040503050406030204" pitchFamily="18" charset="0"/>
                                    <a:ea typeface="Cambria Math" panose="02040503050406030204" pitchFamily="18" charset="0"/>
                                  </a:rPr>
                                  <m:t>evenue</m:t>
                                </m:r>
                              </m:oMath>
                            </m:oMathPara>
                          </a14:m>
                          <a:endParaRPr lang="en-GB" sz="1200" b="0" i="0" u="none" strike="noStrike" noProof="0" dirty="0">
                            <a:solidFill>
                              <a:schemeClr val="bg1"/>
                            </a:solidFill>
                            <a:effectLst/>
                            <a:latin typeface="Cambria Math" panose="02040503050406030204" pitchFamily="18" charset="0"/>
                            <a:ea typeface="Cambria Math" panose="02040503050406030204" pitchFamily="18" charset="0"/>
                          </a:endParaRPr>
                        </a:p>
                      </a:txBody>
                      <a:tcPr marL="9525" marR="9525" marT="9525" marB="0" anchor="ctr">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2">
                            <a:lumMod val="50000"/>
                          </a:schemeClr>
                        </a:solidFill>
                      </a:tcPr>
                    </a:tc>
                    <a:tc hMerge="1">
                      <a:txBody>
                        <a:bodyPr/>
                        <a:lstStyle/>
                        <a:p>
                          <a:pPr algn="ctr" fontAlgn="b"/>
                          <a14:m>
                            <m:oMathPara xmlns:m="http://schemas.openxmlformats.org/officeDocument/2006/math">
                              <m:oMathParaPr>
                                <m:jc m:val="center"/>
                              </m:oMathParaPr>
                              <m:oMath xmlns:m="http://schemas.openxmlformats.org/officeDocument/2006/math">
                                <m:sSub>
                                  <m:sSubPr>
                                    <m:ctrlPr>
                                      <a:rPr lang="cs-CZ" sz="1200" b="0" i="1" u="none" strike="noStrike" dirty="0" smtClean="0">
                                        <a:solidFill>
                                          <a:schemeClr val="bg1"/>
                                        </a:solidFill>
                                        <a:effectLst/>
                                        <a:latin typeface="Cambria Math" panose="02040503050406030204" pitchFamily="18" charset="0"/>
                                        <a:ea typeface="Cambria Math" panose="02040503050406030204" pitchFamily="18" charset="0"/>
                                      </a:rPr>
                                    </m:ctrlPr>
                                  </m:sSubPr>
                                  <m:e>
                                    <m:r>
                                      <a:rPr lang="cs-CZ" sz="1200" b="0" i="1" u="none" strike="noStrike" dirty="0" smtClean="0">
                                        <a:solidFill>
                                          <a:schemeClr val="bg1"/>
                                        </a:solidFill>
                                        <a:effectLst/>
                                        <a:latin typeface="Cambria Math"/>
                                        <a:ea typeface="Cambria Math" panose="02040503050406030204" pitchFamily="18" charset="0"/>
                                      </a:rPr>
                                      <m:t>𝐸</m:t>
                                    </m:r>
                                  </m:e>
                                  <m:sub>
                                    <m:r>
                                      <a:rPr lang="cs-CZ" sz="1200" b="0" i="1" u="none" strike="noStrike" dirty="0" smtClean="0">
                                        <a:solidFill>
                                          <a:schemeClr val="bg1"/>
                                        </a:solidFill>
                                        <a:effectLst/>
                                        <a:latin typeface="Cambria Math"/>
                                        <a:ea typeface="Cambria Math" panose="02040503050406030204" pitchFamily="18" charset="0"/>
                                      </a:rPr>
                                      <m:t>𝑘</m:t>
                                    </m:r>
                                  </m:sub>
                                </m:sSub>
                              </m:oMath>
                            </m:oMathPara>
                          </a14:m>
                          <a:endParaRPr lang="cs-CZ" sz="1200" b="0" i="0" u="none" strike="noStrike" dirty="0">
                            <a:solidFill>
                              <a:schemeClr val="bg1"/>
                            </a:solidFill>
                            <a:effectLst/>
                            <a:latin typeface="Cambria Math" panose="02040503050406030204" pitchFamily="18" charset="0"/>
                            <a:ea typeface="Cambria Math" panose="02040503050406030204" pitchFamily="18" charset="0"/>
                          </a:endParaRPr>
                        </a:p>
                      </a:txBody>
                      <a:tcPr marL="9525" marR="9525" marT="9525" marB="0" anchor="ctr">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2">
                            <a:lumMod val="50000"/>
                          </a:schemeClr>
                        </a:solidFill>
                      </a:tcPr>
                    </a:tc>
                    <a:extLst>
                      <a:ext uri="{0D108BD9-81ED-4DB2-BD59-A6C34878D82A}">
                        <a16:rowId xmlns:a16="http://schemas.microsoft.com/office/drawing/2014/main" val="10000"/>
                      </a:ext>
                    </a:extLst>
                  </a:tr>
                  <a:tr h="190500">
                    <a:tc>
                      <a:txBody>
                        <a:bodyPr/>
                        <a:lstStyle/>
                        <a:p>
                          <a:pPr algn="ctr" fontAlgn="b"/>
                          <a:endParaRPr lang="en-GB" sz="1100" b="0" i="0" u="none" strike="noStrike" noProof="0" dirty="0">
                            <a:solidFill>
                              <a:srgbClr val="000000"/>
                            </a:solidFill>
                            <a:effectLst/>
                            <a:latin typeface="Cambria Math" panose="02040503050406030204" pitchFamily="18" charset="0"/>
                            <a:ea typeface="Cambria Math" panose="02040503050406030204" pitchFamily="18" charset="0"/>
                          </a:endParaRPr>
                        </a:p>
                      </a:txBody>
                      <a:tcPr marL="9525" marR="9525" marT="9525" marB="0" anchor="b">
                        <a:lnL w="19050" cap="flat" cmpd="sng" algn="ctr">
                          <a:solidFill>
                            <a:schemeClr val="tx1"/>
                          </a:solidFill>
                          <a:prstDash val="solid"/>
                          <a:round/>
                          <a:headEnd type="none" w="med" len="med"/>
                          <a:tailEnd type="none" w="med" len="med"/>
                        </a:lnL>
                        <a:lnT w="19050" cap="flat" cmpd="sng" algn="ctr">
                          <a:solidFill>
                            <a:schemeClr val="tx1"/>
                          </a:solidFill>
                          <a:prstDash val="solid"/>
                          <a:round/>
                          <a:headEnd type="none" w="med" len="med"/>
                          <a:tailEnd type="none" w="med" len="med"/>
                        </a:lnT>
                        <a:solidFill>
                          <a:schemeClr val="tx2">
                            <a:lumMod val="20000"/>
                            <a:lumOff val="80000"/>
                          </a:schemeClr>
                        </a:solidFill>
                      </a:tcPr>
                    </a:tc>
                    <a:tc>
                      <a:txBody>
                        <a:bodyPr/>
                        <a:lstStyle/>
                        <a:p>
                          <a:pPr algn="ctr" fontAlgn="b"/>
                          <a:r>
                            <a:rPr lang="en-GB" sz="1100" u="none" strike="noStrike" noProof="0" dirty="0">
                              <a:effectLst/>
                              <a:latin typeface="Cambria Math" panose="02040503050406030204" pitchFamily="18" charset="0"/>
                              <a:ea typeface="Cambria Math" panose="02040503050406030204" pitchFamily="18" charset="0"/>
                            </a:rPr>
                            <a:t>Call option</a:t>
                          </a:r>
                          <a:endParaRPr lang="en-GB" sz="1100" b="0" i="0" u="none" strike="noStrike" noProof="0" dirty="0">
                            <a:solidFill>
                              <a:srgbClr val="000000"/>
                            </a:solidFill>
                            <a:effectLst/>
                            <a:latin typeface="Cambria Math" panose="02040503050406030204" pitchFamily="18" charset="0"/>
                            <a:ea typeface="Cambria Math" panose="02040503050406030204" pitchFamily="18" charset="0"/>
                          </a:endParaRPr>
                        </a:p>
                      </a:txBody>
                      <a:tcPr marL="9525" marR="36000" marT="9525" marB="0" anchor="b">
                        <a:lnT w="19050" cap="flat" cmpd="sng" algn="ctr">
                          <a:solidFill>
                            <a:schemeClr val="tx1"/>
                          </a:solidFill>
                          <a:prstDash val="solid"/>
                          <a:round/>
                          <a:headEnd type="none" w="med" len="med"/>
                          <a:tailEnd type="none" w="med" len="med"/>
                        </a:lnT>
                        <a:solidFill>
                          <a:schemeClr val="tx2">
                            <a:lumMod val="20000"/>
                            <a:lumOff val="80000"/>
                          </a:schemeClr>
                        </a:solidFill>
                      </a:tcPr>
                    </a:tc>
                    <a:tc>
                      <a:txBody>
                        <a:bodyPr/>
                        <a:lstStyle/>
                        <a:p>
                          <a:pPr algn="ctr" fontAlgn="b"/>
                          <a:r>
                            <a:rPr lang="en-GB" sz="1100" u="none" strike="noStrike" noProof="0" dirty="0">
                              <a:effectLst/>
                              <a:latin typeface="Cambria Math" panose="02040503050406030204" pitchFamily="18" charset="0"/>
                              <a:ea typeface="Cambria Math" panose="02040503050406030204" pitchFamily="18" charset="0"/>
                            </a:rPr>
                            <a:t>Put option</a:t>
                          </a:r>
                          <a:endParaRPr lang="en-GB" sz="1100" b="0" i="0" u="none" strike="noStrike" noProof="0" dirty="0">
                            <a:solidFill>
                              <a:srgbClr val="000000"/>
                            </a:solidFill>
                            <a:effectLst/>
                            <a:latin typeface="Cambria Math" panose="02040503050406030204" pitchFamily="18" charset="0"/>
                            <a:ea typeface="Cambria Math" panose="02040503050406030204" pitchFamily="18" charset="0"/>
                          </a:endParaRPr>
                        </a:p>
                      </a:txBody>
                      <a:tcPr marL="9525" marR="36000" marT="9525" marB="0" anchor="b">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solidFill>
                          <a:schemeClr val="tx2">
                            <a:lumMod val="20000"/>
                            <a:lumOff val="80000"/>
                          </a:schemeClr>
                        </a:solidFill>
                      </a:tcPr>
                    </a:tc>
                    <a:extLst>
                      <a:ext uri="{0D108BD9-81ED-4DB2-BD59-A6C34878D82A}">
                        <a16:rowId xmlns:a16="http://schemas.microsoft.com/office/drawing/2014/main" val="10001"/>
                      </a:ext>
                    </a:extLst>
                  </a:tr>
                  <a:tr h="190500">
                    <a:tc>
                      <a:txBody>
                        <a:bodyPr/>
                        <a:lstStyle/>
                        <a:p>
                          <a:pPr algn="ctr" fontAlgn="b"/>
                          <a:r>
                            <a:rPr lang="en-GB" sz="1100" u="none" strike="noStrike" noProof="0" dirty="0">
                              <a:effectLst/>
                              <a:latin typeface="Cambria Math" panose="02040503050406030204" pitchFamily="18" charset="0"/>
                              <a:ea typeface="Cambria Math" panose="02040503050406030204" pitchFamily="18" charset="0"/>
                            </a:rPr>
                            <a:t>Early exercise</a:t>
                          </a:r>
                          <a:endParaRPr lang="en-GB" sz="1100" b="0" i="0" u="none" strike="noStrike" noProof="0" dirty="0">
                            <a:solidFill>
                              <a:srgbClr val="000000"/>
                            </a:solidFill>
                            <a:effectLst/>
                            <a:latin typeface="Cambria Math" panose="02040503050406030204" pitchFamily="18" charset="0"/>
                            <a:ea typeface="Cambria Math" panose="02040503050406030204" pitchFamily="18" charset="0"/>
                          </a:endParaRPr>
                        </a:p>
                      </a:txBody>
                      <a:tcPr marL="9525" marR="9525" marT="9525" marB="0" anchor="ctr">
                        <a:lnL w="19050" cap="flat" cmpd="sng" algn="ctr">
                          <a:solidFill>
                            <a:schemeClr val="tx1"/>
                          </a:solidFill>
                          <a:prstDash val="solid"/>
                          <a:round/>
                          <a:headEnd type="none" w="med" len="med"/>
                          <a:tailEnd type="none" w="med" len="med"/>
                        </a:lnL>
                        <a:solidFill>
                          <a:schemeClr val="tx2">
                            <a:lumMod val="20000"/>
                            <a:lumOff val="80000"/>
                          </a:schemeClr>
                        </a:solidFill>
                      </a:tcPr>
                    </a:tc>
                    <a:tc>
                      <a:txBody>
                        <a:bodyPr/>
                        <a:lstStyle/>
                        <a:p>
                          <a:pPr marL="0" indent="0" algn="l" fontAlgn="b">
                            <a:tabLst/>
                          </a:pPr>
                          <a14:m>
                            <m:oMathPara xmlns:m="http://schemas.openxmlformats.org/officeDocument/2006/math">
                              <m:oMathParaPr>
                                <m:jc m:val="left"/>
                              </m:oMathParaPr>
                              <m:oMath xmlns:m="http://schemas.openxmlformats.org/officeDocument/2006/math">
                                <m:r>
                                  <m:rPr>
                                    <m:sty m:val="p"/>
                                  </m:rPr>
                                  <a:rPr lang="cs-CZ" sz="1100" b="0" i="0" u="none" strike="noStrike" noProof="0" smtClean="0">
                                    <a:solidFill>
                                      <a:srgbClr val="000000"/>
                                    </a:solidFill>
                                    <a:effectLst/>
                                    <a:latin typeface="Cambria Math" panose="02040503050406030204" pitchFamily="18" charset="0"/>
                                    <a:ea typeface="Cambria Math" panose="02040503050406030204" pitchFamily="18" charset="0"/>
                                  </a:rPr>
                                  <m:t>IV</m:t>
                                </m:r>
                                <m:r>
                                  <a:rPr lang="cs-CZ" sz="1100" b="0" i="1" u="none" strike="noStrike" noProof="0" smtClean="0">
                                    <a:solidFill>
                                      <a:srgbClr val="000000"/>
                                    </a:solidFill>
                                    <a:effectLst/>
                                    <a:latin typeface="Cambria Math" panose="02040503050406030204" pitchFamily="18" charset="0"/>
                                    <a:ea typeface="Cambria Math" panose="02040503050406030204" pitchFamily="18" charset="0"/>
                                  </a:rPr>
                                  <m:t>=</m:t>
                                </m:r>
                                <m:r>
                                  <a:rPr lang="cs-CZ" sz="1100" b="0" i="1" u="none" strike="noStrike" noProof="0" smtClean="0">
                                    <a:solidFill>
                                      <a:srgbClr val="000000"/>
                                    </a:solidFill>
                                    <a:effectLst/>
                                    <a:latin typeface="Cambria Math" panose="02040503050406030204" pitchFamily="18" charset="0"/>
                                    <a:ea typeface="Cambria Math" panose="02040503050406030204" pitchFamily="18" charset="0"/>
                                  </a:rPr>
                                  <m:t>𝑆</m:t>
                                </m:r>
                                <m:r>
                                  <a:rPr lang="cs-CZ" sz="1100" b="0" i="1" u="none" strike="noStrike" noProof="0" smtClean="0">
                                    <a:solidFill>
                                      <a:srgbClr val="000000"/>
                                    </a:solidFill>
                                    <a:effectLst/>
                                    <a:latin typeface="Cambria Math" panose="02040503050406030204" pitchFamily="18" charset="0"/>
                                    <a:ea typeface="Cambria Math" panose="02040503050406030204" pitchFamily="18" charset="0"/>
                                  </a:rPr>
                                  <m:t>−</m:t>
                                </m:r>
                                <m:r>
                                  <a:rPr lang="cs-CZ" sz="1100" b="0" i="1" u="none" strike="noStrike" noProof="0" smtClean="0">
                                    <a:solidFill>
                                      <a:srgbClr val="000000"/>
                                    </a:solidFill>
                                    <a:effectLst/>
                                    <a:latin typeface="Cambria Math" panose="02040503050406030204" pitchFamily="18" charset="0"/>
                                    <a:ea typeface="Cambria Math" panose="02040503050406030204" pitchFamily="18" charset="0"/>
                                  </a:rPr>
                                  <m:t>𝑋</m:t>
                                </m:r>
                              </m:oMath>
                            </m:oMathPara>
                          </a14:m>
                          <a:endParaRPr lang="en-GB" sz="1100" b="0" i="0" u="none" strike="noStrike" noProof="0" dirty="0">
                            <a:solidFill>
                              <a:srgbClr val="000000"/>
                            </a:solidFill>
                            <a:effectLst/>
                            <a:latin typeface="Cambria Math" panose="02040503050406030204" pitchFamily="18" charset="0"/>
                            <a:ea typeface="Cambria Math" panose="02040503050406030204" pitchFamily="18" charset="0"/>
                          </a:endParaRPr>
                        </a:p>
                      </a:txBody>
                      <a:tcPr marL="72000" marR="36000" marT="36000" marB="36000" anchor="ctr">
                        <a:solidFill>
                          <a:schemeClr val="tx2">
                            <a:lumMod val="20000"/>
                            <a:lumOff val="80000"/>
                          </a:schemeClr>
                        </a:solidFill>
                      </a:tcPr>
                    </a:tc>
                    <a:tc>
                      <a:txBody>
                        <a:bodyPr/>
                        <a:lstStyle/>
                        <a:p>
                          <a:pPr marL="0" indent="0" algn="l" fontAlgn="b">
                            <a:tabLst/>
                          </a:pPr>
                          <a14:m>
                            <m:oMathPara xmlns:m="http://schemas.openxmlformats.org/officeDocument/2006/math">
                              <m:oMathParaPr>
                                <m:jc m:val="left"/>
                              </m:oMathParaPr>
                              <m:oMath xmlns:m="http://schemas.openxmlformats.org/officeDocument/2006/math">
                                <m:r>
                                  <m:rPr>
                                    <m:sty m:val="p"/>
                                  </m:rPr>
                                  <a:rPr lang="en-GB" sz="1100" b="0" i="0" u="none" strike="noStrike" noProof="0" smtClean="0">
                                    <a:solidFill>
                                      <a:srgbClr val="000000"/>
                                    </a:solidFill>
                                    <a:effectLst/>
                                    <a:latin typeface="Cambria Math" panose="02040503050406030204" pitchFamily="18" charset="0"/>
                                    <a:ea typeface="Cambria Math" panose="02040503050406030204" pitchFamily="18" charset="0"/>
                                  </a:rPr>
                                  <m:t>IV</m:t>
                                </m:r>
                                <m:r>
                                  <a:rPr lang="en-GB" sz="1100" b="0" i="1" u="none" strike="noStrike" noProof="0" smtClean="0">
                                    <a:solidFill>
                                      <a:srgbClr val="000000"/>
                                    </a:solidFill>
                                    <a:effectLst/>
                                    <a:latin typeface="Cambria Math" panose="02040503050406030204" pitchFamily="18" charset="0"/>
                                    <a:ea typeface="Cambria Math" panose="02040503050406030204" pitchFamily="18" charset="0"/>
                                  </a:rPr>
                                  <m:t>=</m:t>
                                </m:r>
                                <m:r>
                                  <a:rPr lang="en-GB" sz="1100" b="0" i="1" u="none" strike="noStrike" noProof="0" smtClean="0">
                                    <a:solidFill>
                                      <a:srgbClr val="000000"/>
                                    </a:solidFill>
                                    <a:effectLst/>
                                    <a:latin typeface="Cambria Math" panose="02040503050406030204" pitchFamily="18" charset="0"/>
                                    <a:ea typeface="Cambria Math" panose="02040503050406030204" pitchFamily="18" charset="0"/>
                                  </a:rPr>
                                  <m:t>𝑋</m:t>
                                </m:r>
                                <m:r>
                                  <a:rPr lang="en-GB" sz="1100" b="0" i="1" u="none" strike="noStrike" noProof="0" smtClean="0">
                                    <a:solidFill>
                                      <a:srgbClr val="000000"/>
                                    </a:solidFill>
                                    <a:effectLst/>
                                    <a:latin typeface="Cambria Math" panose="02040503050406030204" pitchFamily="18" charset="0"/>
                                    <a:ea typeface="Cambria Math" panose="02040503050406030204" pitchFamily="18" charset="0"/>
                                  </a:rPr>
                                  <m:t>−</m:t>
                                </m:r>
                                <m:r>
                                  <a:rPr lang="en-GB" sz="1100" b="0" i="1" u="none" strike="noStrike" noProof="0" smtClean="0">
                                    <a:solidFill>
                                      <a:srgbClr val="000000"/>
                                    </a:solidFill>
                                    <a:effectLst/>
                                    <a:latin typeface="Cambria Math" panose="02040503050406030204" pitchFamily="18" charset="0"/>
                                    <a:ea typeface="Cambria Math" panose="02040503050406030204" pitchFamily="18" charset="0"/>
                                  </a:rPr>
                                  <m:t>𝑆</m:t>
                                </m:r>
                              </m:oMath>
                            </m:oMathPara>
                          </a14:m>
                          <a:endParaRPr lang="en-GB" sz="1100" b="0" i="0" u="none" strike="noStrike" noProof="0" dirty="0">
                            <a:solidFill>
                              <a:srgbClr val="000000"/>
                            </a:solidFill>
                            <a:effectLst/>
                            <a:latin typeface="Cambria Math" panose="02040503050406030204" pitchFamily="18" charset="0"/>
                            <a:ea typeface="Cambria Math" panose="02040503050406030204" pitchFamily="18" charset="0"/>
                          </a:endParaRPr>
                        </a:p>
                      </a:txBody>
                      <a:tcPr marL="72000" marR="36000" marT="36000" marB="36000" anchor="b">
                        <a:lnR w="19050" cap="flat" cmpd="sng" algn="ctr">
                          <a:solidFill>
                            <a:schemeClr val="tx1"/>
                          </a:solidFill>
                          <a:prstDash val="solid"/>
                          <a:round/>
                          <a:headEnd type="none" w="med" len="med"/>
                          <a:tailEnd type="none" w="med" len="med"/>
                        </a:lnR>
                        <a:solidFill>
                          <a:schemeClr val="tx2">
                            <a:lumMod val="20000"/>
                            <a:lumOff val="80000"/>
                          </a:schemeClr>
                        </a:solidFill>
                      </a:tcPr>
                    </a:tc>
                    <a:extLst>
                      <a:ext uri="{0D108BD9-81ED-4DB2-BD59-A6C34878D82A}">
                        <a16:rowId xmlns:a16="http://schemas.microsoft.com/office/drawing/2014/main" val="10002"/>
                      </a:ext>
                    </a:extLst>
                  </a:tr>
                  <a:tr h="190500">
                    <a:tc>
                      <a:txBody>
                        <a:bodyPr/>
                        <a:lstStyle/>
                        <a:p>
                          <a:pPr algn="ctr" fontAlgn="b"/>
                          <a:r>
                            <a:rPr lang="en-GB" sz="1100" b="0" i="0" u="none" strike="noStrike" noProof="0" dirty="0">
                              <a:solidFill>
                                <a:srgbClr val="000000"/>
                              </a:solidFill>
                              <a:effectLst/>
                              <a:latin typeface="Cambria Math" panose="02040503050406030204" pitchFamily="18" charset="0"/>
                              <a:ea typeface="Cambria Math" panose="02040503050406030204" pitchFamily="18" charset="0"/>
                            </a:rPr>
                            <a:t>Sale of option</a:t>
                          </a:r>
                        </a:p>
                      </a:txBody>
                      <a:tcPr marL="9525" marR="9525" marT="9525" marB="0" anchor="ctr">
                        <a:lnL w="19050" cap="flat" cmpd="sng" algn="ctr">
                          <a:solidFill>
                            <a:schemeClr val="tx1"/>
                          </a:solidFill>
                          <a:prstDash val="solid"/>
                          <a:round/>
                          <a:headEnd type="none" w="med" len="med"/>
                          <a:tailEnd type="none" w="med" len="med"/>
                        </a:lnL>
                        <a:lnB w="1905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marL="0" indent="0" algn="l" fontAlgn="b">
                            <a:tabLst/>
                          </a:pPr>
                          <a14:m>
                            <m:oMathPara xmlns:m="http://schemas.openxmlformats.org/officeDocument/2006/math">
                              <m:oMathParaPr>
                                <m:jc m:val="left"/>
                              </m:oMathParaPr>
                              <m:oMath xmlns:m="http://schemas.openxmlformats.org/officeDocument/2006/math">
                                <m:r>
                                  <a:rPr lang="en-GB" sz="1100" b="0" i="1" u="none" strike="noStrike" noProof="0" smtClean="0">
                                    <a:solidFill>
                                      <a:srgbClr val="000000"/>
                                    </a:solidFill>
                                    <a:effectLst/>
                                    <a:latin typeface="Cambria Math" panose="02040503050406030204" pitchFamily="18" charset="0"/>
                                    <a:ea typeface="Cambria Math" panose="02040503050406030204" pitchFamily="18" charset="0"/>
                                  </a:rPr>
                                  <m:t>𝐶</m:t>
                                </m:r>
                                <m:r>
                                  <a:rPr lang="en-GB" sz="1100" b="0" i="1" u="none" strike="noStrike" noProof="0" smtClean="0">
                                    <a:solidFill>
                                      <a:srgbClr val="000000"/>
                                    </a:solidFill>
                                    <a:effectLst/>
                                    <a:latin typeface="Cambria Math" panose="02040503050406030204" pitchFamily="18" charset="0"/>
                                    <a:ea typeface="Cambria Math" panose="02040503050406030204" pitchFamily="18" charset="0"/>
                                  </a:rPr>
                                  <m:t>=</m:t>
                                </m:r>
                                <m:r>
                                  <m:rPr>
                                    <m:sty m:val="p"/>
                                  </m:rPr>
                                  <a:rPr lang="en-GB" sz="1100" b="0" i="0" u="none" strike="noStrike" noProof="0" smtClean="0">
                                    <a:solidFill>
                                      <a:srgbClr val="000000"/>
                                    </a:solidFill>
                                    <a:effectLst/>
                                    <a:latin typeface="Cambria Math" panose="02040503050406030204" pitchFamily="18" charset="0"/>
                                    <a:ea typeface="Cambria Math" panose="02040503050406030204" pitchFamily="18" charset="0"/>
                                  </a:rPr>
                                  <m:t>IV</m:t>
                                </m:r>
                                <m:r>
                                  <a:rPr lang="en-GB" sz="1100" b="0" i="0" u="none" strike="noStrike" noProof="0" smtClean="0">
                                    <a:solidFill>
                                      <a:srgbClr val="000000"/>
                                    </a:solidFill>
                                    <a:effectLst/>
                                    <a:latin typeface="Cambria Math" panose="02040503050406030204" pitchFamily="18" charset="0"/>
                                    <a:ea typeface="Cambria Math" panose="02040503050406030204" pitchFamily="18" charset="0"/>
                                  </a:rPr>
                                  <m:t>+</m:t>
                                </m:r>
                                <m:r>
                                  <m:rPr>
                                    <m:sty m:val="p"/>
                                  </m:rPr>
                                  <a:rPr lang="en-GB" sz="1100" b="0" i="0" u="none" strike="noStrike" noProof="0" smtClean="0">
                                    <a:solidFill>
                                      <a:srgbClr val="000000"/>
                                    </a:solidFill>
                                    <a:effectLst/>
                                    <a:latin typeface="Cambria Math" panose="02040503050406030204" pitchFamily="18" charset="0"/>
                                    <a:ea typeface="Cambria Math" panose="02040503050406030204" pitchFamily="18" charset="0"/>
                                  </a:rPr>
                                  <m:t>TV</m:t>
                                </m:r>
                              </m:oMath>
                            </m:oMathPara>
                          </a14:m>
                          <a:endParaRPr lang="en-GB" sz="1100" b="0" i="0" u="none" strike="noStrike" noProof="0" dirty="0">
                            <a:solidFill>
                              <a:srgbClr val="000000"/>
                            </a:solidFill>
                            <a:effectLst/>
                            <a:latin typeface="Cambria Math" panose="02040503050406030204" pitchFamily="18" charset="0"/>
                            <a:ea typeface="Cambria Math" panose="02040503050406030204" pitchFamily="18" charset="0"/>
                          </a:endParaRPr>
                        </a:p>
                        <a:p>
                          <a:pPr marL="90488" indent="0" algn="l" fontAlgn="b">
                            <a:tabLst/>
                          </a:pPr>
                          <a14:m>
                            <m:oMathPara xmlns:m="http://schemas.openxmlformats.org/officeDocument/2006/math">
                              <m:oMathParaPr>
                                <m:jc m:val="left"/>
                              </m:oMathParaPr>
                              <m:oMath xmlns:m="http://schemas.openxmlformats.org/officeDocument/2006/math">
                                <m:r>
                                  <a:rPr lang="en-GB" sz="1100" b="0" i="1" u="none" strike="noStrike" noProof="0" smtClean="0">
                                    <a:solidFill>
                                      <a:srgbClr val="000000"/>
                                    </a:solidFill>
                                    <a:effectLst/>
                                    <a:latin typeface="Cambria Math" panose="02040503050406030204" pitchFamily="18" charset="0"/>
                                    <a:ea typeface="Cambria Math" panose="02040503050406030204" pitchFamily="18" charset="0"/>
                                  </a:rPr>
                                  <m:t> =</m:t>
                                </m:r>
                                <m:r>
                                  <a:rPr lang="en-GB" sz="1100" b="0" i="1" u="none" strike="noStrike" noProof="0" smtClean="0">
                                    <a:solidFill>
                                      <a:srgbClr val="000000"/>
                                    </a:solidFill>
                                    <a:effectLst/>
                                    <a:latin typeface="Cambria Math" panose="02040503050406030204" pitchFamily="18" charset="0"/>
                                    <a:ea typeface="Cambria Math" panose="02040503050406030204" pitchFamily="18" charset="0"/>
                                  </a:rPr>
                                  <m:t>𝑆</m:t>
                                </m:r>
                                <m:r>
                                  <a:rPr lang="en-GB" sz="1100" b="0" i="1" u="none" strike="noStrike" noProof="0" smtClean="0">
                                    <a:solidFill>
                                      <a:srgbClr val="000000"/>
                                    </a:solidFill>
                                    <a:effectLst/>
                                    <a:latin typeface="Cambria Math" panose="02040503050406030204" pitchFamily="18" charset="0"/>
                                    <a:ea typeface="Cambria Math" panose="02040503050406030204" pitchFamily="18" charset="0"/>
                                  </a:rPr>
                                  <m:t>−</m:t>
                                </m:r>
                                <m:r>
                                  <a:rPr lang="en-GB" sz="1100" b="0" i="1" u="none" strike="noStrike" noProof="0" smtClean="0">
                                    <a:solidFill>
                                      <a:srgbClr val="000000"/>
                                    </a:solidFill>
                                    <a:effectLst/>
                                    <a:latin typeface="Cambria Math" panose="02040503050406030204" pitchFamily="18" charset="0"/>
                                    <a:ea typeface="Cambria Math" panose="02040503050406030204" pitchFamily="18" charset="0"/>
                                  </a:rPr>
                                  <m:t>𝑋</m:t>
                                </m:r>
                                <m:r>
                                  <a:rPr lang="en-GB" sz="1100" b="0" i="1" u="none" strike="noStrike" noProof="0" smtClean="0">
                                    <a:solidFill>
                                      <a:srgbClr val="000000"/>
                                    </a:solidFill>
                                    <a:effectLst/>
                                    <a:latin typeface="Cambria Math" panose="02040503050406030204" pitchFamily="18" charset="0"/>
                                    <a:ea typeface="Cambria Math" panose="02040503050406030204" pitchFamily="18" charset="0"/>
                                  </a:rPr>
                                  <m:t>+</m:t>
                                </m:r>
                                <m:r>
                                  <m:rPr>
                                    <m:sty m:val="p"/>
                                  </m:rPr>
                                  <a:rPr lang="en-GB" sz="1100" b="0" i="0" u="none" strike="noStrike" noProof="0" smtClean="0">
                                    <a:solidFill>
                                      <a:srgbClr val="000000"/>
                                    </a:solidFill>
                                    <a:effectLst/>
                                    <a:latin typeface="Cambria Math" panose="02040503050406030204" pitchFamily="18" charset="0"/>
                                    <a:ea typeface="Cambria Math" panose="02040503050406030204" pitchFamily="18" charset="0"/>
                                  </a:rPr>
                                  <m:t>TV</m:t>
                                </m:r>
                              </m:oMath>
                            </m:oMathPara>
                          </a14:m>
                          <a:endParaRPr lang="en-GB" sz="1100" b="0" i="0" u="none" strike="noStrike" noProof="0" dirty="0">
                            <a:solidFill>
                              <a:srgbClr val="000000"/>
                            </a:solidFill>
                            <a:effectLst/>
                            <a:latin typeface="Cambria Math" panose="02040503050406030204" pitchFamily="18" charset="0"/>
                            <a:ea typeface="Cambria Math" panose="02040503050406030204" pitchFamily="18" charset="0"/>
                          </a:endParaRPr>
                        </a:p>
                      </a:txBody>
                      <a:tcPr marL="72000" marR="9525" marT="36000" marB="36000" anchor="b">
                        <a:lnB w="1905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marL="0" indent="0" algn="l" fontAlgn="b">
                            <a:tabLst/>
                          </a:pPr>
                          <a14:m>
                            <m:oMathPara xmlns:m="http://schemas.openxmlformats.org/officeDocument/2006/math">
                              <m:oMathParaPr>
                                <m:jc m:val="left"/>
                              </m:oMathParaPr>
                              <m:oMath xmlns:m="http://schemas.openxmlformats.org/officeDocument/2006/math">
                                <m:r>
                                  <a:rPr lang="en-GB" sz="1100" b="0" i="1" u="none" strike="noStrike" noProof="0" smtClean="0">
                                    <a:solidFill>
                                      <a:srgbClr val="000000"/>
                                    </a:solidFill>
                                    <a:effectLst/>
                                    <a:latin typeface="Cambria Math" panose="02040503050406030204" pitchFamily="18" charset="0"/>
                                    <a:ea typeface="Cambria Math" panose="02040503050406030204" pitchFamily="18" charset="0"/>
                                  </a:rPr>
                                  <m:t>𝑃</m:t>
                                </m:r>
                                <m:r>
                                  <a:rPr lang="en-GB" sz="1100" b="0" i="1" u="none" strike="noStrike" noProof="0" smtClean="0">
                                    <a:solidFill>
                                      <a:srgbClr val="000000"/>
                                    </a:solidFill>
                                    <a:effectLst/>
                                    <a:latin typeface="Cambria Math" panose="02040503050406030204" pitchFamily="18" charset="0"/>
                                    <a:ea typeface="Cambria Math" panose="02040503050406030204" pitchFamily="18" charset="0"/>
                                  </a:rPr>
                                  <m:t>=</m:t>
                                </m:r>
                                <m:r>
                                  <m:rPr>
                                    <m:sty m:val="p"/>
                                  </m:rPr>
                                  <a:rPr lang="en-GB" sz="1100" b="0" i="0" u="none" strike="noStrike" noProof="0" smtClean="0">
                                    <a:solidFill>
                                      <a:srgbClr val="000000"/>
                                    </a:solidFill>
                                    <a:effectLst/>
                                    <a:latin typeface="Cambria Math" panose="02040503050406030204" pitchFamily="18" charset="0"/>
                                    <a:ea typeface="Cambria Math" panose="02040503050406030204" pitchFamily="18" charset="0"/>
                                  </a:rPr>
                                  <m:t>IV</m:t>
                                </m:r>
                                <m:r>
                                  <a:rPr lang="en-GB" sz="1100" b="0" i="0" u="none" strike="noStrike" noProof="0" smtClean="0">
                                    <a:solidFill>
                                      <a:srgbClr val="000000"/>
                                    </a:solidFill>
                                    <a:effectLst/>
                                    <a:latin typeface="Cambria Math" panose="02040503050406030204" pitchFamily="18" charset="0"/>
                                    <a:ea typeface="Cambria Math" panose="02040503050406030204" pitchFamily="18" charset="0"/>
                                  </a:rPr>
                                  <m:t>+</m:t>
                                </m:r>
                                <m:r>
                                  <m:rPr>
                                    <m:sty m:val="p"/>
                                  </m:rPr>
                                  <a:rPr lang="en-GB" sz="1100" b="0" i="0" u="none" strike="noStrike" noProof="0" smtClean="0">
                                    <a:solidFill>
                                      <a:srgbClr val="000000"/>
                                    </a:solidFill>
                                    <a:effectLst/>
                                    <a:latin typeface="Cambria Math" panose="02040503050406030204" pitchFamily="18" charset="0"/>
                                    <a:ea typeface="Cambria Math" panose="02040503050406030204" pitchFamily="18" charset="0"/>
                                  </a:rPr>
                                  <m:t>TV</m:t>
                                </m:r>
                              </m:oMath>
                            </m:oMathPara>
                          </a14:m>
                          <a:endParaRPr lang="en-GB" sz="1100" b="0" i="0" u="none" strike="noStrike" noProof="0" dirty="0">
                            <a:solidFill>
                              <a:srgbClr val="000000"/>
                            </a:solidFill>
                            <a:effectLst/>
                            <a:latin typeface="Cambria Math" panose="02040503050406030204" pitchFamily="18" charset="0"/>
                            <a:ea typeface="Cambria Math" panose="02040503050406030204" pitchFamily="18" charset="0"/>
                          </a:endParaRPr>
                        </a:p>
                        <a:p>
                          <a:pPr marL="90488" indent="0" algn="l" fontAlgn="b">
                            <a:tabLst/>
                          </a:pPr>
                          <a14:m>
                            <m:oMathPara xmlns:m="http://schemas.openxmlformats.org/officeDocument/2006/math">
                              <m:oMathParaPr>
                                <m:jc m:val="left"/>
                              </m:oMathParaPr>
                              <m:oMath xmlns:m="http://schemas.openxmlformats.org/officeDocument/2006/math">
                                <m:r>
                                  <a:rPr lang="en-GB" sz="1100" b="0" i="1" u="none" strike="noStrike" noProof="0" smtClean="0">
                                    <a:solidFill>
                                      <a:srgbClr val="000000"/>
                                    </a:solidFill>
                                    <a:effectLst/>
                                    <a:latin typeface="Cambria Math" panose="02040503050406030204" pitchFamily="18" charset="0"/>
                                    <a:ea typeface="Cambria Math" panose="02040503050406030204" pitchFamily="18" charset="0"/>
                                  </a:rPr>
                                  <m:t> =</m:t>
                                </m:r>
                                <m:r>
                                  <a:rPr lang="en-GB" sz="1100" b="0" i="1" u="none" strike="noStrike" noProof="0" smtClean="0">
                                    <a:solidFill>
                                      <a:srgbClr val="000000"/>
                                    </a:solidFill>
                                    <a:effectLst/>
                                    <a:latin typeface="Cambria Math" panose="02040503050406030204" pitchFamily="18" charset="0"/>
                                    <a:ea typeface="Cambria Math" panose="02040503050406030204" pitchFamily="18" charset="0"/>
                                  </a:rPr>
                                  <m:t>𝑋</m:t>
                                </m:r>
                                <m:r>
                                  <a:rPr lang="en-GB" sz="1100" b="0" i="1" u="none" strike="noStrike" noProof="0" smtClean="0">
                                    <a:solidFill>
                                      <a:srgbClr val="000000"/>
                                    </a:solidFill>
                                    <a:effectLst/>
                                    <a:latin typeface="Cambria Math" panose="02040503050406030204" pitchFamily="18" charset="0"/>
                                    <a:ea typeface="Cambria Math" panose="02040503050406030204" pitchFamily="18" charset="0"/>
                                  </a:rPr>
                                  <m:t>−</m:t>
                                </m:r>
                                <m:r>
                                  <a:rPr lang="en-GB" sz="1100" b="0" i="1" u="none" strike="noStrike" noProof="0" smtClean="0">
                                    <a:solidFill>
                                      <a:srgbClr val="000000"/>
                                    </a:solidFill>
                                    <a:effectLst/>
                                    <a:latin typeface="Cambria Math" panose="02040503050406030204" pitchFamily="18" charset="0"/>
                                    <a:ea typeface="Cambria Math" panose="02040503050406030204" pitchFamily="18" charset="0"/>
                                  </a:rPr>
                                  <m:t>𝑆</m:t>
                                </m:r>
                                <m:r>
                                  <a:rPr lang="en-GB" sz="1100" b="0" i="1" u="none" strike="noStrike" noProof="0" smtClean="0">
                                    <a:solidFill>
                                      <a:srgbClr val="000000"/>
                                    </a:solidFill>
                                    <a:effectLst/>
                                    <a:latin typeface="Cambria Math" panose="02040503050406030204" pitchFamily="18" charset="0"/>
                                    <a:ea typeface="Cambria Math" panose="02040503050406030204" pitchFamily="18" charset="0"/>
                                  </a:rPr>
                                  <m:t>+</m:t>
                                </m:r>
                                <m:r>
                                  <m:rPr>
                                    <m:sty m:val="p"/>
                                  </m:rPr>
                                  <a:rPr lang="en-GB" sz="1100" b="0" i="0" u="none" strike="noStrike" noProof="0" smtClean="0">
                                    <a:solidFill>
                                      <a:srgbClr val="000000"/>
                                    </a:solidFill>
                                    <a:effectLst/>
                                    <a:latin typeface="Cambria Math" panose="02040503050406030204" pitchFamily="18" charset="0"/>
                                    <a:ea typeface="Cambria Math" panose="02040503050406030204" pitchFamily="18" charset="0"/>
                                  </a:rPr>
                                  <m:t>TV</m:t>
                                </m:r>
                              </m:oMath>
                            </m:oMathPara>
                          </a14:m>
                          <a:endParaRPr lang="en-GB" sz="1100" b="0" i="0" u="none" strike="noStrike" noProof="0" dirty="0">
                            <a:solidFill>
                              <a:srgbClr val="000000"/>
                            </a:solidFill>
                            <a:effectLst/>
                            <a:latin typeface="Cambria Math" panose="02040503050406030204" pitchFamily="18" charset="0"/>
                            <a:ea typeface="Cambria Math" panose="02040503050406030204" pitchFamily="18" charset="0"/>
                          </a:endParaRPr>
                        </a:p>
                      </a:txBody>
                      <a:tcPr marL="72000" marR="36000" marT="36000" marB="36000" anchor="b">
                        <a:lnR w="19050" cap="flat" cmpd="sng" algn="ctr">
                          <a:solidFill>
                            <a:schemeClr val="tx1"/>
                          </a:solidFill>
                          <a:prstDash val="solid"/>
                          <a:round/>
                          <a:headEnd type="none" w="med" len="med"/>
                          <a:tailEnd type="none" w="med" len="med"/>
                        </a:lnR>
                        <a:lnB w="1905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10013"/>
                      </a:ext>
                    </a:extLst>
                  </a:tr>
                </a:tbl>
              </a:graphicData>
            </a:graphic>
          </p:graphicFrame>
        </mc:Choice>
        <mc:Fallback xmlns="">
          <p:graphicFrame>
            <p:nvGraphicFramePr>
              <p:cNvPr id="6" name="Tabulka 5">
                <a:extLst>
                  <a:ext uri="{FF2B5EF4-FFF2-40B4-BE49-F238E27FC236}">
                    <a16:creationId xmlns:a16="http://schemas.microsoft.com/office/drawing/2014/main" id="{93836A39-4BA7-A6D3-8B15-4D6FDC648461}"/>
                  </a:ext>
                </a:extLst>
              </p:cNvPr>
              <p:cNvGraphicFramePr>
                <a:graphicFrameLocks noGrp="1"/>
              </p:cNvGraphicFramePr>
              <p:nvPr>
                <p:extLst>
                  <p:ext uri="{D42A27DB-BD31-4B8C-83A1-F6EECF244321}">
                    <p14:modId xmlns:p14="http://schemas.microsoft.com/office/powerpoint/2010/main" val="1178701457"/>
                  </p:ext>
                </p:extLst>
              </p:nvPr>
            </p:nvGraphicFramePr>
            <p:xfrm>
              <a:off x="2880000" y="2879803"/>
              <a:ext cx="3240000" cy="1125420"/>
            </p:xfrm>
            <a:graphic>
              <a:graphicData uri="http://schemas.openxmlformats.org/drawingml/2006/table">
                <a:tbl>
                  <a:tblPr>
                    <a:tableStyleId>{7DF18680-E054-41AD-8BC1-D1AEF772440D}</a:tableStyleId>
                  </a:tblPr>
                  <a:tblGrid>
                    <a:gridCol w="1080000">
                      <a:extLst>
                        <a:ext uri="{9D8B030D-6E8A-4147-A177-3AD203B41FA5}">
                          <a16:colId xmlns:a16="http://schemas.microsoft.com/office/drawing/2014/main" val="20000"/>
                        </a:ext>
                      </a:extLst>
                    </a:gridCol>
                    <a:gridCol w="1080000">
                      <a:extLst>
                        <a:ext uri="{9D8B030D-6E8A-4147-A177-3AD203B41FA5}">
                          <a16:colId xmlns:a16="http://schemas.microsoft.com/office/drawing/2014/main" val="20001"/>
                        </a:ext>
                      </a:extLst>
                    </a:gridCol>
                    <a:gridCol w="1080000">
                      <a:extLst>
                        <a:ext uri="{9D8B030D-6E8A-4147-A177-3AD203B41FA5}">
                          <a16:colId xmlns:a16="http://schemas.microsoft.com/office/drawing/2014/main" val="20005"/>
                        </a:ext>
                      </a:extLst>
                    </a:gridCol>
                  </a:tblGrid>
                  <a:tr h="288000">
                    <a:tc>
                      <a:txBody>
                        <a:bodyPr/>
                        <a:lstStyle/>
                        <a:p>
                          <a:pPr algn="ctr" fontAlgn="b"/>
                          <a:endParaRPr lang="en-GB" sz="1200" b="0" i="0" u="none" strike="noStrike" noProof="0" dirty="0">
                            <a:solidFill>
                              <a:schemeClr val="bg1"/>
                            </a:solidFill>
                            <a:effectLst/>
                            <a:latin typeface="Cambria Math" panose="02040503050406030204" pitchFamily="18" charset="0"/>
                            <a:ea typeface="Cambria Math" panose="02040503050406030204" pitchFamily="18" charset="0"/>
                          </a:endParaRPr>
                        </a:p>
                      </a:txBody>
                      <a:tcPr marL="9525" marR="9525" marT="9525" marB="0" anchor="ctr">
                        <a:lnL w="19050" cap="flat" cmpd="sng" algn="ctr">
                          <a:solidFill>
                            <a:schemeClr val="tx1"/>
                          </a:solidFill>
                          <a:prstDash val="solid"/>
                          <a:round/>
                          <a:headEnd type="none" w="med" len="med"/>
                          <a:tailEnd type="none" w="med" len="med"/>
                        </a:lnL>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2">
                            <a:lumMod val="50000"/>
                          </a:schemeClr>
                        </a:solidFill>
                      </a:tcPr>
                    </a:tc>
                    <a:tc gridSpan="2">
                      <a:txBody>
                        <a:bodyPr/>
                        <a:lstStyle/>
                        <a:p>
                          <a:endParaRPr lang="en-US"/>
                        </a:p>
                      </a:txBody>
                      <a:tcPr marL="9525" marR="9525" marT="9525" marB="0" anchor="ctr">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blipFill>
                          <a:blip r:embed="rId17"/>
                          <a:stretch>
                            <a:fillRect l="-50423" t="-4167" r="-1127" b="-293750"/>
                          </a:stretch>
                        </a:blipFill>
                      </a:tcPr>
                    </a:tc>
                    <a:tc hMerge="1">
                      <a:txBody>
                        <a:bodyPr/>
                        <a:lstStyle/>
                        <a:p>
                          <a:pPr algn="ctr" fontAlgn="b"/>
                          <a14:m xmlns:a14="http://schemas.microsoft.com/office/drawing/2010/main">
                            <m:oMathPara xmlns:m="http://schemas.openxmlformats.org/officeDocument/2006/math">
                              <m:oMathParaPr>
                                <m:jc m:val="center"/>
                              </m:oMathParaPr>
                              <m:oMath xmlns:m="http://schemas.openxmlformats.org/officeDocument/2006/math">
                                <m:sSub>
                                  <m:sSubPr>
                                    <m:ctrlPr>
                                      <a:rPr lang="cs-CZ" sz="1200" b="0" i="1" u="none" strike="noStrike" dirty="0" smtClean="0">
                                        <a:solidFill>
                                          <a:schemeClr val="bg1"/>
                                        </a:solidFill>
                                        <a:effectLst/>
                                        <a:latin typeface="Cambria Math" panose="02040503050406030204" pitchFamily="18" charset="0"/>
                                        <a:ea typeface="Cambria Math" panose="02040503050406030204" pitchFamily="18" charset="0"/>
                                      </a:rPr>
                                    </m:ctrlPr>
                                  </m:sSubPr>
                                  <m:e>
                                    <m:r>
                                      <a:rPr lang="cs-CZ" sz="1200" b="0" i="1" u="none" strike="noStrike" dirty="0" smtClean="0">
                                        <a:solidFill>
                                          <a:schemeClr val="bg1"/>
                                        </a:solidFill>
                                        <a:effectLst/>
                                        <a:latin typeface="Cambria Math"/>
                                        <a:ea typeface="Cambria Math" panose="02040503050406030204" pitchFamily="18" charset="0"/>
                                      </a:rPr>
                                      <m:t>𝐸</m:t>
                                    </m:r>
                                  </m:e>
                                  <m:sub>
                                    <m:r>
                                      <a:rPr lang="cs-CZ" sz="1200" b="0" i="1" u="none" strike="noStrike" dirty="0" smtClean="0">
                                        <a:solidFill>
                                          <a:schemeClr val="bg1"/>
                                        </a:solidFill>
                                        <a:effectLst/>
                                        <a:latin typeface="Cambria Math"/>
                                        <a:ea typeface="Cambria Math" panose="02040503050406030204" pitchFamily="18" charset="0"/>
                                      </a:rPr>
                                      <m:t>𝑘</m:t>
                                    </m:r>
                                  </m:sub>
                                </m:sSub>
                              </m:oMath>
                            </m:oMathPara>
                          </a14:m>
                          <a:endParaRPr lang="cs-CZ" sz="1200" b="0" i="0" u="none" strike="noStrike" dirty="0">
                            <a:solidFill>
                              <a:schemeClr val="bg1"/>
                            </a:solidFill>
                            <a:effectLst/>
                            <a:latin typeface="Cambria Math" panose="02040503050406030204" pitchFamily="18" charset="0"/>
                            <a:ea typeface="Cambria Math" panose="02040503050406030204" pitchFamily="18" charset="0"/>
                          </a:endParaRPr>
                        </a:p>
                      </a:txBody>
                      <a:tcPr marL="9525" marR="9525" marT="9525" marB="0" anchor="ctr">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2">
                            <a:lumMod val="50000"/>
                          </a:schemeClr>
                        </a:solidFill>
                      </a:tcPr>
                    </a:tc>
                    <a:extLst>
                      <a:ext uri="{0D108BD9-81ED-4DB2-BD59-A6C34878D82A}">
                        <a16:rowId xmlns:a16="http://schemas.microsoft.com/office/drawing/2014/main" val="10000"/>
                      </a:ext>
                    </a:extLst>
                  </a:tr>
                  <a:tr h="190500">
                    <a:tc>
                      <a:txBody>
                        <a:bodyPr/>
                        <a:lstStyle/>
                        <a:p>
                          <a:pPr algn="ctr" fontAlgn="b"/>
                          <a:endParaRPr lang="en-GB" sz="1100" b="0" i="0" u="none" strike="noStrike" noProof="0" dirty="0">
                            <a:solidFill>
                              <a:srgbClr val="000000"/>
                            </a:solidFill>
                            <a:effectLst/>
                            <a:latin typeface="Cambria Math" panose="02040503050406030204" pitchFamily="18" charset="0"/>
                            <a:ea typeface="Cambria Math" panose="02040503050406030204" pitchFamily="18" charset="0"/>
                          </a:endParaRPr>
                        </a:p>
                      </a:txBody>
                      <a:tcPr marL="9525" marR="9525" marT="9525" marB="0" anchor="b">
                        <a:lnL w="19050" cap="flat" cmpd="sng" algn="ctr">
                          <a:solidFill>
                            <a:schemeClr val="tx1"/>
                          </a:solidFill>
                          <a:prstDash val="solid"/>
                          <a:round/>
                          <a:headEnd type="none" w="med" len="med"/>
                          <a:tailEnd type="none" w="med" len="med"/>
                        </a:lnL>
                        <a:lnT w="19050" cap="flat" cmpd="sng" algn="ctr">
                          <a:solidFill>
                            <a:schemeClr val="tx1"/>
                          </a:solidFill>
                          <a:prstDash val="solid"/>
                          <a:round/>
                          <a:headEnd type="none" w="med" len="med"/>
                          <a:tailEnd type="none" w="med" len="med"/>
                        </a:lnT>
                        <a:solidFill>
                          <a:schemeClr val="tx2">
                            <a:lumMod val="20000"/>
                            <a:lumOff val="80000"/>
                          </a:schemeClr>
                        </a:solidFill>
                      </a:tcPr>
                    </a:tc>
                    <a:tc>
                      <a:txBody>
                        <a:bodyPr/>
                        <a:lstStyle/>
                        <a:p>
                          <a:pPr algn="ctr" fontAlgn="b"/>
                          <a:r>
                            <a:rPr lang="en-GB" sz="1100" u="none" strike="noStrike" noProof="0" dirty="0">
                              <a:effectLst/>
                              <a:latin typeface="Cambria Math" panose="02040503050406030204" pitchFamily="18" charset="0"/>
                              <a:ea typeface="Cambria Math" panose="02040503050406030204" pitchFamily="18" charset="0"/>
                            </a:rPr>
                            <a:t>Call option</a:t>
                          </a:r>
                          <a:endParaRPr lang="en-GB" sz="1100" b="0" i="0" u="none" strike="noStrike" noProof="0" dirty="0">
                            <a:solidFill>
                              <a:srgbClr val="000000"/>
                            </a:solidFill>
                            <a:effectLst/>
                            <a:latin typeface="Cambria Math" panose="02040503050406030204" pitchFamily="18" charset="0"/>
                            <a:ea typeface="Cambria Math" panose="02040503050406030204" pitchFamily="18" charset="0"/>
                          </a:endParaRPr>
                        </a:p>
                      </a:txBody>
                      <a:tcPr marL="9525" marR="36000" marT="9525" marB="0" anchor="b">
                        <a:lnT w="19050" cap="flat" cmpd="sng" algn="ctr">
                          <a:solidFill>
                            <a:schemeClr val="tx1"/>
                          </a:solidFill>
                          <a:prstDash val="solid"/>
                          <a:round/>
                          <a:headEnd type="none" w="med" len="med"/>
                          <a:tailEnd type="none" w="med" len="med"/>
                        </a:lnT>
                        <a:solidFill>
                          <a:schemeClr val="tx2">
                            <a:lumMod val="20000"/>
                            <a:lumOff val="80000"/>
                          </a:schemeClr>
                        </a:solidFill>
                      </a:tcPr>
                    </a:tc>
                    <a:tc>
                      <a:txBody>
                        <a:bodyPr/>
                        <a:lstStyle/>
                        <a:p>
                          <a:pPr algn="ctr" fontAlgn="b"/>
                          <a:r>
                            <a:rPr lang="en-GB" sz="1100" u="none" strike="noStrike" noProof="0" dirty="0">
                              <a:effectLst/>
                              <a:latin typeface="Cambria Math" panose="02040503050406030204" pitchFamily="18" charset="0"/>
                              <a:ea typeface="Cambria Math" panose="02040503050406030204" pitchFamily="18" charset="0"/>
                            </a:rPr>
                            <a:t>Put option</a:t>
                          </a:r>
                          <a:endParaRPr lang="en-GB" sz="1100" b="0" i="0" u="none" strike="noStrike" noProof="0" dirty="0">
                            <a:solidFill>
                              <a:srgbClr val="000000"/>
                            </a:solidFill>
                            <a:effectLst/>
                            <a:latin typeface="Cambria Math" panose="02040503050406030204" pitchFamily="18" charset="0"/>
                            <a:ea typeface="Cambria Math" panose="02040503050406030204" pitchFamily="18" charset="0"/>
                          </a:endParaRPr>
                        </a:p>
                      </a:txBody>
                      <a:tcPr marL="9525" marR="36000" marT="9525" marB="0" anchor="b">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solidFill>
                          <a:schemeClr val="tx2">
                            <a:lumMod val="20000"/>
                            <a:lumOff val="80000"/>
                          </a:schemeClr>
                        </a:solidFill>
                      </a:tcPr>
                    </a:tc>
                    <a:extLst>
                      <a:ext uri="{0D108BD9-81ED-4DB2-BD59-A6C34878D82A}">
                        <a16:rowId xmlns:a16="http://schemas.microsoft.com/office/drawing/2014/main" val="10001"/>
                      </a:ext>
                    </a:extLst>
                  </a:tr>
                  <a:tr h="239640">
                    <a:tc>
                      <a:txBody>
                        <a:bodyPr/>
                        <a:lstStyle/>
                        <a:p>
                          <a:pPr algn="ctr" fontAlgn="b"/>
                          <a:r>
                            <a:rPr lang="en-GB" sz="1100" u="none" strike="noStrike" noProof="0" dirty="0">
                              <a:effectLst/>
                              <a:latin typeface="Cambria Math" panose="02040503050406030204" pitchFamily="18" charset="0"/>
                              <a:ea typeface="Cambria Math" panose="02040503050406030204" pitchFamily="18" charset="0"/>
                            </a:rPr>
                            <a:t>Early exercise</a:t>
                          </a:r>
                          <a:endParaRPr lang="en-GB" sz="1100" b="0" i="0" u="none" strike="noStrike" noProof="0" dirty="0">
                            <a:solidFill>
                              <a:srgbClr val="000000"/>
                            </a:solidFill>
                            <a:effectLst/>
                            <a:latin typeface="Cambria Math" panose="02040503050406030204" pitchFamily="18" charset="0"/>
                            <a:ea typeface="Cambria Math" panose="02040503050406030204" pitchFamily="18" charset="0"/>
                          </a:endParaRPr>
                        </a:p>
                      </a:txBody>
                      <a:tcPr marL="9525" marR="9525" marT="9525" marB="0" anchor="ctr">
                        <a:lnL w="19050" cap="flat" cmpd="sng" algn="ctr">
                          <a:solidFill>
                            <a:schemeClr val="tx1"/>
                          </a:solidFill>
                          <a:prstDash val="solid"/>
                          <a:round/>
                          <a:headEnd type="none" w="med" len="med"/>
                          <a:tailEnd type="none" w="med" len="med"/>
                        </a:lnL>
                        <a:solidFill>
                          <a:schemeClr val="tx2">
                            <a:lumMod val="20000"/>
                            <a:lumOff val="80000"/>
                          </a:schemeClr>
                        </a:solidFill>
                      </a:tcPr>
                    </a:tc>
                    <a:tc>
                      <a:txBody>
                        <a:bodyPr/>
                        <a:lstStyle/>
                        <a:p>
                          <a:endParaRPr lang="en-US"/>
                        </a:p>
                      </a:txBody>
                      <a:tcPr marL="72000" marR="36000" marT="36000" marB="36000" anchor="ctr">
                        <a:blipFill>
                          <a:blip r:embed="rId17"/>
                          <a:stretch>
                            <a:fillRect l="-100562" t="-202500" r="-101685" b="-175000"/>
                          </a:stretch>
                        </a:blipFill>
                      </a:tcPr>
                    </a:tc>
                    <a:tc>
                      <a:txBody>
                        <a:bodyPr/>
                        <a:lstStyle/>
                        <a:p>
                          <a:endParaRPr lang="en-US"/>
                        </a:p>
                      </a:txBody>
                      <a:tcPr marL="72000" marR="36000" marT="36000" marB="36000" anchor="b">
                        <a:lnR w="19050" cap="flat" cmpd="sng" algn="ctr">
                          <a:solidFill>
                            <a:schemeClr val="tx1"/>
                          </a:solidFill>
                          <a:prstDash val="solid"/>
                          <a:round/>
                          <a:headEnd type="none" w="med" len="med"/>
                          <a:tailEnd type="none" w="med" len="med"/>
                        </a:lnR>
                        <a:blipFill>
                          <a:blip r:embed="rId17"/>
                          <a:stretch>
                            <a:fillRect l="-201695" t="-202500" r="-2260" b="-175000"/>
                          </a:stretch>
                        </a:blipFill>
                      </a:tcPr>
                    </a:tc>
                    <a:extLst>
                      <a:ext uri="{0D108BD9-81ED-4DB2-BD59-A6C34878D82A}">
                        <a16:rowId xmlns:a16="http://schemas.microsoft.com/office/drawing/2014/main" val="10002"/>
                      </a:ext>
                    </a:extLst>
                  </a:tr>
                  <a:tr h="407280">
                    <a:tc>
                      <a:txBody>
                        <a:bodyPr/>
                        <a:lstStyle/>
                        <a:p>
                          <a:pPr algn="ctr" fontAlgn="b"/>
                          <a:r>
                            <a:rPr lang="en-GB" sz="1100" b="0" i="0" u="none" strike="noStrike" noProof="0" dirty="0">
                              <a:solidFill>
                                <a:srgbClr val="000000"/>
                              </a:solidFill>
                              <a:effectLst/>
                              <a:latin typeface="Cambria Math" panose="02040503050406030204" pitchFamily="18" charset="0"/>
                              <a:ea typeface="Cambria Math" panose="02040503050406030204" pitchFamily="18" charset="0"/>
                            </a:rPr>
                            <a:t>Sale of option</a:t>
                          </a:r>
                        </a:p>
                      </a:txBody>
                      <a:tcPr marL="9525" marR="9525" marT="9525" marB="0" anchor="ctr">
                        <a:lnL w="19050" cap="flat" cmpd="sng" algn="ctr">
                          <a:solidFill>
                            <a:schemeClr val="tx1"/>
                          </a:solidFill>
                          <a:prstDash val="solid"/>
                          <a:round/>
                          <a:headEnd type="none" w="med" len="med"/>
                          <a:tailEnd type="none" w="med" len="med"/>
                        </a:lnL>
                        <a:lnB w="1905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endParaRPr lang="en-US"/>
                        </a:p>
                      </a:txBody>
                      <a:tcPr marL="72000" marR="9525" marT="36000" marB="36000" anchor="b">
                        <a:lnB w="19050" cap="flat" cmpd="sng" algn="ctr">
                          <a:solidFill>
                            <a:schemeClr val="tx1"/>
                          </a:solidFill>
                          <a:prstDash val="solid"/>
                          <a:round/>
                          <a:headEnd type="none" w="med" len="med"/>
                          <a:tailEnd type="none" w="med" len="med"/>
                        </a:lnB>
                        <a:blipFill>
                          <a:blip r:embed="rId17"/>
                          <a:stretch>
                            <a:fillRect l="-100562" t="-180597" r="-101685" b="-4478"/>
                          </a:stretch>
                        </a:blipFill>
                      </a:tcPr>
                    </a:tc>
                    <a:tc>
                      <a:txBody>
                        <a:bodyPr/>
                        <a:lstStyle/>
                        <a:p>
                          <a:endParaRPr lang="en-US"/>
                        </a:p>
                      </a:txBody>
                      <a:tcPr marL="72000" marR="36000" marT="36000" marB="36000" anchor="b">
                        <a:lnR w="19050" cap="flat" cmpd="sng" algn="ctr">
                          <a:solidFill>
                            <a:schemeClr val="tx1"/>
                          </a:solidFill>
                          <a:prstDash val="solid"/>
                          <a:round/>
                          <a:headEnd type="none" w="med" len="med"/>
                          <a:tailEnd type="none" w="med" len="med"/>
                        </a:lnR>
                        <a:lnB w="19050" cap="flat" cmpd="sng" algn="ctr">
                          <a:solidFill>
                            <a:schemeClr val="tx1"/>
                          </a:solidFill>
                          <a:prstDash val="solid"/>
                          <a:round/>
                          <a:headEnd type="none" w="med" len="med"/>
                          <a:tailEnd type="none" w="med" len="med"/>
                        </a:lnB>
                        <a:blipFill>
                          <a:blip r:embed="rId17"/>
                          <a:stretch>
                            <a:fillRect l="-201695" t="-180597" r="-2260" b="-4478"/>
                          </a:stretch>
                        </a:blipFill>
                      </a:tcPr>
                    </a:tc>
                    <a:extLst>
                      <a:ext uri="{0D108BD9-81ED-4DB2-BD59-A6C34878D82A}">
                        <a16:rowId xmlns:a16="http://schemas.microsoft.com/office/drawing/2014/main" val="10013"/>
                      </a:ext>
                    </a:extLst>
                  </a:tr>
                </a:tbl>
              </a:graphicData>
            </a:graphic>
          </p:graphicFrame>
        </mc:Fallback>
      </mc:AlternateContent>
      <mc:AlternateContent xmlns:mc="http://schemas.openxmlformats.org/markup-compatibility/2006" xmlns:a14="http://schemas.microsoft.com/office/drawing/2010/main">
        <mc:Choice Requires="a14">
          <p:sp>
            <p:nvSpPr>
              <p:cNvPr id="7" name="TextovéPole 6">
                <a:extLst>
                  <a:ext uri="{FF2B5EF4-FFF2-40B4-BE49-F238E27FC236}">
                    <a16:creationId xmlns:a16="http://schemas.microsoft.com/office/drawing/2014/main" id="{AE5FCF08-12ED-D463-90B9-46C12AEA1EA7}"/>
                  </a:ext>
                </a:extLst>
              </p:cNvPr>
              <p:cNvSpPr txBox="1"/>
              <p:nvPr/>
            </p:nvSpPr>
            <p:spPr>
              <a:xfrm>
                <a:off x="6659912" y="3212976"/>
                <a:ext cx="1584176" cy="461665"/>
              </a:xfrm>
              <a:prstGeom prst="rect">
                <a:avLst/>
              </a:prstGeom>
              <a:noFill/>
              <a:ln>
                <a:noFill/>
              </a:ln>
            </p:spPr>
            <p:txBody>
              <a:bodyPr wrap="square" rtlCol="0">
                <a:spAutoFit/>
              </a:bodyPr>
              <a:lstStyle/>
              <a:p>
                <a:pPr>
                  <a:buClr>
                    <a:srgbClr val="7030A0"/>
                  </a:buClr>
                  <a:buSzPct val="100000"/>
                </a:pPr>
                <a14:m>
                  <m:oMath xmlns:m="http://schemas.openxmlformats.org/officeDocument/2006/math">
                    <m:r>
                      <m:rPr>
                        <m:nor/>
                      </m:rPr>
                      <a:rPr lang="en-GB" sz="1200" b="0" i="0" smtClean="0">
                        <a:latin typeface="Cambria Math" panose="02040503050406030204" pitchFamily="18" charset="0"/>
                        <a:ea typeface="Cambria Math" panose="02040503050406030204" pitchFamily="18" charset="0"/>
                      </a:rPr>
                      <m:t>IV</m:t>
                    </m:r>
                    <m:r>
                      <a:rPr lang="cs-CZ" sz="1200" b="0" i="1" smtClean="0">
                        <a:latin typeface="Cambria Math" panose="02040503050406030204" pitchFamily="18" charset="0"/>
                        <a:ea typeface="Cambria Math" panose="02040503050406030204" pitchFamily="18" charset="0"/>
                      </a:rPr>
                      <m:t> </m:t>
                    </m:r>
                  </m:oMath>
                </a14:m>
                <a:r>
                  <a:rPr lang="en-GB" sz="1200" dirty="0">
                    <a:latin typeface="Cambria Math" panose="02040503050406030204" pitchFamily="18" charset="0"/>
                    <a:ea typeface="Cambria Math" panose="02040503050406030204" pitchFamily="18" charset="0"/>
                  </a:rPr>
                  <a:t>… intrinsic value</a:t>
                </a:r>
              </a:p>
              <a:p>
                <a:pPr>
                  <a:buClr>
                    <a:srgbClr val="7030A0"/>
                  </a:buClr>
                  <a:buSzPct val="100000"/>
                </a:pPr>
                <a14:m>
                  <m:oMath xmlns:m="http://schemas.openxmlformats.org/officeDocument/2006/math">
                    <m:r>
                      <m:rPr>
                        <m:nor/>
                      </m:rPr>
                      <a:rPr lang="en-GB" sz="1200" b="0" i="0" smtClean="0">
                        <a:latin typeface="Cambria Math" panose="02040503050406030204" pitchFamily="18" charset="0"/>
                        <a:ea typeface="Cambria Math" panose="02040503050406030204" pitchFamily="18" charset="0"/>
                      </a:rPr>
                      <m:t>TV</m:t>
                    </m:r>
                  </m:oMath>
                </a14:m>
                <a:r>
                  <a:rPr lang="en-GB" sz="1200" dirty="0">
                    <a:latin typeface="Cambria Math" panose="02040503050406030204" pitchFamily="18" charset="0"/>
                    <a:ea typeface="Cambria Math" panose="02040503050406030204" pitchFamily="18" charset="0"/>
                  </a:rPr>
                  <a:t>… time value</a:t>
                </a:r>
              </a:p>
            </p:txBody>
          </p:sp>
        </mc:Choice>
        <mc:Fallback xmlns="">
          <p:sp>
            <p:nvSpPr>
              <p:cNvPr id="7" name="TextovéPole 6">
                <a:extLst>
                  <a:ext uri="{FF2B5EF4-FFF2-40B4-BE49-F238E27FC236}">
                    <a16:creationId xmlns:a16="http://schemas.microsoft.com/office/drawing/2014/main" id="{AE5FCF08-12ED-D463-90B9-46C12AEA1EA7}"/>
                  </a:ext>
                </a:extLst>
              </p:cNvPr>
              <p:cNvSpPr txBox="1">
                <a:spLocks noRot="1" noChangeAspect="1" noMove="1" noResize="1" noEditPoints="1" noAdjustHandles="1" noChangeArrowheads="1" noChangeShapeType="1" noTextEdit="1"/>
              </p:cNvSpPr>
              <p:nvPr/>
            </p:nvSpPr>
            <p:spPr>
              <a:xfrm>
                <a:off x="6659912" y="3212976"/>
                <a:ext cx="1584176" cy="461665"/>
              </a:xfrm>
              <a:prstGeom prst="rect">
                <a:avLst/>
              </a:prstGeom>
              <a:blipFill>
                <a:blip r:embed="rId18"/>
                <a:stretch>
                  <a:fillRect b="-9211"/>
                </a:stretch>
              </a:blipFill>
              <a:ln>
                <a:noFill/>
              </a:ln>
            </p:spPr>
            <p:txBody>
              <a:bodyPr/>
              <a:lstStyle/>
              <a:p>
                <a:r>
                  <a:rPr lang="en-GB">
                    <a:noFill/>
                  </a:rPr>
                  <a:t> </a:t>
                </a:r>
              </a:p>
            </p:txBody>
          </p:sp>
        </mc:Fallback>
      </mc:AlternateContent>
      <p:sp>
        <p:nvSpPr>
          <p:cNvPr id="9" name="TextovéPole 8">
            <a:extLst>
              <a:ext uri="{FF2B5EF4-FFF2-40B4-BE49-F238E27FC236}">
                <a16:creationId xmlns:a16="http://schemas.microsoft.com/office/drawing/2014/main" id="{450F9744-E804-5585-4FFB-B8795BE53B55}"/>
              </a:ext>
            </a:extLst>
          </p:cNvPr>
          <p:cNvSpPr txBox="1"/>
          <p:nvPr/>
        </p:nvSpPr>
        <p:spPr>
          <a:xfrm>
            <a:off x="1512000" y="5307264"/>
            <a:ext cx="6156344" cy="338554"/>
          </a:xfrm>
          <a:prstGeom prst="rect">
            <a:avLst/>
          </a:prstGeom>
          <a:noFill/>
          <a:ln>
            <a:noFill/>
          </a:ln>
        </p:spPr>
        <p:txBody>
          <a:bodyPr wrap="square" rtlCol="0">
            <a:spAutoFit/>
          </a:bodyPr>
          <a:lstStyle/>
          <a:p>
            <a:pPr marL="180000" indent="-180000">
              <a:buClr>
                <a:srgbClr val="7030A0"/>
              </a:buClr>
              <a:buSzPct val="100000"/>
              <a:buFont typeface="Wingdings" panose="05000000000000000000" pitchFamily="2" charset="2"/>
              <a:buChar char="§"/>
            </a:pPr>
            <a:r>
              <a:rPr lang="en-GB" sz="1600" dirty="0">
                <a:latin typeface="Cambria Math" panose="02040503050406030204" pitchFamily="18" charset="0"/>
                <a:ea typeface="Cambria Math" panose="02040503050406030204" pitchFamily="18" charset="0"/>
              </a:rPr>
              <a:t>Traders believe that options can only lose their IV (TV is negative)</a:t>
            </a:r>
          </a:p>
        </p:txBody>
      </p:sp>
      <p:sp>
        <p:nvSpPr>
          <p:cNvPr id="10" name="TextovéPole 9">
            <a:extLst>
              <a:ext uri="{FF2B5EF4-FFF2-40B4-BE49-F238E27FC236}">
                <a16:creationId xmlns:a16="http://schemas.microsoft.com/office/drawing/2014/main" id="{0C3D9CCE-D1DA-80D6-FC7D-B9A32FA766D8}"/>
              </a:ext>
            </a:extLst>
          </p:cNvPr>
          <p:cNvSpPr txBox="1"/>
          <p:nvPr/>
        </p:nvSpPr>
        <p:spPr>
          <a:xfrm>
            <a:off x="1512488" y="5558960"/>
            <a:ext cx="7286904" cy="338554"/>
          </a:xfrm>
          <a:prstGeom prst="rect">
            <a:avLst/>
          </a:prstGeom>
          <a:noFill/>
          <a:ln>
            <a:noFill/>
          </a:ln>
        </p:spPr>
        <p:txBody>
          <a:bodyPr wrap="square" rtlCol="0">
            <a:spAutoFit/>
          </a:bodyPr>
          <a:lstStyle/>
          <a:p>
            <a:pPr marL="180000" indent="-180000">
              <a:buClr>
                <a:srgbClr val="7030A0"/>
              </a:buClr>
              <a:buSzPct val="100000"/>
              <a:buFont typeface="Wingdings" panose="05000000000000000000" pitchFamily="2" charset="2"/>
              <a:buChar char="§"/>
            </a:pPr>
            <a:r>
              <a:rPr lang="en-GB" sz="1600" dirty="0">
                <a:latin typeface="Cambria Math" panose="02040503050406030204" pitchFamily="18" charset="0"/>
                <a:ea typeface="Cambria Math" panose="02040503050406030204" pitchFamily="18" charset="0"/>
              </a:rPr>
              <a:t>By not exercising</a:t>
            </a:r>
            <a:r>
              <a:rPr lang="cs-CZ" sz="1600" dirty="0">
                <a:latin typeface="Cambria Math" panose="02040503050406030204" pitchFamily="18" charset="0"/>
                <a:ea typeface="Cambria Math" panose="02040503050406030204" pitchFamily="18" charset="0"/>
              </a:rPr>
              <a:t>,</a:t>
            </a:r>
            <a:r>
              <a:rPr lang="en-GB" sz="1600" dirty="0">
                <a:latin typeface="Cambria Math" panose="02040503050406030204" pitchFamily="18" charset="0"/>
                <a:ea typeface="Cambria Math" panose="02040503050406030204" pitchFamily="18" charset="0"/>
              </a:rPr>
              <a:t> traders lose the </a:t>
            </a:r>
            <a:r>
              <a:rPr lang="cs-CZ" sz="1600" dirty="0">
                <a:latin typeface="Cambria Math" panose="02040503050406030204" pitchFamily="18" charset="0"/>
                <a:ea typeface="Cambria Math" panose="02040503050406030204" pitchFamily="18" charset="0"/>
              </a:rPr>
              <a:t>risk-free </a:t>
            </a:r>
            <a:r>
              <a:rPr lang="en-GB" sz="1600" dirty="0">
                <a:latin typeface="Cambria Math" panose="02040503050406030204" pitchFamily="18" charset="0"/>
                <a:ea typeface="Cambria Math" panose="02040503050406030204" pitchFamily="18" charset="0"/>
              </a:rPr>
              <a:t>interest earned on received income</a:t>
            </a:r>
          </a:p>
        </p:txBody>
      </p:sp>
      <p:sp>
        <p:nvSpPr>
          <p:cNvPr id="12" name="TextovéPole 11">
            <a:extLst>
              <a:ext uri="{FF2B5EF4-FFF2-40B4-BE49-F238E27FC236}">
                <a16:creationId xmlns:a16="http://schemas.microsoft.com/office/drawing/2014/main" id="{ACD2FE30-C619-2B7F-39A7-92EB261F9B71}"/>
              </a:ext>
            </a:extLst>
          </p:cNvPr>
          <p:cNvSpPr txBox="1"/>
          <p:nvPr/>
        </p:nvSpPr>
        <p:spPr>
          <a:xfrm>
            <a:off x="1512000" y="5814638"/>
            <a:ext cx="6507512" cy="338554"/>
          </a:xfrm>
          <a:prstGeom prst="rect">
            <a:avLst/>
          </a:prstGeom>
          <a:noFill/>
          <a:ln>
            <a:noFill/>
          </a:ln>
        </p:spPr>
        <p:txBody>
          <a:bodyPr wrap="square" rtlCol="0">
            <a:spAutoFit/>
          </a:bodyPr>
          <a:lstStyle/>
          <a:p>
            <a:pPr marL="180000" indent="-180000">
              <a:buClr>
                <a:srgbClr val="7030A0"/>
              </a:buClr>
              <a:buSzPct val="100000"/>
              <a:buFont typeface="Wingdings" panose="05000000000000000000" pitchFamily="2" charset="2"/>
              <a:buChar char="§"/>
            </a:pPr>
            <a:r>
              <a:rPr lang="en-GB" sz="1600" dirty="0">
                <a:latin typeface="Cambria Math" panose="02040503050406030204" pitchFamily="18" charset="0"/>
                <a:ea typeface="Cambria Math" panose="02040503050406030204" pitchFamily="18" charset="0"/>
              </a:rPr>
              <a:t>As of today, there is no closed-form solution for pricing these options</a:t>
            </a:r>
          </a:p>
        </p:txBody>
      </p:sp>
      <p:sp>
        <p:nvSpPr>
          <p:cNvPr id="30" name="Pravá složená závorka 29">
            <a:extLst>
              <a:ext uri="{FF2B5EF4-FFF2-40B4-BE49-F238E27FC236}">
                <a16:creationId xmlns:a16="http://schemas.microsoft.com/office/drawing/2014/main" id="{D7F36A60-76AC-2526-9857-7EE06281F088}"/>
              </a:ext>
            </a:extLst>
          </p:cNvPr>
          <p:cNvSpPr/>
          <p:nvPr/>
        </p:nvSpPr>
        <p:spPr>
          <a:xfrm rot="16200000">
            <a:off x="4617889" y="1428485"/>
            <a:ext cx="144000" cy="809156"/>
          </a:xfrm>
          <a:prstGeom prst="rightBrace">
            <a:avLst/>
          </a:prstGeom>
          <a:ln w="25400">
            <a:headEnd type="none" w="lg" len="med"/>
            <a:tailEnd type="none" w="lg"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31" name="Pravá složená závorka 30">
            <a:extLst>
              <a:ext uri="{FF2B5EF4-FFF2-40B4-BE49-F238E27FC236}">
                <a16:creationId xmlns:a16="http://schemas.microsoft.com/office/drawing/2014/main" id="{902F2547-DB56-D3E7-DA57-1E59872FA7A6}"/>
              </a:ext>
            </a:extLst>
          </p:cNvPr>
          <p:cNvSpPr/>
          <p:nvPr/>
        </p:nvSpPr>
        <p:spPr>
          <a:xfrm rot="16200000">
            <a:off x="6048000" y="1428485"/>
            <a:ext cx="144000" cy="809156"/>
          </a:xfrm>
          <a:prstGeom prst="rightBrace">
            <a:avLst/>
          </a:prstGeom>
          <a:ln w="25400">
            <a:headEnd type="none" w="lg" len="med"/>
            <a:tailEnd type="none" w="lg"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mc:AlternateContent xmlns:mc="http://schemas.openxmlformats.org/markup-compatibility/2006" xmlns:a14="http://schemas.microsoft.com/office/drawing/2010/main">
        <mc:Choice Requires="a14">
          <p:sp>
            <p:nvSpPr>
              <p:cNvPr id="33" name="TextovéPole 32">
                <a:extLst>
                  <a:ext uri="{FF2B5EF4-FFF2-40B4-BE49-F238E27FC236}">
                    <a16:creationId xmlns:a16="http://schemas.microsoft.com/office/drawing/2014/main" id="{5050FF0D-4E42-399B-ABE5-406CFA630B74}"/>
                  </a:ext>
                </a:extLst>
              </p:cNvPr>
              <p:cNvSpPr txBox="1"/>
              <p:nvPr/>
            </p:nvSpPr>
            <p:spPr>
              <a:xfrm>
                <a:off x="4469595" y="1566000"/>
                <a:ext cx="503768" cy="246221"/>
              </a:xfrm>
              <a:prstGeom prst="rect">
                <a:avLst/>
              </a:prstGeom>
              <a:noFill/>
            </p:spPr>
            <p:txBody>
              <a:bodyPr wrap="square" rtlCol="0">
                <a:spAutoFit/>
              </a:bodyPr>
              <a:lstStyle/>
              <a:p>
                <a:pPr algn="ctr"/>
                <a14:m>
                  <m:oMathPara xmlns:m="http://schemas.openxmlformats.org/officeDocument/2006/math">
                    <m:oMathParaPr>
                      <m:jc m:val="centerGroup"/>
                    </m:oMathParaPr>
                    <m:oMath xmlns:m="http://schemas.openxmlformats.org/officeDocument/2006/math">
                      <m:r>
                        <a:rPr lang="cs-CZ" sz="1000" i="1" smtClean="0">
                          <a:latin typeface="Cambria Math" panose="02040503050406030204" pitchFamily="18" charset="0"/>
                          <a:ea typeface="Cambria Math" panose="02040503050406030204" pitchFamily="18" charset="0"/>
                        </a:rPr>
                        <m:t>𝑁</m:t>
                      </m:r>
                      <m:d>
                        <m:dPr>
                          <m:ctrlPr>
                            <a:rPr lang="cs-CZ" sz="1000" i="1">
                              <a:latin typeface="Cambria Math" panose="02040503050406030204" pitchFamily="18" charset="0"/>
                              <a:ea typeface="Cambria Math" panose="02040503050406030204" pitchFamily="18" charset="0"/>
                            </a:rPr>
                          </m:ctrlPr>
                        </m:dPr>
                        <m:e>
                          <m:sSub>
                            <m:sSubPr>
                              <m:ctrlPr>
                                <a:rPr lang="cs-CZ" sz="1000" i="1">
                                  <a:latin typeface="Cambria Math" panose="02040503050406030204" pitchFamily="18" charset="0"/>
                                  <a:ea typeface="Cambria Math" panose="02040503050406030204" pitchFamily="18" charset="0"/>
                                </a:rPr>
                              </m:ctrlPr>
                            </m:sSubPr>
                            <m:e>
                              <m:r>
                                <a:rPr lang="cs-CZ" sz="1000" b="0" i="1" smtClean="0">
                                  <a:latin typeface="Cambria Math" panose="02040503050406030204" pitchFamily="18" charset="0"/>
                                  <a:ea typeface="Cambria Math" panose="02040503050406030204" pitchFamily="18" charset="0"/>
                                </a:rPr>
                                <m:t>−</m:t>
                              </m:r>
                              <m:r>
                                <a:rPr lang="cs-CZ" sz="1000" i="1">
                                  <a:latin typeface="Cambria Math" panose="02040503050406030204" pitchFamily="18" charset="0"/>
                                  <a:ea typeface="Cambria Math" panose="02040503050406030204" pitchFamily="18" charset="0"/>
                                </a:rPr>
                                <m:t>𝑑</m:t>
                              </m:r>
                            </m:e>
                            <m:sub>
                              <m:r>
                                <a:rPr lang="cs-CZ" sz="1000" i="1">
                                  <a:latin typeface="Cambria Math" panose="02040503050406030204" pitchFamily="18" charset="0"/>
                                  <a:ea typeface="Cambria Math" panose="02040503050406030204" pitchFamily="18" charset="0"/>
                                </a:rPr>
                                <m:t>2</m:t>
                              </m:r>
                            </m:sub>
                          </m:sSub>
                        </m:e>
                      </m:d>
                    </m:oMath>
                  </m:oMathPara>
                </a14:m>
                <a:endParaRPr lang="en-GB" sz="1000" i="1" dirty="0">
                  <a:latin typeface="Cambria Math"/>
                  <a:ea typeface="Cambria Math" panose="02040503050406030204" pitchFamily="18" charset="0"/>
                </a:endParaRPr>
              </a:p>
            </p:txBody>
          </p:sp>
        </mc:Choice>
        <mc:Fallback xmlns="">
          <p:sp>
            <p:nvSpPr>
              <p:cNvPr id="33" name="TextovéPole 32">
                <a:extLst>
                  <a:ext uri="{FF2B5EF4-FFF2-40B4-BE49-F238E27FC236}">
                    <a16:creationId xmlns:a16="http://schemas.microsoft.com/office/drawing/2014/main" id="{5050FF0D-4E42-399B-ABE5-406CFA630B74}"/>
                  </a:ext>
                </a:extLst>
              </p:cNvPr>
              <p:cNvSpPr txBox="1">
                <a:spLocks noRot="1" noChangeAspect="1" noMove="1" noResize="1" noEditPoints="1" noAdjustHandles="1" noChangeArrowheads="1" noChangeShapeType="1" noTextEdit="1"/>
              </p:cNvSpPr>
              <p:nvPr/>
            </p:nvSpPr>
            <p:spPr>
              <a:xfrm>
                <a:off x="4469595" y="1566000"/>
                <a:ext cx="503768" cy="246221"/>
              </a:xfrm>
              <a:prstGeom prst="rect">
                <a:avLst/>
              </a:prstGeom>
              <a:blipFill>
                <a:blip r:embed="rId19"/>
                <a:stretch>
                  <a:fillRect l="-4819"/>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34" name="TextovéPole 33">
                <a:extLst>
                  <a:ext uri="{FF2B5EF4-FFF2-40B4-BE49-F238E27FC236}">
                    <a16:creationId xmlns:a16="http://schemas.microsoft.com/office/drawing/2014/main" id="{199E4441-BCC2-FE87-A2AB-54976E680AC5}"/>
                  </a:ext>
                </a:extLst>
              </p:cNvPr>
              <p:cNvSpPr txBox="1"/>
              <p:nvPr/>
            </p:nvSpPr>
            <p:spPr>
              <a:xfrm>
                <a:off x="5892664" y="1566000"/>
                <a:ext cx="503768" cy="246221"/>
              </a:xfrm>
              <a:prstGeom prst="rect">
                <a:avLst/>
              </a:prstGeom>
              <a:noFill/>
            </p:spPr>
            <p:txBody>
              <a:bodyPr wrap="square" rtlCol="0">
                <a:spAutoFit/>
              </a:bodyPr>
              <a:lstStyle/>
              <a:p>
                <a:pPr algn="ctr"/>
                <a14:m>
                  <m:oMathPara xmlns:m="http://schemas.openxmlformats.org/officeDocument/2006/math">
                    <m:oMathParaPr>
                      <m:jc m:val="centerGroup"/>
                    </m:oMathParaPr>
                    <m:oMath xmlns:m="http://schemas.openxmlformats.org/officeDocument/2006/math">
                      <m:r>
                        <a:rPr lang="cs-CZ" sz="1000" i="1" smtClean="0">
                          <a:latin typeface="Cambria Math" panose="02040503050406030204" pitchFamily="18" charset="0"/>
                          <a:ea typeface="Cambria Math" panose="02040503050406030204" pitchFamily="18" charset="0"/>
                        </a:rPr>
                        <m:t>𝑁</m:t>
                      </m:r>
                      <m:d>
                        <m:dPr>
                          <m:ctrlPr>
                            <a:rPr lang="cs-CZ" sz="1000" i="1">
                              <a:latin typeface="Cambria Math" panose="02040503050406030204" pitchFamily="18" charset="0"/>
                              <a:ea typeface="Cambria Math" panose="02040503050406030204" pitchFamily="18" charset="0"/>
                            </a:rPr>
                          </m:ctrlPr>
                        </m:dPr>
                        <m:e>
                          <m:sSub>
                            <m:sSubPr>
                              <m:ctrlPr>
                                <a:rPr lang="cs-CZ" sz="1000" i="1">
                                  <a:latin typeface="Cambria Math" panose="02040503050406030204" pitchFamily="18" charset="0"/>
                                  <a:ea typeface="Cambria Math" panose="02040503050406030204" pitchFamily="18" charset="0"/>
                                </a:rPr>
                              </m:ctrlPr>
                            </m:sSubPr>
                            <m:e>
                              <m:r>
                                <a:rPr lang="cs-CZ" sz="1000" b="0" i="1" smtClean="0">
                                  <a:latin typeface="Cambria Math" panose="02040503050406030204" pitchFamily="18" charset="0"/>
                                  <a:ea typeface="Cambria Math" panose="02040503050406030204" pitchFamily="18" charset="0"/>
                                </a:rPr>
                                <m:t>−</m:t>
                              </m:r>
                              <m:r>
                                <a:rPr lang="cs-CZ" sz="1000" i="1">
                                  <a:latin typeface="Cambria Math" panose="02040503050406030204" pitchFamily="18" charset="0"/>
                                  <a:ea typeface="Cambria Math" panose="02040503050406030204" pitchFamily="18" charset="0"/>
                                </a:rPr>
                                <m:t>𝑑</m:t>
                              </m:r>
                            </m:e>
                            <m:sub>
                              <m:r>
                                <a:rPr lang="cs-CZ" sz="1000" b="0" i="1" smtClean="0">
                                  <a:latin typeface="Cambria Math" panose="02040503050406030204" pitchFamily="18" charset="0"/>
                                  <a:ea typeface="Cambria Math" panose="02040503050406030204" pitchFamily="18" charset="0"/>
                                </a:rPr>
                                <m:t>1</m:t>
                              </m:r>
                            </m:sub>
                          </m:sSub>
                        </m:e>
                      </m:d>
                    </m:oMath>
                  </m:oMathPara>
                </a14:m>
                <a:endParaRPr lang="en-GB" sz="1000" i="1" dirty="0">
                  <a:latin typeface="Cambria Math"/>
                  <a:ea typeface="Cambria Math" panose="02040503050406030204" pitchFamily="18" charset="0"/>
                </a:endParaRPr>
              </a:p>
            </p:txBody>
          </p:sp>
        </mc:Choice>
        <mc:Fallback xmlns="">
          <p:sp>
            <p:nvSpPr>
              <p:cNvPr id="34" name="TextovéPole 33">
                <a:extLst>
                  <a:ext uri="{FF2B5EF4-FFF2-40B4-BE49-F238E27FC236}">
                    <a16:creationId xmlns:a16="http://schemas.microsoft.com/office/drawing/2014/main" id="{199E4441-BCC2-FE87-A2AB-54976E680AC5}"/>
                  </a:ext>
                </a:extLst>
              </p:cNvPr>
              <p:cNvSpPr txBox="1">
                <a:spLocks noRot="1" noChangeAspect="1" noMove="1" noResize="1" noEditPoints="1" noAdjustHandles="1" noChangeArrowheads="1" noChangeShapeType="1" noTextEdit="1"/>
              </p:cNvSpPr>
              <p:nvPr/>
            </p:nvSpPr>
            <p:spPr>
              <a:xfrm>
                <a:off x="5892664" y="1566000"/>
                <a:ext cx="503768" cy="246221"/>
              </a:xfrm>
              <a:prstGeom prst="rect">
                <a:avLst/>
              </a:prstGeom>
              <a:blipFill>
                <a:blip r:embed="rId20"/>
                <a:stretch>
                  <a:fillRect l="-4878"/>
                </a:stretch>
              </a:blipFill>
            </p:spPr>
            <p:txBody>
              <a:bodyPr/>
              <a:lstStyle/>
              <a:p>
                <a:r>
                  <a:rPr lang="en-GB">
                    <a:noFill/>
                  </a:rPr>
                  <a:t> </a:t>
                </a:r>
              </a:p>
            </p:txBody>
          </p:sp>
        </mc:Fallback>
      </mc:AlternateContent>
    </p:spTree>
    <p:extLst>
      <p:ext uri="{BB962C8B-B14F-4D97-AF65-F5344CB8AC3E}">
        <p14:creationId xmlns:p14="http://schemas.microsoft.com/office/powerpoint/2010/main" val="400767715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zápatí 1"/>
          <p:cNvSpPr>
            <a:spLocks noGrp="1"/>
          </p:cNvSpPr>
          <p:nvPr>
            <p:ph type="ftr" sz="quarter" idx="11"/>
          </p:nvPr>
        </p:nvSpPr>
        <p:spPr>
          <a:xfrm>
            <a:off x="180000" y="6336000"/>
            <a:ext cx="3312000" cy="360000"/>
          </a:xfrm>
        </p:spPr>
        <p:txBody>
          <a:bodyPr/>
          <a:lstStyle/>
          <a:p>
            <a:r>
              <a:rPr lang="en-GB" dirty="0"/>
              <a:t>Pricing of option contracts</a:t>
            </a:r>
          </a:p>
        </p:txBody>
      </p:sp>
      <p:sp>
        <p:nvSpPr>
          <p:cNvPr id="3" name="Zástupný symbol pro číslo snímku 2"/>
          <p:cNvSpPr>
            <a:spLocks noGrp="1"/>
          </p:cNvSpPr>
          <p:nvPr>
            <p:ph type="sldNum" sz="quarter" idx="12"/>
          </p:nvPr>
        </p:nvSpPr>
        <p:spPr>
          <a:xfrm>
            <a:off x="7164000" y="6336000"/>
            <a:ext cx="1800000" cy="360000"/>
          </a:xfrm>
        </p:spPr>
        <p:txBody>
          <a:bodyPr/>
          <a:lstStyle/>
          <a:p>
            <a:pPr algn="r"/>
            <a:fld id="{DFE5482F-2F05-49C5-9E15-73F945A41231}" type="slidenum">
              <a:rPr lang="cs-CZ" smtClean="0"/>
              <a:pPr algn="r"/>
              <a:t>11</a:t>
            </a:fld>
            <a:endParaRPr lang="cs-CZ" dirty="0"/>
          </a:p>
        </p:txBody>
      </p:sp>
      <p:sp>
        <p:nvSpPr>
          <p:cNvPr id="4" name="Nadpis 3"/>
          <p:cNvSpPr>
            <a:spLocks noGrp="1"/>
          </p:cNvSpPr>
          <p:nvPr>
            <p:ph type="title"/>
          </p:nvPr>
        </p:nvSpPr>
        <p:spPr>
          <a:xfrm>
            <a:off x="144000" y="144000"/>
            <a:ext cx="5148080" cy="648072"/>
          </a:xfrm>
        </p:spPr>
        <p:txBody>
          <a:bodyPr/>
          <a:lstStyle/>
          <a:p>
            <a:r>
              <a:rPr lang="en-GB" dirty="0">
                <a:solidFill>
                  <a:srgbClr val="000000"/>
                </a:solidFill>
              </a:rPr>
              <a:t>Extensions of B</a:t>
            </a:r>
            <a:r>
              <a:rPr lang="cs-CZ" dirty="0">
                <a:solidFill>
                  <a:srgbClr val="000000"/>
                </a:solidFill>
              </a:rPr>
              <a:t>-</a:t>
            </a:r>
            <a:r>
              <a:rPr lang="en-GB" dirty="0">
                <a:solidFill>
                  <a:srgbClr val="000000"/>
                </a:solidFill>
              </a:rPr>
              <a:t>S formula (</a:t>
            </a:r>
            <a:r>
              <a:rPr lang="cs-CZ" dirty="0">
                <a:solidFill>
                  <a:srgbClr val="000000"/>
                </a:solidFill>
              </a:rPr>
              <a:t>2</a:t>
            </a:r>
            <a:r>
              <a:rPr lang="en-GB" dirty="0">
                <a:solidFill>
                  <a:srgbClr val="000000"/>
                </a:solidFill>
              </a:rPr>
              <a:t>)</a:t>
            </a:r>
          </a:p>
        </p:txBody>
      </p:sp>
      <p:sp>
        <p:nvSpPr>
          <p:cNvPr id="29" name="TextovéPole 28"/>
          <p:cNvSpPr txBox="1"/>
          <p:nvPr/>
        </p:nvSpPr>
        <p:spPr>
          <a:xfrm>
            <a:off x="864000" y="864000"/>
            <a:ext cx="5580208" cy="430887"/>
          </a:xfrm>
          <a:prstGeom prst="rect">
            <a:avLst/>
          </a:prstGeom>
          <a:noFill/>
          <a:ln>
            <a:noFill/>
          </a:ln>
        </p:spPr>
        <p:txBody>
          <a:bodyPr wrap="square" rtlCol="0">
            <a:spAutoFit/>
          </a:bodyPr>
          <a:lstStyle/>
          <a:p>
            <a:pPr marL="324000" indent="-324000">
              <a:buClr>
                <a:srgbClr val="7030A0"/>
              </a:buClr>
              <a:buSzPct val="100000"/>
              <a:buFont typeface="Wingdings" panose="05000000000000000000" pitchFamily="2" charset="2"/>
              <a:buChar char="Ø"/>
            </a:pPr>
            <a:r>
              <a:rPr lang="en-GB" sz="2200" dirty="0">
                <a:latin typeface="Cambria Math" panose="02040503050406030204" pitchFamily="18" charset="0"/>
                <a:ea typeface="Cambria Math" panose="02040503050406030204" pitchFamily="18" charset="0"/>
              </a:rPr>
              <a:t>European call on a dividend-paying stock </a:t>
            </a:r>
          </a:p>
        </p:txBody>
      </p:sp>
      <p:sp>
        <p:nvSpPr>
          <p:cNvPr id="83" name="TextovéPole 82">
            <a:extLst>
              <a:ext uri="{FF2B5EF4-FFF2-40B4-BE49-F238E27FC236}">
                <a16:creationId xmlns:a16="http://schemas.microsoft.com/office/drawing/2014/main" id="{EE16E3B3-D303-4859-B2FD-649CC47A3C14}"/>
              </a:ext>
            </a:extLst>
          </p:cNvPr>
          <p:cNvSpPr txBox="1"/>
          <p:nvPr/>
        </p:nvSpPr>
        <p:spPr>
          <a:xfrm>
            <a:off x="1188000" y="1226368"/>
            <a:ext cx="3888056" cy="369332"/>
          </a:xfrm>
          <a:prstGeom prst="rect">
            <a:avLst/>
          </a:prstGeom>
          <a:noFill/>
          <a:ln>
            <a:noFill/>
          </a:ln>
        </p:spPr>
        <p:txBody>
          <a:bodyPr wrap="square" rtlCol="0">
            <a:spAutoFit/>
          </a:bodyPr>
          <a:lstStyle/>
          <a:p>
            <a:pPr marL="324000" indent="-324000">
              <a:buClr>
                <a:srgbClr val="7030A0"/>
              </a:buClr>
              <a:buSzPct val="80000"/>
              <a:buFont typeface="Wingdings" panose="05000000000000000000" pitchFamily="2" charset="2"/>
              <a:buChar char="q"/>
            </a:pPr>
            <a:r>
              <a:rPr lang="en-GB" dirty="0">
                <a:latin typeface="Cambria Math" panose="02040503050406030204" pitchFamily="18" charset="0"/>
                <a:ea typeface="Cambria Math" panose="02040503050406030204" pitchFamily="18" charset="0"/>
              </a:rPr>
              <a:t>Decomposition of the stock price</a:t>
            </a:r>
          </a:p>
        </p:txBody>
      </p:sp>
      <p:sp>
        <p:nvSpPr>
          <p:cNvPr id="155" name="TextovéPole 154">
            <a:extLst>
              <a:ext uri="{FF2B5EF4-FFF2-40B4-BE49-F238E27FC236}">
                <a16:creationId xmlns:a16="http://schemas.microsoft.com/office/drawing/2014/main" id="{EE16E3B3-D303-4859-B2FD-649CC47A3C14}"/>
              </a:ext>
            </a:extLst>
          </p:cNvPr>
          <p:cNvSpPr txBox="1"/>
          <p:nvPr/>
        </p:nvSpPr>
        <p:spPr>
          <a:xfrm>
            <a:off x="1188000" y="2496588"/>
            <a:ext cx="3600023" cy="369332"/>
          </a:xfrm>
          <a:prstGeom prst="rect">
            <a:avLst/>
          </a:prstGeom>
          <a:noFill/>
          <a:ln>
            <a:noFill/>
          </a:ln>
        </p:spPr>
        <p:txBody>
          <a:bodyPr wrap="square" rtlCol="0">
            <a:spAutoFit/>
          </a:bodyPr>
          <a:lstStyle/>
          <a:p>
            <a:pPr marL="324000" indent="-324000">
              <a:buClr>
                <a:srgbClr val="7030A0"/>
              </a:buClr>
              <a:buSzPct val="80000"/>
              <a:buFont typeface="Wingdings" panose="05000000000000000000" pitchFamily="2" charset="2"/>
              <a:buChar char="q"/>
            </a:pPr>
            <a:r>
              <a:rPr lang="en-GB" dirty="0">
                <a:latin typeface="Cambria Math" panose="02040503050406030204" pitchFamily="18" charset="0"/>
                <a:ea typeface="Cambria Math" panose="02040503050406030204" pitchFamily="18" charset="0"/>
              </a:rPr>
              <a:t>Application of the B-S formula</a:t>
            </a:r>
          </a:p>
        </p:txBody>
      </p:sp>
      <p:sp>
        <p:nvSpPr>
          <p:cNvPr id="72" name="TextovéPole 71"/>
          <p:cNvSpPr txBox="1"/>
          <p:nvPr/>
        </p:nvSpPr>
        <p:spPr>
          <a:xfrm>
            <a:off x="864000" y="3773608"/>
            <a:ext cx="5868240" cy="430887"/>
          </a:xfrm>
          <a:prstGeom prst="rect">
            <a:avLst/>
          </a:prstGeom>
          <a:noFill/>
          <a:ln>
            <a:noFill/>
          </a:ln>
        </p:spPr>
        <p:txBody>
          <a:bodyPr wrap="square" rtlCol="0">
            <a:spAutoFit/>
          </a:bodyPr>
          <a:lstStyle/>
          <a:p>
            <a:pPr marL="324000" indent="-324000">
              <a:buClr>
                <a:srgbClr val="7030A0"/>
              </a:buClr>
              <a:buSzPct val="100000"/>
              <a:buFont typeface="Wingdings" panose="05000000000000000000" pitchFamily="2" charset="2"/>
              <a:buChar char="Ø"/>
            </a:pPr>
            <a:r>
              <a:rPr lang="en-GB" sz="2200" dirty="0">
                <a:latin typeface="Cambria Math" panose="02040503050406030204" pitchFamily="18" charset="0"/>
                <a:ea typeface="Cambria Math" panose="02040503050406030204" pitchFamily="18" charset="0"/>
              </a:rPr>
              <a:t>American put on a dividend-paying stock </a:t>
            </a:r>
          </a:p>
        </p:txBody>
      </p:sp>
      <p:sp>
        <p:nvSpPr>
          <p:cNvPr id="89" name="TextovéPole 88">
            <a:extLst>
              <a:ext uri="{FF2B5EF4-FFF2-40B4-BE49-F238E27FC236}">
                <a16:creationId xmlns:a16="http://schemas.microsoft.com/office/drawing/2014/main" id="{EE16E3B3-D303-4859-B2FD-649CC47A3C14}"/>
              </a:ext>
            </a:extLst>
          </p:cNvPr>
          <p:cNvSpPr txBox="1"/>
          <p:nvPr/>
        </p:nvSpPr>
        <p:spPr>
          <a:xfrm>
            <a:off x="1188000" y="5217518"/>
            <a:ext cx="7766328" cy="646331"/>
          </a:xfrm>
          <a:prstGeom prst="rect">
            <a:avLst/>
          </a:prstGeom>
          <a:noFill/>
          <a:ln>
            <a:noFill/>
          </a:ln>
        </p:spPr>
        <p:txBody>
          <a:bodyPr wrap="square" rtlCol="0">
            <a:spAutoFit/>
          </a:bodyPr>
          <a:lstStyle/>
          <a:p>
            <a:pPr marL="324000" indent="-324000">
              <a:buClr>
                <a:srgbClr val="7030A0"/>
              </a:buClr>
              <a:buSzPct val="80000"/>
              <a:buFont typeface="Wingdings" panose="05000000000000000000" pitchFamily="2" charset="2"/>
              <a:buChar char="q"/>
            </a:pPr>
            <a:r>
              <a:rPr lang="en-GB" dirty="0">
                <a:latin typeface="Cambria Math" panose="02040503050406030204" pitchFamily="18" charset="0"/>
                <a:ea typeface="Cambria Math" panose="02040503050406030204" pitchFamily="18" charset="0"/>
              </a:rPr>
              <a:t>One can benefit from the American feature and exercise the option earlier, depending on the relative sizes of the gains and losses</a:t>
            </a:r>
          </a:p>
        </p:txBody>
      </p:sp>
      <p:sp>
        <p:nvSpPr>
          <p:cNvPr id="92" name="TextovéPole 91">
            <a:extLst>
              <a:ext uri="{FF2B5EF4-FFF2-40B4-BE49-F238E27FC236}">
                <a16:creationId xmlns:a16="http://schemas.microsoft.com/office/drawing/2014/main" id="{EE16E3B3-D303-4859-B2FD-649CC47A3C14}"/>
              </a:ext>
            </a:extLst>
          </p:cNvPr>
          <p:cNvSpPr txBox="1"/>
          <p:nvPr/>
        </p:nvSpPr>
        <p:spPr>
          <a:xfrm>
            <a:off x="1188000" y="4105034"/>
            <a:ext cx="7720224" cy="646331"/>
          </a:xfrm>
          <a:prstGeom prst="rect">
            <a:avLst/>
          </a:prstGeom>
          <a:noFill/>
          <a:ln>
            <a:noFill/>
          </a:ln>
        </p:spPr>
        <p:txBody>
          <a:bodyPr wrap="square" rtlCol="0">
            <a:spAutoFit/>
          </a:bodyPr>
          <a:lstStyle/>
          <a:p>
            <a:pPr marL="324000" indent="-324000">
              <a:buClr>
                <a:srgbClr val="7030A0"/>
              </a:buClr>
              <a:buSzPct val="80000"/>
              <a:buFont typeface="Wingdings" panose="05000000000000000000" pitchFamily="2" charset="2"/>
              <a:buChar char="q"/>
            </a:pPr>
            <a:r>
              <a:rPr lang="en-GB" dirty="0">
                <a:latin typeface="Cambria Math" panose="02040503050406030204" pitchFamily="18" charset="0"/>
                <a:ea typeface="Cambria Math" panose="02040503050406030204" pitchFamily="18" charset="0"/>
              </a:rPr>
              <a:t>Exercising the option before ex-dividend day: the option holder earns interest from depositing the selling price but loses the dividend</a:t>
            </a:r>
          </a:p>
        </p:txBody>
      </p:sp>
      <p:sp>
        <p:nvSpPr>
          <p:cNvPr id="46" name="TextovéPole 45">
            <a:extLst>
              <a:ext uri="{FF2B5EF4-FFF2-40B4-BE49-F238E27FC236}">
                <a16:creationId xmlns:a16="http://schemas.microsoft.com/office/drawing/2014/main" id="{05FC8A4A-3761-4383-881C-9096ADBF4AD7}"/>
              </a:ext>
            </a:extLst>
          </p:cNvPr>
          <p:cNvSpPr txBox="1"/>
          <p:nvPr/>
        </p:nvSpPr>
        <p:spPr>
          <a:xfrm>
            <a:off x="1513127" y="1508324"/>
            <a:ext cx="7379353" cy="830997"/>
          </a:xfrm>
          <a:prstGeom prst="rect">
            <a:avLst/>
          </a:prstGeom>
          <a:noFill/>
          <a:ln>
            <a:noFill/>
          </a:ln>
        </p:spPr>
        <p:txBody>
          <a:bodyPr wrap="square" rtlCol="0">
            <a:spAutoFit/>
          </a:bodyPr>
          <a:lstStyle/>
          <a:p>
            <a:pPr marL="180000" indent="-180000">
              <a:buClr>
                <a:srgbClr val="7030A0"/>
              </a:buClr>
              <a:buSzPct val="100000"/>
              <a:buFont typeface="Wingdings" panose="05000000000000000000" pitchFamily="2" charset="2"/>
              <a:buChar char="§"/>
            </a:pPr>
            <a:r>
              <a:rPr lang="en-GB" sz="1600" dirty="0">
                <a:latin typeface="Cambria Math" panose="02040503050406030204" pitchFamily="18" charset="0"/>
                <a:ea typeface="Cambria Math" panose="02040503050406030204" pitchFamily="18" charset="0"/>
              </a:rPr>
              <a:t>Risk-free component: the present value of all dividends during the life of the option discounted at a risk-free interest rate from ex-dividend days (the amount and timing of dividends can be predicted with certainty)</a:t>
            </a:r>
          </a:p>
        </p:txBody>
      </p:sp>
      <p:sp>
        <p:nvSpPr>
          <p:cNvPr id="57" name="TextovéPole 56">
            <a:extLst>
              <a:ext uri="{FF2B5EF4-FFF2-40B4-BE49-F238E27FC236}">
                <a16:creationId xmlns:a16="http://schemas.microsoft.com/office/drawing/2014/main" id="{05FC8A4A-3761-4383-881C-9096ADBF4AD7}"/>
              </a:ext>
            </a:extLst>
          </p:cNvPr>
          <p:cNvSpPr txBox="1"/>
          <p:nvPr/>
        </p:nvSpPr>
        <p:spPr>
          <a:xfrm>
            <a:off x="1512000" y="2251456"/>
            <a:ext cx="7445305" cy="338554"/>
          </a:xfrm>
          <a:prstGeom prst="rect">
            <a:avLst/>
          </a:prstGeom>
          <a:noFill/>
          <a:ln>
            <a:noFill/>
          </a:ln>
        </p:spPr>
        <p:txBody>
          <a:bodyPr wrap="square" rtlCol="0">
            <a:spAutoFit/>
          </a:bodyPr>
          <a:lstStyle/>
          <a:p>
            <a:pPr marL="180000" indent="-180000">
              <a:buClr>
                <a:srgbClr val="7030A0"/>
              </a:buClr>
              <a:buSzPct val="100000"/>
              <a:buFont typeface="Wingdings" panose="05000000000000000000" pitchFamily="2" charset="2"/>
              <a:buChar char="§"/>
            </a:pPr>
            <a:r>
              <a:rPr lang="en-GB" sz="1600" dirty="0">
                <a:latin typeface="Cambria Math" panose="02040503050406030204" pitchFamily="18" charset="0"/>
                <a:ea typeface="Cambria Math" panose="02040503050406030204" pitchFamily="18" charset="0"/>
              </a:rPr>
              <a:t>Risky component: remaining value of the stock price (following random walk)</a:t>
            </a:r>
          </a:p>
        </p:txBody>
      </p:sp>
      <p:sp>
        <p:nvSpPr>
          <p:cNvPr id="59" name="TextovéPole 58">
            <a:extLst>
              <a:ext uri="{FF2B5EF4-FFF2-40B4-BE49-F238E27FC236}">
                <a16:creationId xmlns:a16="http://schemas.microsoft.com/office/drawing/2014/main" id="{EE16E3B3-D303-4859-B2FD-649CC47A3C14}"/>
              </a:ext>
            </a:extLst>
          </p:cNvPr>
          <p:cNvSpPr txBox="1"/>
          <p:nvPr/>
        </p:nvSpPr>
        <p:spPr>
          <a:xfrm>
            <a:off x="1188000" y="4659787"/>
            <a:ext cx="7720224" cy="646331"/>
          </a:xfrm>
          <a:prstGeom prst="rect">
            <a:avLst/>
          </a:prstGeom>
          <a:noFill/>
          <a:ln>
            <a:noFill/>
          </a:ln>
        </p:spPr>
        <p:txBody>
          <a:bodyPr wrap="square" rtlCol="0">
            <a:spAutoFit/>
          </a:bodyPr>
          <a:lstStyle/>
          <a:p>
            <a:pPr marL="324000" indent="-324000">
              <a:buClr>
                <a:srgbClr val="7030A0"/>
              </a:buClr>
              <a:buSzPct val="80000"/>
              <a:buFont typeface="Wingdings" panose="05000000000000000000" pitchFamily="2" charset="2"/>
              <a:buChar char="q"/>
            </a:pPr>
            <a:r>
              <a:rPr lang="en-GB" dirty="0">
                <a:latin typeface="Cambria Math" panose="02040503050406030204" pitchFamily="18" charset="0"/>
                <a:ea typeface="Cambria Math" panose="02040503050406030204" pitchFamily="18" charset="0"/>
              </a:rPr>
              <a:t>Exercising the option after ex-dividend day: the option holder forgoes interest from depositing the selling price and receives the dividend</a:t>
            </a:r>
          </a:p>
        </p:txBody>
      </p:sp>
      <p:sp>
        <p:nvSpPr>
          <p:cNvPr id="60" name="TextovéPole 59">
            <a:extLst>
              <a:ext uri="{FF2B5EF4-FFF2-40B4-BE49-F238E27FC236}">
                <a16:creationId xmlns:a16="http://schemas.microsoft.com/office/drawing/2014/main" id="{EE16E3B3-D303-4859-B2FD-649CC47A3C14}"/>
              </a:ext>
            </a:extLst>
          </p:cNvPr>
          <p:cNvSpPr txBox="1"/>
          <p:nvPr/>
        </p:nvSpPr>
        <p:spPr>
          <a:xfrm>
            <a:off x="1188000" y="5773402"/>
            <a:ext cx="7595226" cy="369332"/>
          </a:xfrm>
          <a:prstGeom prst="rect">
            <a:avLst/>
          </a:prstGeom>
          <a:noFill/>
          <a:ln>
            <a:noFill/>
          </a:ln>
        </p:spPr>
        <p:txBody>
          <a:bodyPr wrap="square" rtlCol="0">
            <a:spAutoFit/>
          </a:bodyPr>
          <a:lstStyle/>
          <a:p>
            <a:pPr marL="324000" indent="-324000">
              <a:buClr>
                <a:srgbClr val="7030A0"/>
              </a:buClr>
              <a:buSzPct val="80000"/>
              <a:buFont typeface="Wingdings" panose="05000000000000000000" pitchFamily="2" charset="2"/>
              <a:buChar char="q"/>
            </a:pPr>
            <a:r>
              <a:rPr lang="en-GB" dirty="0">
                <a:latin typeface="Cambria Math" panose="02040503050406030204" pitchFamily="18" charset="0"/>
                <a:ea typeface="Cambria Math" panose="02040503050406030204" pitchFamily="18" charset="0"/>
              </a:rPr>
              <a:t>As of today, there is no closed-form solution for pricing this put option</a:t>
            </a:r>
          </a:p>
        </p:txBody>
      </p:sp>
      <p:sp>
        <p:nvSpPr>
          <p:cNvPr id="9" name="TextovéPole 8">
            <a:extLst>
              <a:ext uri="{FF2B5EF4-FFF2-40B4-BE49-F238E27FC236}">
                <a16:creationId xmlns:a16="http://schemas.microsoft.com/office/drawing/2014/main" id="{6861BD14-1B07-9B59-0848-5F2234F03491}"/>
              </a:ext>
            </a:extLst>
          </p:cNvPr>
          <p:cNvSpPr txBox="1"/>
          <p:nvPr/>
        </p:nvSpPr>
        <p:spPr>
          <a:xfrm>
            <a:off x="1512000" y="3285251"/>
            <a:ext cx="7379353" cy="584775"/>
          </a:xfrm>
          <a:prstGeom prst="rect">
            <a:avLst/>
          </a:prstGeom>
          <a:noFill/>
          <a:ln>
            <a:noFill/>
          </a:ln>
        </p:spPr>
        <p:txBody>
          <a:bodyPr wrap="square" rtlCol="0">
            <a:spAutoFit/>
          </a:bodyPr>
          <a:lstStyle/>
          <a:p>
            <a:pPr marL="180000" indent="-180000">
              <a:buClr>
                <a:srgbClr val="7030A0"/>
              </a:buClr>
              <a:buSzPct val="100000"/>
              <a:buFont typeface="Wingdings" panose="05000000000000000000" pitchFamily="2" charset="2"/>
              <a:buChar char="§"/>
            </a:pPr>
            <a:r>
              <a:rPr lang="en-GB" sz="1600" dirty="0">
                <a:latin typeface="Cambria Math" panose="02040503050406030204" pitchFamily="18" charset="0"/>
                <a:ea typeface="Cambria Math" panose="02040503050406030204" pitchFamily="18" charset="0"/>
              </a:rPr>
              <a:t>The risk-free component can be ignored once dividends have been paid during the life of the option</a:t>
            </a:r>
          </a:p>
        </p:txBody>
      </p:sp>
      <mc:AlternateContent xmlns:mc="http://schemas.openxmlformats.org/markup-compatibility/2006" xmlns:a14="http://schemas.microsoft.com/office/drawing/2010/main">
        <mc:Choice Requires="a14">
          <p:sp>
            <p:nvSpPr>
              <p:cNvPr id="10" name="TextovéPole 9">
                <a:extLst>
                  <a:ext uri="{FF2B5EF4-FFF2-40B4-BE49-F238E27FC236}">
                    <a16:creationId xmlns:a16="http://schemas.microsoft.com/office/drawing/2014/main" id="{70FA3E41-ECAE-E9D0-5B26-64433DDAF093}"/>
                  </a:ext>
                </a:extLst>
              </p:cNvPr>
              <p:cNvSpPr txBox="1"/>
              <p:nvPr/>
            </p:nvSpPr>
            <p:spPr>
              <a:xfrm>
                <a:off x="1512000" y="2780928"/>
                <a:ext cx="7342529" cy="584775"/>
              </a:xfrm>
              <a:prstGeom prst="rect">
                <a:avLst/>
              </a:prstGeom>
              <a:noFill/>
              <a:ln>
                <a:noFill/>
              </a:ln>
            </p:spPr>
            <p:txBody>
              <a:bodyPr wrap="square" rtlCol="0">
                <a:spAutoFit/>
              </a:bodyPr>
              <a:lstStyle/>
              <a:p>
                <a:pPr marL="180000" indent="-180000">
                  <a:buClr>
                    <a:srgbClr val="7030A0"/>
                  </a:buClr>
                  <a:buSzPct val="100000"/>
                  <a:buFont typeface="Wingdings" panose="05000000000000000000" pitchFamily="2" charset="2"/>
                  <a:buChar char="§"/>
                </a:pPr>
                <a:r>
                  <a:rPr lang="en-GB" sz="1600" dirty="0">
                    <a:latin typeface="Cambria Math" panose="02040503050406030204" pitchFamily="18" charset="0"/>
                    <a:ea typeface="Cambria Math" panose="02040503050406030204" pitchFamily="18" charset="0"/>
                  </a:rPr>
                  <a:t>The </a:t>
                </a:r>
                <a14:m>
                  <m:oMath xmlns:m="http://schemas.openxmlformats.org/officeDocument/2006/math">
                    <m:r>
                      <a:rPr lang="en-GB" sz="1600" b="0" i="1" smtClean="0">
                        <a:latin typeface="Cambria Math" panose="02040503050406030204" pitchFamily="18" charset="0"/>
                        <a:ea typeface="Cambria Math" panose="02040503050406030204" pitchFamily="18" charset="0"/>
                      </a:rPr>
                      <m:t>𝑆</m:t>
                    </m:r>
                  </m:oMath>
                </a14:m>
                <a:r>
                  <a:rPr lang="en-GB" sz="1600" dirty="0">
                    <a:latin typeface="Cambria Math" panose="02040503050406030204" pitchFamily="18" charset="0"/>
                    <a:ea typeface="Cambria Math" panose="02040503050406030204" pitchFamily="18" charset="0"/>
                  </a:rPr>
                  <a:t> in the B-S formula represents the stock price reduced by the risk-free component</a:t>
                </a:r>
              </a:p>
            </p:txBody>
          </p:sp>
        </mc:Choice>
        <mc:Fallback xmlns="">
          <p:sp>
            <p:nvSpPr>
              <p:cNvPr id="10" name="TextovéPole 9">
                <a:extLst>
                  <a:ext uri="{FF2B5EF4-FFF2-40B4-BE49-F238E27FC236}">
                    <a16:creationId xmlns:a16="http://schemas.microsoft.com/office/drawing/2014/main" id="{70FA3E41-ECAE-E9D0-5B26-64433DDAF093}"/>
                  </a:ext>
                </a:extLst>
              </p:cNvPr>
              <p:cNvSpPr txBox="1">
                <a:spLocks noRot="1" noChangeAspect="1" noMove="1" noResize="1" noEditPoints="1" noAdjustHandles="1" noChangeArrowheads="1" noChangeShapeType="1" noTextEdit="1"/>
              </p:cNvSpPr>
              <p:nvPr/>
            </p:nvSpPr>
            <p:spPr>
              <a:xfrm>
                <a:off x="1512000" y="2780928"/>
                <a:ext cx="7342529" cy="584775"/>
              </a:xfrm>
              <a:prstGeom prst="rect">
                <a:avLst/>
              </a:prstGeom>
              <a:blipFill>
                <a:blip r:embed="rId15"/>
                <a:stretch>
                  <a:fillRect l="-332" t="-4167" b="-11458"/>
                </a:stretch>
              </a:blipFill>
              <a:ln>
                <a:noFill/>
              </a:ln>
            </p:spPr>
            <p:txBody>
              <a:bodyPr/>
              <a:lstStyle/>
              <a:p>
                <a:r>
                  <a:rPr lang="en-GB">
                    <a:noFill/>
                  </a:rPr>
                  <a:t> </a:t>
                </a:r>
              </a:p>
            </p:txBody>
          </p:sp>
        </mc:Fallback>
      </mc:AlternateContent>
    </p:spTree>
    <p:extLst>
      <p:ext uri="{BB962C8B-B14F-4D97-AF65-F5344CB8AC3E}">
        <p14:creationId xmlns:p14="http://schemas.microsoft.com/office/powerpoint/2010/main" val="26059308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zápatí 1"/>
          <p:cNvSpPr>
            <a:spLocks noGrp="1"/>
          </p:cNvSpPr>
          <p:nvPr>
            <p:ph type="ftr" sz="quarter" idx="11"/>
          </p:nvPr>
        </p:nvSpPr>
        <p:spPr>
          <a:xfrm>
            <a:off x="180000" y="6336000"/>
            <a:ext cx="3312000" cy="360000"/>
          </a:xfrm>
        </p:spPr>
        <p:txBody>
          <a:bodyPr/>
          <a:lstStyle/>
          <a:p>
            <a:r>
              <a:rPr lang="en-GB" dirty="0"/>
              <a:t>Pricing of option contracts</a:t>
            </a:r>
          </a:p>
        </p:txBody>
      </p:sp>
      <p:sp>
        <p:nvSpPr>
          <p:cNvPr id="3" name="Zástupný symbol pro číslo snímku 2"/>
          <p:cNvSpPr>
            <a:spLocks noGrp="1"/>
          </p:cNvSpPr>
          <p:nvPr>
            <p:ph type="sldNum" sz="quarter" idx="12"/>
          </p:nvPr>
        </p:nvSpPr>
        <p:spPr>
          <a:xfrm>
            <a:off x="7164000" y="6336000"/>
            <a:ext cx="1800000" cy="360000"/>
          </a:xfrm>
        </p:spPr>
        <p:txBody>
          <a:bodyPr/>
          <a:lstStyle/>
          <a:p>
            <a:pPr algn="r"/>
            <a:fld id="{DFE5482F-2F05-49C5-9E15-73F945A41231}" type="slidenum">
              <a:rPr lang="cs-CZ" smtClean="0"/>
              <a:pPr algn="r"/>
              <a:t>12</a:t>
            </a:fld>
            <a:endParaRPr lang="cs-CZ" dirty="0"/>
          </a:p>
        </p:txBody>
      </p:sp>
      <p:sp>
        <p:nvSpPr>
          <p:cNvPr id="4" name="Nadpis 3"/>
          <p:cNvSpPr>
            <a:spLocks noGrp="1"/>
          </p:cNvSpPr>
          <p:nvPr>
            <p:ph type="title"/>
          </p:nvPr>
        </p:nvSpPr>
        <p:spPr>
          <a:xfrm>
            <a:off x="144000" y="144000"/>
            <a:ext cx="2699808" cy="648072"/>
          </a:xfrm>
        </p:spPr>
        <p:txBody>
          <a:bodyPr/>
          <a:lstStyle/>
          <a:p>
            <a:r>
              <a:rPr lang="cs-CZ" dirty="0">
                <a:solidFill>
                  <a:srgbClr val="000000"/>
                </a:solidFill>
              </a:rPr>
              <a:t>Volatility smile</a:t>
            </a:r>
            <a:endParaRPr lang="en-GB" dirty="0">
              <a:solidFill>
                <a:srgbClr val="000000"/>
              </a:solidFill>
            </a:endParaRPr>
          </a:p>
        </p:txBody>
      </p:sp>
      <p:sp>
        <p:nvSpPr>
          <p:cNvPr id="29" name="TextovéPole 28"/>
          <p:cNvSpPr txBox="1"/>
          <p:nvPr/>
        </p:nvSpPr>
        <p:spPr>
          <a:xfrm>
            <a:off x="864000" y="864000"/>
            <a:ext cx="1907800" cy="430887"/>
          </a:xfrm>
          <a:prstGeom prst="rect">
            <a:avLst/>
          </a:prstGeom>
          <a:noFill/>
          <a:ln>
            <a:noFill/>
          </a:ln>
        </p:spPr>
        <p:txBody>
          <a:bodyPr wrap="square" rtlCol="0">
            <a:spAutoFit/>
          </a:bodyPr>
          <a:lstStyle/>
          <a:p>
            <a:pPr marL="324000" indent="-324000">
              <a:buClr>
                <a:srgbClr val="7030A0"/>
              </a:buClr>
              <a:buFont typeface="Wingdings" panose="05000000000000000000" pitchFamily="2" charset="2"/>
              <a:buChar char="Ø"/>
            </a:pPr>
            <a:r>
              <a:rPr lang="en-GB" sz="2200" dirty="0">
                <a:latin typeface="Cambria Math" panose="02040503050406030204" pitchFamily="18" charset="0"/>
                <a:ea typeface="Cambria Math" panose="02040503050406030204" pitchFamily="18" charset="0"/>
              </a:rPr>
              <a:t>Motivation</a:t>
            </a:r>
          </a:p>
        </p:txBody>
      </p:sp>
      <p:sp>
        <p:nvSpPr>
          <p:cNvPr id="83" name="TextovéPole 82">
            <a:extLst>
              <a:ext uri="{FF2B5EF4-FFF2-40B4-BE49-F238E27FC236}">
                <a16:creationId xmlns:a16="http://schemas.microsoft.com/office/drawing/2014/main" id="{EE16E3B3-D303-4859-B2FD-649CC47A3C14}"/>
              </a:ext>
            </a:extLst>
          </p:cNvPr>
          <p:cNvSpPr txBox="1"/>
          <p:nvPr/>
        </p:nvSpPr>
        <p:spPr>
          <a:xfrm>
            <a:off x="1188000" y="1257122"/>
            <a:ext cx="7812000" cy="646331"/>
          </a:xfrm>
          <a:prstGeom prst="rect">
            <a:avLst/>
          </a:prstGeom>
          <a:noFill/>
          <a:ln>
            <a:noFill/>
          </a:ln>
        </p:spPr>
        <p:txBody>
          <a:bodyPr wrap="square" rtlCol="0">
            <a:spAutoFit/>
          </a:bodyPr>
          <a:lstStyle/>
          <a:p>
            <a:pPr marL="324000" indent="-324000">
              <a:buClr>
                <a:srgbClr val="7030A0"/>
              </a:buClr>
              <a:buSzPct val="80000"/>
              <a:buFont typeface="Wingdings" panose="05000000000000000000" pitchFamily="2" charset="2"/>
              <a:buChar char="q"/>
            </a:pPr>
            <a:r>
              <a:rPr lang="en-GB" dirty="0">
                <a:latin typeface="Cambria Math" panose="02040503050406030204" pitchFamily="18" charset="0"/>
                <a:ea typeface="Cambria Math" panose="02040503050406030204" pitchFamily="18" charset="0"/>
              </a:rPr>
              <a:t>A </a:t>
            </a:r>
            <a:r>
              <a:rPr lang="en-GB" dirty="0">
                <a:solidFill>
                  <a:srgbClr val="7030A0"/>
                </a:solidFill>
                <a:latin typeface="Cambria Math" panose="02040503050406030204" pitchFamily="18" charset="0"/>
                <a:ea typeface="Cambria Math" panose="02040503050406030204" pitchFamily="18" charset="0"/>
              </a:rPr>
              <a:t>volatility smile </a:t>
            </a:r>
            <a:r>
              <a:rPr lang="en-GB" dirty="0">
                <a:latin typeface="Cambria Math" panose="02040503050406030204" pitchFamily="18" charset="0"/>
                <a:ea typeface="Cambria Math" panose="02040503050406030204" pitchFamily="18" charset="0"/>
              </a:rPr>
              <a:t>is the empirical relationship between the price volatility of an asset and the exercise price of the option written on this asset</a:t>
            </a:r>
          </a:p>
        </p:txBody>
      </p:sp>
      <p:sp>
        <p:nvSpPr>
          <p:cNvPr id="155" name="TextovéPole 154">
            <a:extLst>
              <a:ext uri="{FF2B5EF4-FFF2-40B4-BE49-F238E27FC236}">
                <a16:creationId xmlns:a16="http://schemas.microsoft.com/office/drawing/2014/main" id="{EE16E3B3-D303-4859-B2FD-649CC47A3C14}"/>
              </a:ext>
            </a:extLst>
          </p:cNvPr>
          <p:cNvSpPr txBox="1"/>
          <p:nvPr/>
        </p:nvSpPr>
        <p:spPr>
          <a:xfrm>
            <a:off x="1188000" y="3766952"/>
            <a:ext cx="7939549" cy="923330"/>
          </a:xfrm>
          <a:prstGeom prst="rect">
            <a:avLst/>
          </a:prstGeom>
          <a:noFill/>
          <a:ln>
            <a:noFill/>
          </a:ln>
        </p:spPr>
        <p:txBody>
          <a:bodyPr wrap="square" rtlCol="0">
            <a:spAutoFit/>
          </a:bodyPr>
          <a:lstStyle/>
          <a:p>
            <a:pPr marL="324000" indent="-324000">
              <a:buClr>
                <a:srgbClr val="7030A0"/>
              </a:buClr>
              <a:buSzPct val="80000"/>
              <a:buFont typeface="Wingdings" panose="05000000000000000000" pitchFamily="2" charset="2"/>
              <a:buChar char="q"/>
            </a:pPr>
            <a:r>
              <a:rPr lang="en-GB" dirty="0">
                <a:latin typeface="Cambria Math" panose="02040503050406030204" pitchFamily="18" charset="0"/>
                <a:ea typeface="Cambria Math" panose="02040503050406030204" pitchFamily="18" charset="0"/>
              </a:rPr>
              <a:t>A volatility smile is a response to poor estimation results of the B-S formula when applied to deep out-of-the money and deep in-the money options (normal distribution tends to underestimate tail events) </a:t>
            </a:r>
          </a:p>
        </p:txBody>
      </p:sp>
      <p:sp>
        <p:nvSpPr>
          <p:cNvPr id="114" name="TextovéPole 113">
            <a:extLst>
              <a:ext uri="{FF2B5EF4-FFF2-40B4-BE49-F238E27FC236}">
                <a16:creationId xmlns:a16="http://schemas.microsoft.com/office/drawing/2014/main" id="{EE16E3B3-D303-4859-B2FD-649CC47A3C14}"/>
              </a:ext>
            </a:extLst>
          </p:cNvPr>
          <p:cNvSpPr txBox="1"/>
          <p:nvPr/>
        </p:nvSpPr>
        <p:spPr>
          <a:xfrm>
            <a:off x="1187624" y="2943889"/>
            <a:ext cx="7812000" cy="923330"/>
          </a:xfrm>
          <a:prstGeom prst="rect">
            <a:avLst/>
          </a:prstGeom>
          <a:noFill/>
          <a:ln>
            <a:noFill/>
          </a:ln>
        </p:spPr>
        <p:txBody>
          <a:bodyPr wrap="square" rtlCol="0">
            <a:spAutoFit/>
          </a:bodyPr>
          <a:lstStyle/>
          <a:p>
            <a:pPr marL="324000" indent="-324000">
              <a:buClr>
                <a:srgbClr val="7030A0"/>
              </a:buClr>
              <a:buSzPct val="80000"/>
              <a:buFont typeface="Wingdings" panose="05000000000000000000" pitchFamily="2" charset="2"/>
              <a:buChar char="q"/>
            </a:pPr>
            <a:r>
              <a:rPr lang="en-GB" dirty="0">
                <a:latin typeface="Cambria Math" panose="02040503050406030204" pitchFamily="18" charset="0"/>
                <a:ea typeface="Cambria Math" panose="02040503050406030204" pitchFamily="18" charset="0"/>
              </a:rPr>
              <a:t>A volatility smile is not consistent with the B-S formula because volatility is an attribute of an underlying asset (option pricing formulas should use the same volatility regardless of selected exercise prices)</a:t>
            </a:r>
          </a:p>
        </p:txBody>
      </p:sp>
      <p:grpSp>
        <p:nvGrpSpPr>
          <p:cNvPr id="7" name="Skupina 6"/>
          <p:cNvGrpSpPr/>
          <p:nvPr/>
        </p:nvGrpSpPr>
        <p:grpSpPr>
          <a:xfrm>
            <a:off x="1501667" y="418385"/>
            <a:ext cx="2998325" cy="2559735"/>
            <a:chOff x="3335527" y="395093"/>
            <a:chExt cx="2998325" cy="2561106"/>
          </a:xfrm>
        </p:grpSpPr>
        <mc:AlternateContent xmlns:mc="http://schemas.openxmlformats.org/markup-compatibility/2006" xmlns:a14="http://schemas.microsoft.com/office/drawing/2010/main">
          <mc:Choice Requires="a14">
            <p:sp>
              <p:nvSpPr>
                <p:cNvPr id="116" name="TextovéPole 115">
                  <a:extLst>
                    <a:ext uri="{FF2B5EF4-FFF2-40B4-BE49-F238E27FC236}">
                      <a16:creationId xmlns:a16="http://schemas.microsoft.com/office/drawing/2014/main" id="{4DB67B49-6BE4-460E-9AC7-878827710557}"/>
                    </a:ext>
                  </a:extLst>
                </p:cNvPr>
                <p:cNvSpPr txBox="1"/>
                <p:nvPr/>
              </p:nvSpPr>
              <p:spPr>
                <a:xfrm>
                  <a:off x="5246986" y="2694140"/>
                  <a:ext cx="188095" cy="262059"/>
                </a:xfrm>
                <a:prstGeom prst="rect">
                  <a:avLst/>
                </a:prstGeom>
                <a:noFill/>
              </p:spPr>
              <p:txBody>
                <a:bodyPr wrap="square" lIns="0" rIns="0" rtlCol="0">
                  <a:spAutoFit/>
                </a:bodyPr>
                <a:lstStyle/>
                <a:p>
                  <a:pPr algn="ctr"/>
                  <a14:m>
                    <m:oMathPara xmlns:m="http://schemas.openxmlformats.org/officeDocument/2006/math">
                      <m:oMathParaPr>
                        <m:jc m:val="centerGroup"/>
                      </m:oMathParaPr>
                      <m:oMath xmlns:m="http://schemas.openxmlformats.org/officeDocument/2006/math">
                        <m:r>
                          <a:rPr lang="cs-CZ" sz="1100" b="0" i="1" smtClean="0">
                            <a:latin typeface="Cambria Math" panose="02040503050406030204" pitchFamily="18" charset="0"/>
                          </a:rPr>
                          <m:t>𝑋</m:t>
                        </m:r>
                      </m:oMath>
                    </m:oMathPara>
                  </a14:m>
                  <a:endParaRPr lang="en-GB" sz="1100" i="1" baseline="-25000" dirty="0"/>
                </a:p>
              </p:txBody>
            </p:sp>
          </mc:Choice>
          <mc:Fallback xmlns="">
            <p:sp>
              <p:nvSpPr>
                <p:cNvPr id="116" name="TextovéPole 115">
                  <a:extLst>
                    <a:ext uri="{FF2B5EF4-FFF2-40B4-BE49-F238E27FC236}">
                      <a16:creationId xmlns:a16="http://schemas.microsoft.com/office/drawing/2014/main" id="{4DB67B49-6BE4-460E-9AC7-878827710557}"/>
                    </a:ext>
                  </a:extLst>
                </p:cNvPr>
                <p:cNvSpPr txBox="1">
                  <a:spLocks noRot="1" noChangeAspect="1" noMove="1" noResize="1" noEditPoints="1" noAdjustHandles="1" noChangeArrowheads="1" noChangeShapeType="1" noTextEdit="1"/>
                </p:cNvSpPr>
                <p:nvPr/>
              </p:nvSpPr>
              <p:spPr>
                <a:xfrm>
                  <a:off x="5246986" y="2694140"/>
                  <a:ext cx="188095" cy="262059"/>
                </a:xfrm>
                <a:prstGeom prst="rect">
                  <a:avLst/>
                </a:prstGeom>
                <a:blipFill>
                  <a:blip r:embed="rId13"/>
                  <a:stretch>
                    <a:fillRect l="-6452"/>
                  </a:stretch>
                </a:blipFill>
              </p:spPr>
              <p:txBody>
                <a:bodyPr/>
                <a:lstStyle/>
                <a:p>
                  <a:r>
                    <a:rPr lang="cs-CZ">
                      <a:noFill/>
                    </a:rPr>
                    <a:t> </a:t>
                  </a:r>
                </a:p>
              </p:txBody>
            </p:sp>
          </mc:Fallback>
        </mc:AlternateContent>
        <mc:AlternateContent xmlns:mc="http://schemas.openxmlformats.org/markup-compatibility/2006" xmlns:a14="http://schemas.microsoft.com/office/drawing/2010/main">
          <mc:Choice Requires="a14">
            <p:sp>
              <p:nvSpPr>
                <p:cNvPr id="117" name="TextovéPole 116">
                  <a:extLst>
                    <a:ext uri="{FF2B5EF4-FFF2-40B4-BE49-F238E27FC236}">
                      <a16:creationId xmlns:a16="http://schemas.microsoft.com/office/drawing/2014/main" id="{1129F341-0890-4352-8ECF-8AB4C01D6AF5}"/>
                    </a:ext>
                  </a:extLst>
                </p:cNvPr>
                <p:cNvSpPr txBox="1"/>
                <p:nvPr/>
              </p:nvSpPr>
              <p:spPr>
                <a:xfrm>
                  <a:off x="3335527" y="1807164"/>
                  <a:ext cx="187089" cy="261225"/>
                </a:xfrm>
                <a:prstGeom prst="rect">
                  <a:avLst/>
                </a:prstGeom>
                <a:noFill/>
              </p:spPr>
              <p:txBody>
                <a:bodyPr wrap="square" lIns="0" rIns="0" rtlCol="0">
                  <a:spAutoFit/>
                </a:bodyPr>
                <a:lstStyle/>
                <a:p>
                  <a:pPr algn="ctr"/>
                  <a14:m>
                    <m:oMathPara xmlns:m="http://schemas.openxmlformats.org/officeDocument/2006/math">
                      <m:oMathParaPr>
                        <m:jc m:val="centerGroup"/>
                      </m:oMathParaPr>
                      <m:oMath xmlns:m="http://schemas.openxmlformats.org/officeDocument/2006/math">
                        <m:r>
                          <a:rPr lang="en-GB" sz="1100" b="0" i="1" smtClean="0">
                            <a:latin typeface="Cambria Math" panose="02040503050406030204" pitchFamily="18" charset="0"/>
                            <a:ea typeface="Cambria Math" panose="02040503050406030204" pitchFamily="18" charset="0"/>
                          </a:rPr>
                          <m:t>𝜎</m:t>
                        </m:r>
                      </m:oMath>
                    </m:oMathPara>
                  </a14:m>
                  <a:endParaRPr lang="en-GB" sz="1100" i="1" baseline="-25000" dirty="0"/>
                </a:p>
              </p:txBody>
            </p:sp>
          </mc:Choice>
          <mc:Fallback xmlns="">
            <p:sp>
              <p:nvSpPr>
                <p:cNvPr id="117" name="TextovéPole 116">
                  <a:extLst>
                    <a:ext uri="{FF2B5EF4-FFF2-40B4-BE49-F238E27FC236}">
                      <a16:creationId xmlns:a16="http://schemas.microsoft.com/office/drawing/2014/main" id="{1129F341-0890-4352-8ECF-8AB4C01D6AF5}"/>
                    </a:ext>
                  </a:extLst>
                </p:cNvPr>
                <p:cNvSpPr txBox="1">
                  <a:spLocks noRot="1" noChangeAspect="1" noMove="1" noResize="1" noEditPoints="1" noAdjustHandles="1" noChangeArrowheads="1" noChangeShapeType="1" noTextEdit="1"/>
                </p:cNvSpPr>
                <p:nvPr/>
              </p:nvSpPr>
              <p:spPr>
                <a:xfrm>
                  <a:off x="3335527" y="1807164"/>
                  <a:ext cx="187089" cy="261225"/>
                </a:xfrm>
                <a:prstGeom prst="rect">
                  <a:avLst/>
                </a:prstGeom>
                <a:blipFill>
                  <a:blip r:embed="rId14"/>
                  <a:stretch>
                    <a:fillRect l="-3333"/>
                  </a:stretch>
                </a:blipFill>
              </p:spPr>
              <p:txBody>
                <a:bodyPr/>
                <a:lstStyle/>
                <a:p>
                  <a:r>
                    <a:rPr lang="cs-CZ">
                      <a:noFill/>
                    </a:rPr>
                    <a:t> </a:t>
                  </a:r>
                </a:p>
              </p:txBody>
            </p:sp>
          </mc:Fallback>
        </mc:AlternateContent>
        <p:cxnSp>
          <p:nvCxnSpPr>
            <p:cNvPr id="118" name="Přímá spojnice 117">
              <a:extLst>
                <a:ext uri="{FF2B5EF4-FFF2-40B4-BE49-F238E27FC236}">
                  <a16:creationId xmlns:a16="http://schemas.microsoft.com/office/drawing/2014/main" id="{1A8E3DAD-B6C4-40D4-9CE0-16917D2F95E3}"/>
                </a:ext>
              </a:extLst>
            </p:cNvPr>
            <p:cNvCxnSpPr/>
            <p:nvPr/>
          </p:nvCxnSpPr>
          <p:spPr>
            <a:xfrm>
              <a:off x="3515194" y="1883320"/>
              <a:ext cx="0" cy="871522"/>
            </a:xfrm>
            <a:prstGeom prst="line">
              <a:avLst/>
            </a:prstGeom>
            <a:ln w="12700">
              <a:headEnd type="none" w="lg" len="med"/>
              <a:tailEnd type="none" w="lg" len="med"/>
            </a:ln>
          </p:spPr>
          <p:style>
            <a:lnRef idx="1">
              <a:schemeClr val="accent1"/>
            </a:lnRef>
            <a:fillRef idx="0">
              <a:schemeClr val="accent1"/>
            </a:fillRef>
            <a:effectRef idx="0">
              <a:schemeClr val="accent1"/>
            </a:effectRef>
            <a:fontRef idx="minor">
              <a:schemeClr val="tx1"/>
            </a:fontRef>
          </p:style>
        </p:cxnSp>
        <p:cxnSp>
          <p:nvCxnSpPr>
            <p:cNvPr id="121" name="Přímá spojnice 120">
              <a:extLst>
                <a:ext uri="{FF2B5EF4-FFF2-40B4-BE49-F238E27FC236}">
                  <a16:creationId xmlns:a16="http://schemas.microsoft.com/office/drawing/2014/main" id="{366013F4-C598-4589-BCA9-4D63C7A09A98}"/>
                </a:ext>
              </a:extLst>
            </p:cNvPr>
            <p:cNvCxnSpPr/>
            <p:nvPr/>
          </p:nvCxnSpPr>
          <p:spPr>
            <a:xfrm>
              <a:off x="3502496" y="2751672"/>
              <a:ext cx="1923273" cy="0"/>
            </a:xfrm>
            <a:prstGeom prst="line">
              <a:avLst/>
            </a:prstGeom>
            <a:ln w="12700">
              <a:solidFill>
                <a:schemeClr val="accent1"/>
              </a:solidFill>
              <a:headEnd type="none" w="lg" len="med"/>
              <a:tailEnd type="none" w="lg" len="med"/>
            </a:ln>
          </p:spPr>
          <p:style>
            <a:lnRef idx="1">
              <a:schemeClr val="accent1"/>
            </a:lnRef>
            <a:fillRef idx="0">
              <a:schemeClr val="accent1"/>
            </a:fillRef>
            <a:effectRef idx="0">
              <a:schemeClr val="accent1"/>
            </a:effectRef>
            <a:fontRef idx="minor">
              <a:schemeClr val="tx1"/>
            </a:fontRef>
          </p:style>
        </p:cxnSp>
        <p:sp>
          <p:nvSpPr>
            <p:cNvPr id="6" name="Oblouk 5"/>
            <p:cNvSpPr/>
            <p:nvPr/>
          </p:nvSpPr>
          <p:spPr>
            <a:xfrm rot="8930834">
              <a:off x="3425427" y="395093"/>
              <a:ext cx="2908425" cy="2016224"/>
            </a:xfrm>
            <a:prstGeom prst="arc">
              <a:avLst/>
            </a:prstGeom>
            <a:ln w="31750">
              <a:solidFill>
                <a:srgbClr val="C00000"/>
              </a:solidFill>
              <a:headEnd type="none" w="lg" len="med"/>
              <a:tailEnd type="none" w="lg"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cs-CZ"/>
            </a:p>
          </p:txBody>
        </p:sp>
      </p:grpSp>
      <p:sp>
        <p:nvSpPr>
          <p:cNvPr id="88" name="TextovéPole 87"/>
          <p:cNvSpPr txBox="1"/>
          <p:nvPr/>
        </p:nvSpPr>
        <p:spPr>
          <a:xfrm>
            <a:off x="864000" y="4613720"/>
            <a:ext cx="3708000" cy="430887"/>
          </a:xfrm>
          <a:prstGeom prst="rect">
            <a:avLst/>
          </a:prstGeom>
          <a:noFill/>
          <a:ln>
            <a:noFill/>
          </a:ln>
        </p:spPr>
        <p:txBody>
          <a:bodyPr wrap="square" rtlCol="0">
            <a:spAutoFit/>
          </a:bodyPr>
          <a:lstStyle/>
          <a:p>
            <a:pPr marL="324000" indent="-324000">
              <a:buClr>
                <a:srgbClr val="7030A0"/>
              </a:buClr>
              <a:buFont typeface="Wingdings" panose="05000000000000000000" pitchFamily="2" charset="2"/>
              <a:buChar char="Ø"/>
            </a:pPr>
            <a:r>
              <a:rPr lang="en-GB" sz="2200" dirty="0">
                <a:latin typeface="Cambria Math" panose="02040503050406030204" pitchFamily="18" charset="0"/>
                <a:ea typeface="Cambria Math" panose="02040503050406030204" pitchFamily="18" charset="0"/>
              </a:rPr>
              <a:t>Volatility term structure</a:t>
            </a:r>
          </a:p>
        </p:txBody>
      </p:sp>
      <p:sp>
        <p:nvSpPr>
          <p:cNvPr id="90" name="TextovéPole 89">
            <a:extLst>
              <a:ext uri="{FF2B5EF4-FFF2-40B4-BE49-F238E27FC236}">
                <a16:creationId xmlns:a16="http://schemas.microsoft.com/office/drawing/2014/main" id="{EE16E3B3-D303-4859-B2FD-649CC47A3C14}"/>
              </a:ext>
            </a:extLst>
          </p:cNvPr>
          <p:cNvSpPr txBox="1"/>
          <p:nvPr/>
        </p:nvSpPr>
        <p:spPr>
          <a:xfrm>
            <a:off x="1193760" y="4946437"/>
            <a:ext cx="7698720" cy="646331"/>
          </a:xfrm>
          <a:prstGeom prst="rect">
            <a:avLst/>
          </a:prstGeom>
          <a:noFill/>
          <a:ln>
            <a:noFill/>
          </a:ln>
        </p:spPr>
        <p:txBody>
          <a:bodyPr wrap="square" rtlCol="0">
            <a:spAutoFit/>
          </a:bodyPr>
          <a:lstStyle/>
          <a:p>
            <a:pPr marL="324000" indent="-324000">
              <a:buClr>
                <a:srgbClr val="7030A0"/>
              </a:buClr>
              <a:buSzPct val="80000"/>
              <a:buFont typeface="Wingdings" panose="05000000000000000000" pitchFamily="2" charset="2"/>
              <a:buChar char="q"/>
            </a:pPr>
            <a:r>
              <a:rPr lang="en-GB" dirty="0">
                <a:latin typeface="Cambria Math" panose="02040503050406030204" pitchFamily="18" charset="0"/>
                <a:ea typeface="Cambria Math" panose="02040503050406030204" pitchFamily="18" charset="0"/>
              </a:rPr>
              <a:t>Empirical relationship between the volatility of an underlying asset and the time to maturity of the option written on this asset</a:t>
            </a:r>
          </a:p>
        </p:txBody>
      </p:sp>
      <p:grpSp>
        <p:nvGrpSpPr>
          <p:cNvPr id="9" name="Skupina 8"/>
          <p:cNvGrpSpPr/>
          <p:nvPr/>
        </p:nvGrpSpPr>
        <p:grpSpPr>
          <a:xfrm>
            <a:off x="4443352" y="1905684"/>
            <a:ext cx="1815830" cy="871135"/>
            <a:chOff x="4499992" y="1996524"/>
            <a:chExt cx="1815830" cy="871135"/>
          </a:xfrm>
        </p:grpSpPr>
        <p:grpSp>
          <p:nvGrpSpPr>
            <p:cNvPr id="46" name="Skupina 45"/>
            <p:cNvGrpSpPr/>
            <p:nvPr/>
          </p:nvGrpSpPr>
          <p:grpSpPr>
            <a:xfrm>
              <a:off x="4499992" y="1996524"/>
              <a:ext cx="1815830" cy="871135"/>
              <a:chOff x="2252114" y="2708920"/>
              <a:chExt cx="1167758" cy="593367"/>
            </a:xfrm>
          </p:grpSpPr>
          <p:grpSp>
            <p:nvGrpSpPr>
              <p:cNvPr id="57" name="Skupina 56"/>
              <p:cNvGrpSpPr>
                <a:grpSpLocks noChangeAspect="1"/>
              </p:cNvGrpSpPr>
              <p:nvPr/>
            </p:nvGrpSpPr>
            <p:grpSpPr>
              <a:xfrm>
                <a:off x="2339752" y="2804400"/>
                <a:ext cx="1002541" cy="395879"/>
                <a:chOff x="3662783" y="2949195"/>
                <a:chExt cx="1824892" cy="720606"/>
              </a:xfrm>
            </p:grpSpPr>
            <p:sp>
              <p:nvSpPr>
                <p:cNvPr id="61" name="Volný tvar 60"/>
                <p:cNvSpPr/>
                <p:nvPr/>
              </p:nvSpPr>
              <p:spPr>
                <a:xfrm rot="20346039">
                  <a:off x="3662783" y="2953811"/>
                  <a:ext cx="1072193" cy="715990"/>
                </a:xfrm>
                <a:custGeom>
                  <a:avLst/>
                  <a:gdLst>
                    <a:gd name="connsiteX0" fmla="*/ 0 w 1029660"/>
                    <a:gd name="connsiteY0" fmla="*/ 751089 h 795978"/>
                    <a:gd name="connsiteX1" fmla="*/ 384202 w 1029660"/>
                    <a:gd name="connsiteY1" fmla="*/ 728037 h 795978"/>
                    <a:gd name="connsiteX2" fmla="*/ 753035 w 1029660"/>
                    <a:gd name="connsiteY2" fmla="*/ 105631 h 795978"/>
                    <a:gd name="connsiteX3" fmla="*/ 1029660 w 1029660"/>
                    <a:gd name="connsiteY3" fmla="*/ 5738 h 795978"/>
                  </a:gdLst>
                  <a:ahLst/>
                  <a:cxnLst>
                    <a:cxn ang="0">
                      <a:pos x="connsiteX0" y="connsiteY0"/>
                    </a:cxn>
                    <a:cxn ang="0">
                      <a:pos x="connsiteX1" y="connsiteY1"/>
                    </a:cxn>
                    <a:cxn ang="0">
                      <a:pos x="connsiteX2" y="connsiteY2"/>
                    </a:cxn>
                    <a:cxn ang="0">
                      <a:pos x="connsiteX3" y="connsiteY3"/>
                    </a:cxn>
                  </a:cxnLst>
                  <a:rect l="l" t="t" r="r" b="b"/>
                  <a:pathLst>
                    <a:path w="1029660" h="795978">
                      <a:moveTo>
                        <a:pt x="0" y="751089"/>
                      </a:moveTo>
                      <a:cubicBezTo>
                        <a:pt x="129348" y="793351"/>
                        <a:pt x="258696" y="835613"/>
                        <a:pt x="384202" y="728037"/>
                      </a:cubicBezTo>
                      <a:cubicBezTo>
                        <a:pt x="509708" y="620461"/>
                        <a:pt x="645459" y="226014"/>
                        <a:pt x="753035" y="105631"/>
                      </a:cubicBezTo>
                      <a:cubicBezTo>
                        <a:pt x="860611" y="-14752"/>
                        <a:pt x="945135" y="-4507"/>
                        <a:pt x="1029660" y="5738"/>
                      </a:cubicBezTo>
                    </a:path>
                  </a:pathLst>
                </a:custGeom>
                <a:no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62" name="Volný tvar 61"/>
                <p:cNvSpPr/>
                <p:nvPr/>
              </p:nvSpPr>
              <p:spPr>
                <a:xfrm rot="1253961" flipH="1">
                  <a:off x="4415482" y="2949195"/>
                  <a:ext cx="1072193" cy="715990"/>
                </a:xfrm>
                <a:custGeom>
                  <a:avLst/>
                  <a:gdLst>
                    <a:gd name="connsiteX0" fmla="*/ 0 w 1029660"/>
                    <a:gd name="connsiteY0" fmla="*/ 751089 h 795978"/>
                    <a:gd name="connsiteX1" fmla="*/ 384202 w 1029660"/>
                    <a:gd name="connsiteY1" fmla="*/ 728037 h 795978"/>
                    <a:gd name="connsiteX2" fmla="*/ 753035 w 1029660"/>
                    <a:gd name="connsiteY2" fmla="*/ 105631 h 795978"/>
                    <a:gd name="connsiteX3" fmla="*/ 1029660 w 1029660"/>
                    <a:gd name="connsiteY3" fmla="*/ 5738 h 795978"/>
                  </a:gdLst>
                  <a:ahLst/>
                  <a:cxnLst>
                    <a:cxn ang="0">
                      <a:pos x="connsiteX0" y="connsiteY0"/>
                    </a:cxn>
                    <a:cxn ang="0">
                      <a:pos x="connsiteX1" y="connsiteY1"/>
                    </a:cxn>
                    <a:cxn ang="0">
                      <a:pos x="connsiteX2" y="connsiteY2"/>
                    </a:cxn>
                    <a:cxn ang="0">
                      <a:pos x="connsiteX3" y="connsiteY3"/>
                    </a:cxn>
                  </a:cxnLst>
                  <a:rect l="l" t="t" r="r" b="b"/>
                  <a:pathLst>
                    <a:path w="1029660" h="795978">
                      <a:moveTo>
                        <a:pt x="0" y="751089"/>
                      </a:moveTo>
                      <a:cubicBezTo>
                        <a:pt x="129348" y="793351"/>
                        <a:pt x="258696" y="835613"/>
                        <a:pt x="384202" y="728037"/>
                      </a:cubicBezTo>
                      <a:cubicBezTo>
                        <a:pt x="509708" y="620461"/>
                        <a:pt x="645459" y="226014"/>
                        <a:pt x="753035" y="105631"/>
                      </a:cubicBezTo>
                      <a:cubicBezTo>
                        <a:pt x="860611" y="-14752"/>
                        <a:pt x="945135" y="-4507"/>
                        <a:pt x="1029660" y="5738"/>
                      </a:cubicBezTo>
                    </a:path>
                  </a:pathLst>
                </a:custGeom>
                <a:no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grpSp>
          <p:cxnSp>
            <p:nvCxnSpPr>
              <p:cNvPr id="59" name="Přímá spojnice 58"/>
              <p:cNvCxnSpPr/>
              <p:nvPr/>
            </p:nvCxnSpPr>
            <p:spPr>
              <a:xfrm>
                <a:off x="2252114" y="3302287"/>
                <a:ext cx="1167758" cy="0"/>
              </a:xfrm>
              <a:prstGeom prst="line">
                <a:avLst/>
              </a:prstGeom>
              <a:ln w="12700">
                <a:solidFill>
                  <a:schemeClr val="accent1"/>
                </a:solidFill>
                <a:prstDash val="solid"/>
                <a:headEnd type="none" w="lg" len="med"/>
                <a:tailEnd type="none" w="lg" len="med"/>
              </a:ln>
            </p:spPr>
            <p:style>
              <a:lnRef idx="1">
                <a:schemeClr val="accent1"/>
              </a:lnRef>
              <a:fillRef idx="0">
                <a:schemeClr val="accent1"/>
              </a:fillRef>
              <a:effectRef idx="0">
                <a:schemeClr val="accent1"/>
              </a:effectRef>
              <a:fontRef idx="minor">
                <a:schemeClr val="tx1"/>
              </a:fontRef>
            </p:style>
          </p:cxnSp>
          <p:cxnSp>
            <p:nvCxnSpPr>
              <p:cNvPr id="60" name="Přímá spojnice se šipkou 59"/>
              <p:cNvCxnSpPr/>
              <p:nvPr/>
            </p:nvCxnSpPr>
            <p:spPr>
              <a:xfrm>
                <a:off x="2843808" y="2708920"/>
                <a:ext cx="0" cy="593367"/>
              </a:xfrm>
              <a:prstGeom prst="straightConnector1">
                <a:avLst/>
              </a:prstGeom>
              <a:ln w="12700">
                <a:solidFill>
                  <a:schemeClr val="accent1"/>
                </a:solidFill>
                <a:prstDash val="solid"/>
                <a:headEnd type="none" w="lg" len="med"/>
                <a:tailEnd type="none" w="lg" len="med"/>
              </a:ln>
            </p:spPr>
            <p:style>
              <a:lnRef idx="1">
                <a:schemeClr val="accent1"/>
              </a:lnRef>
              <a:fillRef idx="0">
                <a:schemeClr val="accent1"/>
              </a:fillRef>
              <a:effectRef idx="0">
                <a:schemeClr val="accent1"/>
              </a:effectRef>
              <a:fontRef idx="minor">
                <a:schemeClr val="tx1"/>
              </a:fontRef>
            </p:style>
          </p:cxnSp>
        </p:grpSp>
        <p:sp>
          <p:nvSpPr>
            <p:cNvPr id="63" name="Volný tvar 62"/>
            <p:cNvSpPr/>
            <p:nvPr/>
          </p:nvSpPr>
          <p:spPr>
            <a:xfrm rot="20346039">
              <a:off x="4596221" y="2261307"/>
              <a:ext cx="915926" cy="347800"/>
            </a:xfrm>
            <a:custGeom>
              <a:avLst/>
              <a:gdLst>
                <a:gd name="connsiteX0" fmla="*/ 0 w 1029660"/>
                <a:gd name="connsiteY0" fmla="*/ 751089 h 795978"/>
                <a:gd name="connsiteX1" fmla="*/ 384202 w 1029660"/>
                <a:gd name="connsiteY1" fmla="*/ 728037 h 795978"/>
                <a:gd name="connsiteX2" fmla="*/ 753035 w 1029660"/>
                <a:gd name="connsiteY2" fmla="*/ 105631 h 795978"/>
                <a:gd name="connsiteX3" fmla="*/ 1029660 w 1029660"/>
                <a:gd name="connsiteY3" fmla="*/ 5738 h 795978"/>
              </a:gdLst>
              <a:ahLst/>
              <a:cxnLst>
                <a:cxn ang="0">
                  <a:pos x="connsiteX0" y="connsiteY0"/>
                </a:cxn>
                <a:cxn ang="0">
                  <a:pos x="connsiteX1" y="connsiteY1"/>
                </a:cxn>
                <a:cxn ang="0">
                  <a:pos x="connsiteX2" y="connsiteY2"/>
                </a:cxn>
                <a:cxn ang="0">
                  <a:pos x="connsiteX3" y="connsiteY3"/>
                </a:cxn>
              </a:cxnLst>
              <a:rect l="l" t="t" r="r" b="b"/>
              <a:pathLst>
                <a:path w="1029660" h="795978">
                  <a:moveTo>
                    <a:pt x="0" y="751089"/>
                  </a:moveTo>
                  <a:cubicBezTo>
                    <a:pt x="129348" y="793351"/>
                    <a:pt x="258696" y="835613"/>
                    <a:pt x="384202" y="728037"/>
                  </a:cubicBezTo>
                  <a:cubicBezTo>
                    <a:pt x="509708" y="620461"/>
                    <a:pt x="645459" y="226014"/>
                    <a:pt x="753035" y="105631"/>
                  </a:cubicBezTo>
                  <a:cubicBezTo>
                    <a:pt x="860611" y="-14752"/>
                    <a:pt x="945135" y="-4507"/>
                    <a:pt x="1029660" y="5738"/>
                  </a:cubicBezTo>
                </a:path>
              </a:pathLst>
            </a:custGeom>
            <a:noFill/>
            <a:ln w="3175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65" name="Volný tvar 64"/>
            <p:cNvSpPr/>
            <p:nvPr/>
          </p:nvSpPr>
          <p:spPr>
            <a:xfrm rot="1253961" flipH="1">
              <a:off x="5326457" y="2261731"/>
              <a:ext cx="915926" cy="347800"/>
            </a:xfrm>
            <a:custGeom>
              <a:avLst/>
              <a:gdLst>
                <a:gd name="connsiteX0" fmla="*/ 0 w 1029660"/>
                <a:gd name="connsiteY0" fmla="*/ 751089 h 795978"/>
                <a:gd name="connsiteX1" fmla="*/ 384202 w 1029660"/>
                <a:gd name="connsiteY1" fmla="*/ 728037 h 795978"/>
                <a:gd name="connsiteX2" fmla="*/ 753035 w 1029660"/>
                <a:gd name="connsiteY2" fmla="*/ 105631 h 795978"/>
                <a:gd name="connsiteX3" fmla="*/ 1029660 w 1029660"/>
                <a:gd name="connsiteY3" fmla="*/ 5738 h 795978"/>
              </a:gdLst>
              <a:ahLst/>
              <a:cxnLst>
                <a:cxn ang="0">
                  <a:pos x="connsiteX0" y="connsiteY0"/>
                </a:cxn>
                <a:cxn ang="0">
                  <a:pos x="connsiteX1" y="connsiteY1"/>
                </a:cxn>
                <a:cxn ang="0">
                  <a:pos x="connsiteX2" y="connsiteY2"/>
                </a:cxn>
                <a:cxn ang="0">
                  <a:pos x="connsiteX3" y="connsiteY3"/>
                </a:cxn>
              </a:cxnLst>
              <a:rect l="l" t="t" r="r" b="b"/>
              <a:pathLst>
                <a:path w="1029660" h="795978">
                  <a:moveTo>
                    <a:pt x="0" y="751089"/>
                  </a:moveTo>
                  <a:cubicBezTo>
                    <a:pt x="129348" y="793351"/>
                    <a:pt x="258696" y="835613"/>
                    <a:pt x="384202" y="728037"/>
                  </a:cubicBezTo>
                  <a:cubicBezTo>
                    <a:pt x="509708" y="620461"/>
                    <a:pt x="645459" y="226014"/>
                    <a:pt x="753035" y="105631"/>
                  </a:cubicBezTo>
                  <a:cubicBezTo>
                    <a:pt x="860611" y="-14752"/>
                    <a:pt x="945135" y="-4507"/>
                    <a:pt x="1029660" y="5738"/>
                  </a:cubicBezTo>
                </a:path>
              </a:pathLst>
            </a:custGeom>
            <a:noFill/>
            <a:ln w="3175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grpSp>
      <p:grpSp>
        <p:nvGrpSpPr>
          <p:cNvPr id="14" name="Skupina 13">
            <a:extLst>
              <a:ext uri="{FF2B5EF4-FFF2-40B4-BE49-F238E27FC236}">
                <a16:creationId xmlns:a16="http://schemas.microsoft.com/office/drawing/2014/main" id="{9517A9D6-32B7-0C1D-4965-143F5A79A48E}"/>
              </a:ext>
            </a:extLst>
          </p:cNvPr>
          <p:cNvGrpSpPr/>
          <p:nvPr/>
        </p:nvGrpSpPr>
        <p:grpSpPr>
          <a:xfrm>
            <a:off x="6516216" y="2020100"/>
            <a:ext cx="2257654" cy="544804"/>
            <a:chOff x="6516216" y="2020100"/>
            <a:chExt cx="2257654" cy="544804"/>
          </a:xfrm>
        </p:grpSpPr>
        <p:cxnSp>
          <p:nvCxnSpPr>
            <p:cNvPr id="11" name="Přímá spojnice 10"/>
            <p:cNvCxnSpPr/>
            <p:nvPr/>
          </p:nvCxnSpPr>
          <p:spPr>
            <a:xfrm>
              <a:off x="6516216" y="2181625"/>
              <a:ext cx="431760" cy="0"/>
            </a:xfrm>
            <a:prstGeom prst="line">
              <a:avLst/>
            </a:prstGeom>
            <a:no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cxnSp>
        <p:sp>
          <p:nvSpPr>
            <p:cNvPr id="66" name="TextovéPole 65">
              <a:extLst>
                <a:ext uri="{FF2B5EF4-FFF2-40B4-BE49-F238E27FC236}">
                  <a16:creationId xmlns:a16="http://schemas.microsoft.com/office/drawing/2014/main" id="{05FC8A4A-3761-4383-881C-9096ADBF4AD7}"/>
                </a:ext>
              </a:extLst>
            </p:cNvPr>
            <p:cNvSpPr txBox="1"/>
            <p:nvPr/>
          </p:nvSpPr>
          <p:spPr>
            <a:xfrm>
              <a:off x="7092280" y="2020100"/>
              <a:ext cx="1537286" cy="276999"/>
            </a:xfrm>
            <a:prstGeom prst="rect">
              <a:avLst/>
            </a:prstGeom>
            <a:noFill/>
            <a:ln>
              <a:noFill/>
            </a:ln>
          </p:spPr>
          <p:txBody>
            <a:bodyPr wrap="square" rtlCol="0">
              <a:spAutoFit/>
            </a:bodyPr>
            <a:lstStyle/>
            <a:p>
              <a:pPr marL="538163" indent="-538163">
                <a:buClr>
                  <a:srgbClr val="7030A0"/>
                </a:buClr>
                <a:buSzPct val="100000"/>
              </a:pPr>
              <a:r>
                <a:rPr lang="en-GB" sz="1200" dirty="0">
                  <a:latin typeface="Cambria Math" panose="02040503050406030204" pitchFamily="18" charset="0"/>
                  <a:ea typeface="Cambria Math" panose="02040503050406030204" pitchFamily="18" charset="0"/>
                </a:rPr>
                <a:t>normal distribution</a:t>
              </a:r>
            </a:p>
          </p:txBody>
        </p:sp>
        <p:cxnSp>
          <p:nvCxnSpPr>
            <p:cNvPr id="67" name="Přímá spojnice 66"/>
            <p:cNvCxnSpPr/>
            <p:nvPr/>
          </p:nvCxnSpPr>
          <p:spPr>
            <a:xfrm>
              <a:off x="6524319" y="2417395"/>
              <a:ext cx="431760" cy="0"/>
            </a:xfrm>
            <a:prstGeom prst="line">
              <a:avLst/>
            </a:prstGeom>
            <a:ln w="31750">
              <a:solidFill>
                <a:srgbClr val="C00000"/>
              </a:solidFill>
              <a:headEnd type="none" w="lg" len="med"/>
              <a:tailEnd type="none" w="lg" len="med"/>
            </a:ln>
          </p:spPr>
          <p:style>
            <a:lnRef idx="1">
              <a:schemeClr val="accent1"/>
            </a:lnRef>
            <a:fillRef idx="0">
              <a:schemeClr val="accent1"/>
            </a:fillRef>
            <a:effectRef idx="0">
              <a:schemeClr val="accent1"/>
            </a:effectRef>
            <a:fontRef idx="minor">
              <a:schemeClr val="tx1"/>
            </a:fontRef>
          </p:style>
        </p:cxnSp>
        <p:sp>
          <p:nvSpPr>
            <p:cNvPr id="68" name="TextovéPole 67">
              <a:extLst>
                <a:ext uri="{FF2B5EF4-FFF2-40B4-BE49-F238E27FC236}">
                  <a16:creationId xmlns:a16="http://schemas.microsoft.com/office/drawing/2014/main" id="{05FC8A4A-3761-4383-881C-9096ADBF4AD7}"/>
                </a:ext>
              </a:extLst>
            </p:cNvPr>
            <p:cNvSpPr txBox="1"/>
            <p:nvPr/>
          </p:nvSpPr>
          <p:spPr>
            <a:xfrm>
              <a:off x="7101768" y="2287905"/>
              <a:ext cx="1672102" cy="276999"/>
            </a:xfrm>
            <a:prstGeom prst="rect">
              <a:avLst/>
            </a:prstGeom>
            <a:noFill/>
            <a:ln>
              <a:noFill/>
            </a:ln>
          </p:spPr>
          <p:txBody>
            <a:bodyPr wrap="square" rtlCol="0">
              <a:spAutoFit/>
            </a:bodyPr>
            <a:lstStyle/>
            <a:p>
              <a:pPr marL="538163" indent="-538163">
                <a:buClr>
                  <a:srgbClr val="7030A0"/>
                </a:buClr>
                <a:buSzPct val="100000"/>
              </a:pPr>
              <a:r>
                <a:rPr lang="en-GB" sz="1200" dirty="0">
                  <a:latin typeface="Cambria Math" panose="02040503050406030204" pitchFamily="18" charset="0"/>
                  <a:ea typeface="Cambria Math" panose="02040503050406030204" pitchFamily="18" charset="0"/>
                </a:rPr>
                <a:t>empirical distribution</a:t>
              </a:r>
            </a:p>
          </p:txBody>
        </p:sp>
      </p:grpSp>
      <p:sp>
        <p:nvSpPr>
          <p:cNvPr id="69" name="TextovéPole 68">
            <a:extLst>
              <a:ext uri="{FF2B5EF4-FFF2-40B4-BE49-F238E27FC236}">
                <a16:creationId xmlns:a16="http://schemas.microsoft.com/office/drawing/2014/main" id="{EE16E3B3-D303-4859-B2FD-649CC47A3C14}"/>
              </a:ext>
            </a:extLst>
          </p:cNvPr>
          <p:cNvSpPr txBox="1"/>
          <p:nvPr/>
        </p:nvSpPr>
        <p:spPr>
          <a:xfrm>
            <a:off x="1187624" y="5506197"/>
            <a:ext cx="7698720" cy="646331"/>
          </a:xfrm>
          <a:prstGeom prst="rect">
            <a:avLst/>
          </a:prstGeom>
          <a:noFill/>
          <a:ln>
            <a:noFill/>
          </a:ln>
        </p:spPr>
        <p:txBody>
          <a:bodyPr wrap="square" rtlCol="0">
            <a:spAutoFit/>
          </a:bodyPr>
          <a:lstStyle/>
          <a:p>
            <a:pPr marL="324000" indent="-324000">
              <a:buClr>
                <a:srgbClr val="7030A0"/>
              </a:buClr>
              <a:buSzPct val="80000"/>
              <a:buFont typeface="Wingdings" panose="05000000000000000000" pitchFamily="2" charset="2"/>
              <a:buChar char="q"/>
            </a:pPr>
            <a:r>
              <a:rPr lang="en-GB" dirty="0">
                <a:latin typeface="Cambria Math" panose="02040503050406030204" pitchFamily="18" charset="0"/>
                <a:ea typeface="Cambria Math" panose="02040503050406030204" pitchFamily="18" charset="0"/>
              </a:rPr>
              <a:t>Inconsistency with the B</a:t>
            </a:r>
            <a:r>
              <a:rPr lang="cs-CZ" dirty="0">
                <a:latin typeface="Cambria Math" panose="02040503050406030204" pitchFamily="18" charset="0"/>
                <a:ea typeface="Cambria Math" panose="02040503050406030204" pitchFamily="18" charset="0"/>
              </a:rPr>
              <a:t>-</a:t>
            </a:r>
            <a:r>
              <a:rPr lang="en-GB" dirty="0">
                <a:latin typeface="Cambria Math" panose="02040503050406030204" pitchFamily="18" charset="0"/>
                <a:ea typeface="Cambria Math" panose="02040503050406030204" pitchFamily="18" charset="0"/>
              </a:rPr>
              <a:t>S formula (all options written on a given asset should use the same volatility regardless of their time to maturity)</a:t>
            </a:r>
          </a:p>
        </p:txBody>
      </p:sp>
      <mc:AlternateContent xmlns:mc="http://schemas.openxmlformats.org/markup-compatibility/2006" xmlns:a14="http://schemas.microsoft.com/office/drawing/2010/main">
        <mc:Choice Requires="a14">
          <p:graphicFrame>
            <p:nvGraphicFramePr>
              <p:cNvPr id="12" name="Tabulka 11">
                <a:extLst>
                  <a:ext uri="{FF2B5EF4-FFF2-40B4-BE49-F238E27FC236}">
                    <a16:creationId xmlns:a16="http://schemas.microsoft.com/office/drawing/2014/main" id="{ACF07270-A63C-C129-B6EC-C211454CD7C2}"/>
                  </a:ext>
                </a:extLst>
              </p:cNvPr>
              <p:cNvGraphicFramePr>
                <a:graphicFrameLocks noGrp="1"/>
              </p:cNvGraphicFramePr>
              <p:nvPr>
                <p:extLst>
                  <p:ext uri="{D42A27DB-BD31-4B8C-83A1-F6EECF244321}">
                    <p14:modId xmlns:p14="http://schemas.microsoft.com/office/powerpoint/2010/main" val="2017920564"/>
                  </p:ext>
                </p:extLst>
              </p:nvPr>
            </p:nvGraphicFramePr>
            <p:xfrm>
              <a:off x="173488" y="5086282"/>
              <a:ext cx="1008000" cy="914400"/>
            </p:xfrm>
            <a:graphic>
              <a:graphicData uri="http://schemas.openxmlformats.org/drawingml/2006/table">
                <a:tbl>
                  <a:tblPr firstRow="1" bandRow="1">
                    <a:tableStyleId>{5C22544A-7EE6-4342-B048-85BDC9FD1C3A}</a:tableStyleId>
                  </a:tblPr>
                  <a:tblGrid>
                    <a:gridCol w="252000">
                      <a:extLst>
                        <a:ext uri="{9D8B030D-6E8A-4147-A177-3AD203B41FA5}">
                          <a16:colId xmlns:a16="http://schemas.microsoft.com/office/drawing/2014/main" val="2518808504"/>
                        </a:ext>
                      </a:extLst>
                    </a:gridCol>
                    <a:gridCol w="252000">
                      <a:extLst>
                        <a:ext uri="{9D8B030D-6E8A-4147-A177-3AD203B41FA5}">
                          <a16:colId xmlns:a16="http://schemas.microsoft.com/office/drawing/2014/main" val="2127920362"/>
                        </a:ext>
                      </a:extLst>
                    </a:gridCol>
                    <a:gridCol w="252000">
                      <a:extLst>
                        <a:ext uri="{9D8B030D-6E8A-4147-A177-3AD203B41FA5}">
                          <a16:colId xmlns:a16="http://schemas.microsoft.com/office/drawing/2014/main" val="3891918238"/>
                        </a:ext>
                      </a:extLst>
                    </a:gridCol>
                    <a:gridCol w="252000">
                      <a:extLst>
                        <a:ext uri="{9D8B030D-6E8A-4147-A177-3AD203B41FA5}">
                          <a16:colId xmlns:a16="http://schemas.microsoft.com/office/drawing/2014/main" val="2801677999"/>
                        </a:ext>
                      </a:extLst>
                    </a:gridCol>
                  </a:tblGrid>
                  <a:tr h="216000">
                    <a:tc>
                      <a:txBody>
                        <a:bodyPr/>
                        <a:lstStyle/>
                        <a:p>
                          <a:pPr algn="ctr"/>
                          <a:endParaRPr lang="en-GB" sz="900" dirty="0"/>
                        </a:p>
                      </a:txBody>
                      <a:tcPr marL="90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14:m>
                            <m:oMathPara xmlns:m="http://schemas.openxmlformats.org/officeDocument/2006/math">
                              <m:oMathParaPr>
                                <m:jc m:val="centerGroup"/>
                              </m:oMathParaPr>
                              <m:oMath xmlns:m="http://schemas.openxmlformats.org/officeDocument/2006/math">
                                <m:sSub>
                                  <m:sSubPr>
                                    <m:ctrlPr>
                                      <a:rPr lang="en-GB" sz="900" i="1" smtClean="0">
                                        <a:latin typeface="Cambria Math" panose="02040503050406030204" pitchFamily="18" charset="0"/>
                                      </a:rPr>
                                    </m:ctrlPr>
                                  </m:sSubPr>
                                  <m:e>
                                    <m:r>
                                      <a:rPr lang="cs-CZ" sz="900" b="1" i="1" smtClean="0">
                                        <a:latin typeface="Cambria Math" panose="02040503050406030204" pitchFamily="18" charset="0"/>
                                      </a:rPr>
                                      <m:t>𝑻</m:t>
                                    </m:r>
                                  </m:e>
                                  <m:sub>
                                    <m:r>
                                      <a:rPr lang="cs-CZ" sz="900" b="1" i="1" smtClean="0">
                                        <a:latin typeface="Cambria Math" panose="02040503050406030204" pitchFamily="18" charset="0"/>
                                      </a:rPr>
                                      <m:t>𝟏</m:t>
                                    </m:r>
                                  </m:sub>
                                </m:sSub>
                              </m:oMath>
                            </m:oMathPara>
                          </a14:m>
                          <a:endParaRPr lang="en-GB" sz="900" dirty="0"/>
                        </a:p>
                      </a:txBody>
                      <a:tcPr marL="90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14:m>
                            <m:oMathPara xmlns:m="http://schemas.openxmlformats.org/officeDocument/2006/math">
                              <m:oMathParaPr>
                                <m:jc m:val="centerGroup"/>
                              </m:oMathParaPr>
                              <m:oMath xmlns:m="http://schemas.openxmlformats.org/officeDocument/2006/math">
                                <m:sSub>
                                  <m:sSubPr>
                                    <m:ctrlPr>
                                      <a:rPr lang="en-GB" sz="900" i="1" smtClean="0">
                                        <a:latin typeface="Cambria Math" panose="02040503050406030204" pitchFamily="18" charset="0"/>
                                      </a:rPr>
                                    </m:ctrlPr>
                                  </m:sSubPr>
                                  <m:e>
                                    <m:r>
                                      <a:rPr lang="cs-CZ" sz="900" b="1" i="1" smtClean="0">
                                        <a:latin typeface="Cambria Math" panose="02040503050406030204" pitchFamily="18" charset="0"/>
                                      </a:rPr>
                                      <m:t>𝑻</m:t>
                                    </m:r>
                                  </m:e>
                                  <m:sub>
                                    <m:r>
                                      <a:rPr lang="cs-CZ" sz="900" b="1" i="1" smtClean="0">
                                        <a:latin typeface="Cambria Math" panose="02040503050406030204" pitchFamily="18" charset="0"/>
                                      </a:rPr>
                                      <m:t>𝒕</m:t>
                                    </m:r>
                                  </m:sub>
                                </m:sSub>
                              </m:oMath>
                            </m:oMathPara>
                          </a14:m>
                          <a:endParaRPr lang="en-GB" sz="900" dirty="0"/>
                        </a:p>
                      </a:txBody>
                      <a:tcPr marL="90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14:m>
                            <m:oMathPara xmlns:m="http://schemas.openxmlformats.org/officeDocument/2006/math">
                              <m:oMathParaPr>
                                <m:jc m:val="centerGroup"/>
                              </m:oMathParaPr>
                              <m:oMath xmlns:m="http://schemas.openxmlformats.org/officeDocument/2006/math">
                                <m:sSub>
                                  <m:sSubPr>
                                    <m:ctrlPr>
                                      <a:rPr lang="en-GB" sz="900" i="1" smtClean="0">
                                        <a:latin typeface="Cambria Math" panose="02040503050406030204" pitchFamily="18" charset="0"/>
                                      </a:rPr>
                                    </m:ctrlPr>
                                  </m:sSubPr>
                                  <m:e>
                                    <m:r>
                                      <a:rPr lang="cs-CZ" sz="900" b="1" i="1" smtClean="0">
                                        <a:latin typeface="Cambria Math" panose="02040503050406030204" pitchFamily="18" charset="0"/>
                                      </a:rPr>
                                      <m:t>𝑻</m:t>
                                    </m:r>
                                  </m:e>
                                  <m:sub>
                                    <m:r>
                                      <a:rPr lang="cs-CZ" sz="900" b="1" i="1" smtClean="0">
                                        <a:latin typeface="Cambria Math" panose="02040503050406030204" pitchFamily="18" charset="0"/>
                                      </a:rPr>
                                      <m:t>𝑴</m:t>
                                    </m:r>
                                  </m:sub>
                                </m:sSub>
                              </m:oMath>
                            </m:oMathPara>
                          </a14:m>
                          <a:endParaRPr lang="en-GB" sz="900" dirty="0"/>
                        </a:p>
                      </a:txBody>
                      <a:tcPr marL="90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250322"/>
                      </a:ext>
                    </a:extLst>
                  </a:tr>
                  <a:tr h="0">
                    <a:tc>
                      <a:txBody>
                        <a:bodyPr/>
                        <a:lstStyle/>
                        <a:p>
                          <a:pPr algn="ctr"/>
                          <a14:m>
                            <m:oMathPara xmlns:m="http://schemas.openxmlformats.org/officeDocument/2006/math">
                              <m:oMathParaPr>
                                <m:jc m:val="centerGroup"/>
                              </m:oMathParaPr>
                              <m:oMath xmlns:m="http://schemas.openxmlformats.org/officeDocument/2006/math">
                                <m:sSub>
                                  <m:sSubPr>
                                    <m:ctrlPr>
                                      <a:rPr lang="en-GB" sz="900" i="1" smtClean="0">
                                        <a:solidFill>
                                          <a:schemeClr val="bg1"/>
                                        </a:solidFill>
                                        <a:latin typeface="Cambria Math" panose="02040503050406030204" pitchFamily="18" charset="0"/>
                                      </a:rPr>
                                    </m:ctrlPr>
                                  </m:sSubPr>
                                  <m:e>
                                    <m:r>
                                      <a:rPr lang="cs-CZ" sz="900" b="1" i="1" smtClean="0">
                                        <a:solidFill>
                                          <a:schemeClr val="bg1"/>
                                        </a:solidFill>
                                        <a:latin typeface="Cambria Math" panose="02040503050406030204" pitchFamily="18" charset="0"/>
                                      </a:rPr>
                                      <m:t>𝑿</m:t>
                                    </m:r>
                                  </m:e>
                                  <m:sub>
                                    <m:r>
                                      <a:rPr lang="cs-CZ" sz="900" b="1" i="1" smtClean="0">
                                        <a:solidFill>
                                          <a:schemeClr val="bg1"/>
                                        </a:solidFill>
                                        <a:latin typeface="Cambria Math" panose="02040503050406030204" pitchFamily="18" charset="0"/>
                                      </a:rPr>
                                      <m:t>𝟏</m:t>
                                    </m:r>
                                  </m:sub>
                                </m:sSub>
                              </m:oMath>
                            </m:oMathPara>
                          </a14:m>
                          <a:endParaRPr lang="en-GB" sz="900" dirty="0">
                            <a:solidFill>
                              <a:schemeClr val="bg1"/>
                            </a:solidFill>
                          </a:endParaRPr>
                        </a:p>
                      </a:txBody>
                      <a:tcPr marL="108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4E67C8"/>
                        </a:solidFill>
                      </a:tcPr>
                    </a:tc>
                    <a:tc>
                      <a:txBody>
                        <a:bodyPr/>
                        <a:lstStyle/>
                        <a:p>
                          <a:pPr algn="ctr"/>
                          <a14:m>
                            <m:oMathPara xmlns:m="http://schemas.openxmlformats.org/officeDocument/2006/math">
                              <m:oMathParaPr>
                                <m:jc m:val="centerGroup"/>
                              </m:oMathParaPr>
                              <m:oMath xmlns:m="http://schemas.openxmlformats.org/officeDocument/2006/math">
                                <m:sSub>
                                  <m:sSubPr>
                                    <m:ctrlPr>
                                      <a:rPr lang="en-GB" sz="900" i="1" smtClean="0">
                                        <a:latin typeface="Cambria Math" panose="02040503050406030204" pitchFamily="18" charset="0"/>
                                      </a:rPr>
                                    </m:ctrlPr>
                                  </m:sSubPr>
                                  <m:e>
                                    <m:r>
                                      <a:rPr lang="en-GB" sz="900" i="1" smtClean="0">
                                        <a:latin typeface="Cambria Math" panose="02040503050406030204" pitchFamily="18" charset="0"/>
                                        <a:ea typeface="Cambria Math" panose="02040503050406030204" pitchFamily="18" charset="0"/>
                                      </a:rPr>
                                      <m:t>𝝈</m:t>
                                    </m:r>
                                  </m:e>
                                  <m:sub>
                                    <m:r>
                                      <a:rPr lang="cs-CZ" sz="900" b="1" i="1" smtClean="0">
                                        <a:latin typeface="Cambria Math" panose="02040503050406030204" pitchFamily="18" charset="0"/>
                                      </a:rPr>
                                      <m:t>𝟏𝟏</m:t>
                                    </m:r>
                                  </m:sub>
                                </m:sSub>
                              </m:oMath>
                            </m:oMathPara>
                          </a14:m>
                          <a:endParaRPr lang="en-GB" sz="900" dirty="0"/>
                        </a:p>
                      </a:txBody>
                      <a:tcPr marL="108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endParaRPr lang="en-GB" sz="900" dirty="0"/>
                        </a:p>
                      </a:txBody>
                      <a:tcPr marL="108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14:m>
                            <m:oMathPara xmlns:m="http://schemas.openxmlformats.org/officeDocument/2006/math">
                              <m:oMathParaPr>
                                <m:jc m:val="centerGroup"/>
                              </m:oMathParaPr>
                              <m:oMath xmlns:m="http://schemas.openxmlformats.org/officeDocument/2006/math">
                                <m:sSub>
                                  <m:sSubPr>
                                    <m:ctrlPr>
                                      <a:rPr lang="en-GB" sz="900" i="1" smtClean="0">
                                        <a:latin typeface="Cambria Math" panose="02040503050406030204" pitchFamily="18" charset="0"/>
                                      </a:rPr>
                                    </m:ctrlPr>
                                  </m:sSubPr>
                                  <m:e>
                                    <m:r>
                                      <a:rPr lang="en-GB" sz="900" i="1" smtClean="0">
                                        <a:latin typeface="Cambria Math" panose="02040503050406030204" pitchFamily="18" charset="0"/>
                                        <a:ea typeface="Cambria Math" panose="02040503050406030204" pitchFamily="18" charset="0"/>
                                      </a:rPr>
                                      <m:t>𝝈</m:t>
                                    </m:r>
                                  </m:e>
                                  <m:sub>
                                    <m:r>
                                      <a:rPr lang="cs-CZ" sz="900" b="1" i="1" smtClean="0">
                                        <a:latin typeface="Cambria Math" panose="02040503050406030204" pitchFamily="18" charset="0"/>
                                      </a:rPr>
                                      <m:t>𝟏</m:t>
                                    </m:r>
                                    <m:r>
                                      <a:rPr lang="cs-CZ" sz="900" b="1" i="1" smtClean="0">
                                        <a:latin typeface="Cambria Math" panose="02040503050406030204" pitchFamily="18" charset="0"/>
                                      </a:rPr>
                                      <m:t>𝑴</m:t>
                                    </m:r>
                                  </m:sub>
                                </m:sSub>
                              </m:oMath>
                            </m:oMathPara>
                          </a14:m>
                          <a:endParaRPr lang="en-GB" sz="900" dirty="0"/>
                        </a:p>
                      </a:txBody>
                      <a:tcPr marL="108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406167095"/>
                      </a:ext>
                    </a:extLst>
                  </a:tr>
                  <a:tr h="0">
                    <a:tc>
                      <a:txBody>
                        <a:bodyPr/>
                        <a:lstStyle/>
                        <a:p>
                          <a:pPr algn="ctr"/>
                          <a14:m>
                            <m:oMathPara xmlns:m="http://schemas.openxmlformats.org/officeDocument/2006/math">
                              <m:oMathParaPr>
                                <m:jc m:val="centerGroup"/>
                              </m:oMathParaPr>
                              <m:oMath xmlns:m="http://schemas.openxmlformats.org/officeDocument/2006/math">
                                <m:sSub>
                                  <m:sSubPr>
                                    <m:ctrlPr>
                                      <a:rPr lang="en-GB" sz="900" i="1" smtClean="0">
                                        <a:solidFill>
                                          <a:schemeClr val="bg1"/>
                                        </a:solidFill>
                                        <a:latin typeface="Cambria Math" panose="02040503050406030204" pitchFamily="18" charset="0"/>
                                      </a:rPr>
                                    </m:ctrlPr>
                                  </m:sSubPr>
                                  <m:e>
                                    <m:r>
                                      <a:rPr lang="cs-CZ" sz="900" b="1" i="1" smtClean="0">
                                        <a:solidFill>
                                          <a:schemeClr val="bg1"/>
                                        </a:solidFill>
                                        <a:latin typeface="Cambria Math" panose="02040503050406030204" pitchFamily="18" charset="0"/>
                                      </a:rPr>
                                      <m:t>𝑿</m:t>
                                    </m:r>
                                  </m:e>
                                  <m:sub>
                                    <m:r>
                                      <a:rPr lang="cs-CZ" sz="900" b="1" i="1" smtClean="0">
                                        <a:solidFill>
                                          <a:schemeClr val="bg1"/>
                                        </a:solidFill>
                                        <a:latin typeface="Cambria Math" panose="02040503050406030204" pitchFamily="18" charset="0"/>
                                      </a:rPr>
                                      <m:t>𝒙</m:t>
                                    </m:r>
                                  </m:sub>
                                </m:sSub>
                              </m:oMath>
                            </m:oMathPara>
                          </a14:m>
                          <a:endParaRPr lang="en-GB" sz="900" dirty="0">
                            <a:solidFill>
                              <a:schemeClr val="bg1"/>
                            </a:solidFill>
                          </a:endParaRPr>
                        </a:p>
                      </a:txBody>
                      <a:tcPr marL="108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4E67C8"/>
                        </a:solidFill>
                      </a:tcPr>
                    </a:tc>
                    <a:tc>
                      <a:txBody>
                        <a:bodyPr/>
                        <a:lstStyle/>
                        <a:p>
                          <a:pPr algn="ctr"/>
                          <a:endParaRPr lang="en-GB" sz="900" dirty="0"/>
                        </a:p>
                      </a:txBody>
                      <a:tcPr marL="108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14:m>
                            <m:oMathPara xmlns:m="http://schemas.openxmlformats.org/officeDocument/2006/math">
                              <m:oMathParaPr>
                                <m:jc m:val="centerGroup"/>
                              </m:oMathParaPr>
                              <m:oMath xmlns:m="http://schemas.openxmlformats.org/officeDocument/2006/math">
                                <m:sSub>
                                  <m:sSubPr>
                                    <m:ctrlPr>
                                      <a:rPr lang="en-GB" sz="900" i="1" smtClean="0">
                                        <a:latin typeface="Cambria Math" panose="02040503050406030204" pitchFamily="18" charset="0"/>
                                      </a:rPr>
                                    </m:ctrlPr>
                                  </m:sSubPr>
                                  <m:e>
                                    <m:r>
                                      <a:rPr lang="en-GB" sz="900" i="1" smtClean="0">
                                        <a:latin typeface="Cambria Math" panose="02040503050406030204" pitchFamily="18" charset="0"/>
                                        <a:ea typeface="Cambria Math" panose="02040503050406030204" pitchFamily="18" charset="0"/>
                                      </a:rPr>
                                      <m:t>𝝈</m:t>
                                    </m:r>
                                  </m:e>
                                  <m:sub>
                                    <m:r>
                                      <a:rPr lang="cs-CZ" sz="900" b="1" i="1" smtClean="0">
                                        <a:latin typeface="Cambria Math" panose="02040503050406030204" pitchFamily="18" charset="0"/>
                                        <a:ea typeface="Cambria Math" panose="02040503050406030204" pitchFamily="18" charset="0"/>
                                      </a:rPr>
                                      <m:t>𝒙𝒕</m:t>
                                    </m:r>
                                  </m:sub>
                                </m:sSub>
                              </m:oMath>
                            </m:oMathPara>
                          </a14:m>
                          <a:endParaRPr lang="en-GB" sz="900" dirty="0"/>
                        </a:p>
                      </a:txBody>
                      <a:tcPr marL="108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endParaRPr lang="en-GB" sz="900" dirty="0"/>
                        </a:p>
                      </a:txBody>
                      <a:tcPr marL="108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749496342"/>
                      </a:ext>
                    </a:extLst>
                  </a:tr>
                  <a:tr h="0">
                    <a:tc>
                      <a:txBody>
                        <a:bodyPr/>
                        <a:lstStyle/>
                        <a:p>
                          <a:pPr algn="ctr"/>
                          <a14:m>
                            <m:oMathPara xmlns:m="http://schemas.openxmlformats.org/officeDocument/2006/math">
                              <m:oMathParaPr>
                                <m:jc m:val="centerGroup"/>
                              </m:oMathParaPr>
                              <m:oMath xmlns:m="http://schemas.openxmlformats.org/officeDocument/2006/math">
                                <m:sSub>
                                  <m:sSubPr>
                                    <m:ctrlPr>
                                      <a:rPr lang="en-GB" sz="900" i="1" smtClean="0">
                                        <a:solidFill>
                                          <a:schemeClr val="bg1"/>
                                        </a:solidFill>
                                        <a:latin typeface="Cambria Math" panose="02040503050406030204" pitchFamily="18" charset="0"/>
                                      </a:rPr>
                                    </m:ctrlPr>
                                  </m:sSubPr>
                                  <m:e>
                                    <m:r>
                                      <a:rPr lang="cs-CZ" sz="900" b="1" i="1" smtClean="0">
                                        <a:solidFill>
                                          <a:schemeClr val="bg1"/>
                                        </a:solidFill>
                                        <a:latin typeface="Cambria Math" panose="02040503050406030204" pitchFamily="18" charset="0"/>
                                      </a:rPr>
                                      <m:t>𝑿</m:t>
                                    </m:r>
                                  </m:e>
                                  <m:sub>
                                    <m:r>
                                      <a:rPr lang="cs-CZ" sz="900" b="1" i="1" smtClean="0">
                                        <a:solidFill>
                                          <a:schemeClr val="bg1"/>
                                        </a:solidFill>
                                        <a:latin typeface="Cambria Math" panose="02040503050406030204" pitchFamily="18" charset="0"/>
                                      </a:rPr>
                                      <m:t>𝑵</m:t>
                                    </m:r>
                                  </m:sub>
                                </m:sSub>
                              </m:oMath>
                            </m:oMathPara>
                          </a14:m>
                          <a:endParaRPr lang="en-GB" sz="900" dirty="0">
                            <a:solidFill>
                              <a:schemeClr val="bg1"/>
                            </a:solidFill>
                          </a:endParaRPr>
                        </a:p>
                      </a:txBody>
                      <a:tcPr marL="108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4E67C8"/>
                        </a:solidFill>
                      </a:tcPr>
                    </a:tc>
                    <a:tc>
                      <a:txBody>
                        <a:bodyPr/>
                        <a:lstStyle/>
                        <a:p>
                          <a:pPr algn="ctr"/>
                          <a14:m>
                            <m:oMathPara xmlns:m="http://schemas.openxmlformats.org/officeDocument/2006/math">
                              <m:oMathParaPr>
                                <m:jc m:val="centerGroup"/>
                              </m:oMathParaPr>
                              <m:oMath xmlns:m="http://schemas.openxmlformats.org/officeDocument/2006/math">
                                <m:sSub>
                                  <m:sSubPr>
                                    <m:ctrlPr>
                                      <a:rPr lang="en-GB" sz="900" i="1" smtClean="0">
                                        <a:latin typeface="Cambria Math" panose="02040503050406030204" pitchFamily="18" charset="0"/>
                                      </a:rPr>
                                    </m:ctrlPr>
                                  </m:sSubPr>
                                  <m:e>
                                    <m:r>
                                      <a:rPr lang="en-GB" sz="900" i="1" smtClean="0">
                                        <a:latin typeface="Cambria Math" panose="02040503050406030204" pitchFamily="18" charset="0"/>
                                        <a:ea typeface="Cambria Math" panose="02040503050406030204" pitchFamily="18" charset="0"/>
                                      </a:rPr>
                                      <m:t>𝝈</m:t>
                                    </m:r>
                                  </m:e>
                                  <m:sub>
                                    <m:r>
                                      <a:rPr lang="cs-CZ" sz="900" b="1" i="1" smtClean="0">
                                        <a:latin typeface="Cambria Math" panose="02040503050406030204" pitchFamily="18" charset="0"/>
                                        <a:ea typeface="Cambria Math" panose="02040503050406030204" pitchFamily="18" charset="0"/>
                                      </a:rPr>
                                      <m:t>𝑵</m:t>
                                    </m:r>
                                    <m:r>
                                      <a:rPr lang="cs-CZ" sz="900" b="1" i="1" smtClean="0">
                                        <a:latin typeface="Cambria Math" panose="02040503050406030204" pitchFamily="18" charset="0"/>
                                      </a:rPr>
                                      <m:t>𝟏</m:t>
                                    </m:r>
                                  </m:sub>
                                </m:sSub>
                              </m:oMath>
                            </m:oMathPara>
                          </a14:m>
                          <a:endParaRPr lang="en-GB" sz="900" dirty="0"/>
                        </a:p>
                      </a:txBody>
                      <a:tcPr marL="108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endParaRPr lang="en-GB" sz="900" dirty="0"/>
                        </a:p>
                      </a:txBody>
                      <a:tcPr marL="108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14:m>
                            <m:oMathPara xmlns:m="http://schemas.openxmlformats.org/officeDocument/2006/math">
                              <m:oMathParaPr>
                                <m:jc m:val="centerGroup"/>
                              </m:oMathParaPr>
                              <m:oMath xmlns:m="http://schemas.openxmlformats.org/officeDocument/2006/math">
                                <m:sSub>
                                  <m:sSubPr>
                                    <m:ctrlPr>
                                      <a:rPr lang="en-GB" sz="900" i="1" smtClean="0">
                                        <a:latin typeface="Cambria Math" panose="02040503050406030204" pitchFamily="18" charset="0"/>
                                      </a:rPr>
                                    </m:ctrlPr>
                                  </m:sSubPr>
                                  <m:e>
                                    <m:r>
                                      <a:rPr lang="en-GB" sz="900" i="1" smtClean="0">
                                        <a:latin typeface="Cambria Math" panose="02040503050406030204" pitchFamily="18" charset="0"/>
                                        <a:ea typeface="Cambria Math" panose="02040503050406030204" pitchFamily="18" charset="0"/>
                                      </a:rPr>
                                      <m:t>𝝈</m:t>
                                    </m:r>
                                  </m:e>
                                  <m:sub>
                                    <m:r>
                                      <a:rPr lang="cs-CZ" sz="900" b="1" i="1" smtClean="0">
                                        <a:latin typeface="Cambria Math" panose="02040503050406030204" pitchFamily="18" charset="0"/>
                                        <a:ea typeface="Cambria Math" panose="02040503050406030204" pitchFamily="18" charset="0"/>
                                      </a:rPr>
                                      <m:t>𝑵𝑻</m:t>
                                    </m:r>
                                  </m:sub>
                                </m:sSub>
                              </m:oMath>
                            </m:oMathPara>
                          </a14:m>
                          <a:endParaRPr lang="en-GB" sz="900" dirty="0"/>
                        </a:p>
                      </a:txBody>
                      <a:tcPr marL="108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94147441"/>
                      </a:ext>
                    </a:extLst>
                  </a:tr>
                </a:tbl>
              </a:graphicData>
            </a:graphic>
          </p:graphicFrame>
        </mc:Choice>
        <mc:Fallback xmlns="">
          <p:graphicFrame>
            <p:nvGraphicFramePr>
              <p:cNvPr id="12" name="Tabulka 11">
                <a:extLst>
                  <a:ext uri="{FF2B5EF4-FFF2-40B4-BE49-F238E27FC236}">
                    <a16:creationId xmlns:a16="http://schemas.microsoft.com/office/drawing/2014/main" id="{ACF07270-A63C-C129-B6EC-C211454CD7C2}"/>
                  </a:ext>
                </a:extLst>
              </p:cNvPr>
              <p:cNvGraphicFramePr>
                <a:graphicFrameLocks noGrp="1"/>
              </p:cNvGraphicFramePr>
              <p:nvPr>
                <p:extLst>
                  <p:ext uri="{D42A27DB-BD31-4B8C-83A1-F6EECF244321}">
                    <p14:modId xmlns:p14="http://schemas.microsoft.com/office/powerpoint/2010/main" val="2017920564"/>
                  </p:ext>
                </p:extLst>
              </p:nvPr>
            </p:nvGraphicFramePr>
            <p:xfrm>
              <a:off x="173488" y="5086282"/>
              <a:ext cx="1008000" cy="914400"/>
            </p:xfrm>
            <a:graphic>
              <a:graphicData uri="http://schemas.openxmlformats.org/drawingml/2006/table">
                <a:tbl>
                  <a:tblPr firstRow="1" bandRow="1">
                    <a:tableStyleId>{5C22544A-7EE6-4342-B048-85BDC9FD1C3A}</a:tableStyleId>
                  </a:tblPr>
                  <a:tblGrid>
                    <a:gridCol w="252000">
                      <a:extLst>
                        <a:ext uri="{9D8B030D-6E8A-4147-A177-3AD203B41FA5}">
                          <a16:colId xmlns:a16="http://schemas.microsoft.com/office/drawing/2014/main" val="2518808504"/>
                        </a:ext>
                      </a:extLst>
                    </a:gridCol>
                    <a:gridCol w="252000">
                      <a:extLst>
                        <a:ext uri="{9D8B030D-6E8A-4147-A177-3AD203B41FA5}">
                          <a16:colId xmlns:a16="http://schemas.microsoft.com/office/drawing/2014/main" val="2127920362"/>
                        </a:ext>
                      </a:extLst>
                    </a:gridCol>
                    <a:gridCol w="252000">
                      <a:extLst>
                        <a:ext uri="{9D8B030D-6E8A-4147-A177-3AD203B41FA5}">
                          <a16:colId xmlns:a16="http://schemas.microsoft.com/office/drawing/2014/main" val="3891918238"/>
                        </a:ext>
                      </a:extLst>
                    </a:gridCol>
                    <a:gridCol w="252000">
                      <a:extLst>
                        <a:ext uri="{9D8B030D-6E8A-4147-A177-3AD203B41FA5}">
                          <a16:colId xmlns:a16="http://schemas.microsoft.com/office/drawing/2014/main" val="2801677999"/>
                        </a:ext>
                      </a:extLst>
                    </a:gridCol>
                  </a:tblGrid>
                  <a:tr h="228600">
                    <a:tc>
                      <a:txBody>
                        <a:bodyPr/>
                        <a:lstStyle/>
                        <a:p>
                          <a:pPr algn="ctr"/>
                          <a:endParaRPr lang="en-GB" sz="900" dirty="0"/>
                        </a:p>
                      </a:txBody>
                      <a:tcPr marL="90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endParaRPr lang="en-US"/>
                        </a:p>
                      </a:txBody>
                      <a:tcPr marL="90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blipFill>
                          <a:blip r:embed="rId15"/>
                          <a:stretch>
                            <a:fillRect l="-104878" t="-2632" r="-207317" b="-302632"/>
                          </a:stretch>
                        </a:blipFill>
                      </a:tcPr>
                    </a:tc>
                    <a:tc>
                      <a:txBody>
                        <a:bodyPr/>
                        <a:lstStyle/>
                        <a:p>
                          <a:endParaRPr lang="en-US"/>
                        </a:p>
                      </a:txBody>
                      <a:tcPr marL="90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blipFill>
                          <a:blip r:embed="rId15"/>
                          <a:stretch>
                            <a:fillRect l="-200000" t="-2632" r="-102381" b="-302632"/>
                          </a:stretch>
                        </a:blipFill>
                      </a:tcPr>
                    </a:tc>
                    <a:tc>
                      <a:txBody>
                        <a:bodyPr/>
                        <a:lstStyle/>
                        <a:p>
                          <a:endParaRPr lang="en-US"/>
                        </a:p>
                      </a:txBody>
                      <a:tcPr marL="90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blipFill>
                          <a:blip r:embed="rId15"/>
                          <a:stretch>
                            <a:fillRect l="-307317" t="-2632" r="-4878" b="-302632"/>
                          </a:stretch>
                        </a:blipFill>
                      </a:tcPr>
                    </a:tc>
                    <a:extLst>
                      <a:ext uri="{0D108BD9-81ED-4DB2-BD59-A6C34878D82A}">
                        <a16:rowId xmlns:a16="http://schemas.microsoft.com/office/drawing/2014/main" val="10250322"/>
                      </a:ext>
                    </a:extLst>
                  </a:tr>
                  <a:tr h="228600">
                    <a:tc>
                      <a:txBody>
                        <a:bodyPr/>
                        <a:lstStyle/>
                        <a:p>
                          <a:endParaRPr lang="en-US"/>
                        </a:p>
                      </a:txBody>
                      <a:tcPr marL="108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blipFill>
                          <a:blip r:embed="rId15"/>
                          <a:stretch>
                            <a:fillRect l="-2381" t="-102632" r="-300000" b="-202632"/>
                          </a:stretch>
                        </a:blipFill>
                      </a:tcPr>
                    </a:tc>
                    <a:tc>
                      <a:txBody>
                        <a:bodyPr/>
                        <a:lstStyle/>
                        <a:p>
                          <a:endParaRPr lang="en-US"/>
                        </a:p>
                      </a:txBody>
                      <a:tcPr marL="108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blipFill>
                          <a:blip r:embed="rId15"/>
                          <a:stretch>
                            <a:fillRect l="-104878" t="-102632" r="-207317" b="-202632"/>
                          </a:stretch>
                        </a:blipFill>
                      </a:tcPr>
                    </a:tc>
                    <a:tc>
                      <a:txBody>
                        <a:bodyPr/>
                        <a:lstStyle/>
                        <a:p>
                          <a:pPr algn="ctr"/>
                          <a:endParaRPr lang="en-GB" sz="900" dirty="0"/>
                        </a:p>
                      </a:txBody>
                      <a:tcPr marL="108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endParaRPr lang="en-US"/>
                        </a:p>
                      </a:txBody>
                      <a:tcPr marL="108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blipFill>
                          <a:blip r:embed="rId15"/>
                          <a:stretch>
                            <a:fillRect l="-307317" t="-102632" r="-4878" b="-202632"/>
                          </a:stretch>
                        </a:blipFill>
                      </a:tcPr>
                    </a:tc>
                    <a:extLst>
                      <a:ext uri="{0D108BD9-81ED-4DB2-BD59-A6C34878D82A}">
                        <a16:rowId xmlns:a16="http://schemas.microsoft.com/office/drawing/2014/main" val="406167095"/>
                      </a:ext>
                    </a:extLst>
                  </a:tr>
                  <a:tr h="228600">
                    <a:tc>
                      <a:txBody>
                        <a:bodyPr/>
                        <a:lstStyle/>
                        <a:p>
                          <a:endParaRPr lang="en-US"/>
                        </a:p>
                      </a:txBody>
                      <a:tcPr marL="108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blipFill>
                          <a:blip r:embed="rId15"/>
                          <a:stretch>
                            <a:fillRect l="-2381" t="-208108" r="-300000" b="-108108"/>
                          </a:stretch>
                        </a:blipFill>
                      </a:tcPr>
                    </a:tc>
                    <a:tc>
                      <a:txBody>
                        <a:bodyPr/>
                        <a:lstStyle/>
                        <a:p>
                          <a:pPr algn="ctr"/>
                          <a:endParaRPr lang="en-GB" sz="900" dirty="0"/>
                        </a:p>
                      </a:txBody>
                      <a:tcPr marL="108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endParaRPr lang="en-US"/>
                        </a:p>
                      </a:txBody>
                      <a:tcPr marL="108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blipFill>
                          <a:blip r:embed="rId15"/>
                          <a:stretch>
                            <a:fillRect l="-200000" t="-208108" r="-102381" b="-108108"/>
                          </a:stretch>
                        </a:blipFill>
                      </a:tcPr>
                    </a:tc>
                    <a:tc>
                      <a:txBody>
                        <a:bodyPr/>
                        <a:lstStyle/>
                        <a:p>
                          <a:pPr algn="ctr"/>
                          <a:endParaRPr lang="en-GB" sz="900" dirty="0"/>
                        </a:p>
                      </a:txBody>
                      <a:tcPr marL="108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749496342"/>
                      </a:ext>
                    </a:extLst>
                  </a:tr>
                  <a:tr h="228600">
                    <a:tc>
                      <a:txBody>
                        <a:bodyPr/>
                        <a:lstStyle/>
                        <a:p>
                          <a:endParaRPr lang="en-US"/>
                        </a:p>
                      </a:txBody>
                      <a:tcPr marL="108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blipFill>
                          <a:blip r:embed="rId15"/>
                          <a:stretch>
                            <a:fillRect l="-2381" t="-300000" r="-300000" b="-5263"/>
                          </a:stretch>
                        </a:blipFill>
                      </a:tcPr>
                    </a:tc>
                    <a:tc>
                      <a:txBody>
                        <a:bodyPr/>
                        <a:lstStyle/>
                        <a:p>
                          <a:endParaRPr lang="en-US"/>
                        </a:p>
                      </a:txBody>
                      <a:tcPr marL="108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blipFill>
                          <a:blip r:embed="rId15"/>
                          <a:stretch>
                            <a:fillRect l="-104878" t="-300000" r="-207317" b="-5263"/>
                          </a:stretch>
                        </a:blipFill>
                      </a:tcPr>
                    </a:tc>
                    <a:tc>
                      <a:txBody>
                        <a:bodyPr/>
                        <a:lstStyle/>
                        <a:p>
                          <a:pPr algn="ctr"/>
                          <a:endParaRPr lang="en-GB" sz="900" dirty="0"/>
                        </a:p>
                      </a:txBody>
                      <a:tcPr marL="108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endParaRPr lang="en-US"/>
                        </a:p>
                      </a:txBody>
                      <a:tcPr marL="108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blipFill>
                          <a:blip r:embed="rId15"/>
                          <a:stretch>
                            <a:fillRect l="-307317" t="-300000" r="-4878" b="-5263"/>
                          </a:stretch>
                        </a:blipFill>
                      </a:tcPr>
                    </a:tc>
                    <a:extLst>
                      <a:ext uri="{0D108BD9-81ED-4DB2-BD59-A6C34878D82A}">
                        <a16:rowId xmlns:a16="http://schemas.microsoft.com/office/drawing/2014/main" val="294147441"/>
                      </a:ext>
                    </a:extLst>
                  </a:tr>
                </a:tbl>
              </a:graphicData>
            </a:graphic>
          </p:graphicFrame>
        </mc:Fallback>
      </mc:AlternateContent>
    </p:spTree>
    <p:extLst>
      <p:ext uri="{BB962C8B-B14F-4D97-AF65-F5344CB8AC3E}">
        <p14:creationId xmlns:p14="http://schemas.microsoft.com/office/powerpoint/2010/main" val="417775562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zápatí 1"/>
          <p:cNvSpPr>
            <a:spLocks noGrp="1"/>
          </p:cNvSpPr>
          <p:nvPr>
            <p:ph type="ftr" sz="quarter" idx="11"/>
          </p:nvPr>
        </p:nvSpPr>
        <p:spPr>
          <a:xfrm>
            <a:off x="180000" y="6336000"/>
            <a:ext cx="3312000" cy="360000"/>
          </a:xfrm>
        </p:spPr>
        <p:txBody>
          <a:bodyPr/>
          <a:lstStyle/>
          <a:p>
            <a:r>
              <a:rPr lang="en-GB" dirty="0"/>
              <a:t>Pricing of option contracts</a:t>
            </a:r>
          </a:p>
        </p:txBody>
      </p:sp>
      <p:sp>
        <p:nvSpPr>
          <p:cNvPr id="3" name="Zástupný symbol pro číslo snímku 2"/>
          <p:cNvSpPr>
            <a:spLocks noGrp="1"/>
          </p:cNvSpPr>
          <p:nvPr>
            <p:ph type="sldNum" sz="quarter" idx="12"/>
          </p:nvPr>
        </p:nvSpPr>
        <p:spPr>
          <a:xfrm>
            <a:off x="7164000" y="6336000"/>
            <a:ext cx="1800000" cy="360000"/>
          </a:xfrm>
        </p:spPr>
        <p:txBody>
          <a:bodyPr/>
          <a:lstStyle/>
          <a:p>
            <a:pPr algn="r"/>
            <a:fld id="{DFE5482F-2F05-49C5-9E15-73F945A41231}" type="slidenum">
              <a:rPr lang="cs-CZ" smtClean="0"/>
              <a:pPr algn="r"/>
              <a:t>13</a:t>
            </a:fld>
            <a:endParaRPr lang="cs-CZ" dirty="0"/>
          </a:p>
        </p:txBody>
      </p:sp>
      <p:sp>
        <p:nvSpPr>
          <p:cNvPr id="4" name="Nadpis 3"/>
          <p:cNvSpPr>
            <a:spLocks noGrp="1"/>
          </p:cNvSpPr>
          <p:nvPr>
            <p:ph type="title"/>
          </p:nvPr>
        </p:nvSpPr>
        <p:spPr>
          <a:xfrm>
            <a:off x="144000" y="144000"/>
            <a:ext cx="4644024" cy="648072"/>
          </a:xfrm>
        </p:spPr>
        <p:txBody>
          <a:bodyPr/>
          <a:lstStyle/>
          <a:p>
            <a:r>
              <a:rPr lang="en-GB" dirty="0">
                <a:solidFill>
                  <a:srgbClr val="000000"/>
                </a:solidFill>
              </a:rPr>
              <a:t>Put-call parity </a:t>
            </a:r>
            <a:r>
              <a:rPr lang="en-GB" dirty="0">
                <a:latin typeface="Cambria Math" panose="02040503050406030204" pitchFamily="18" charset="0"/>
                <a:ea typeface="Cambria Math" panose="02040503050406030204" pitchFamily="18" charset="0"/>
              </a:rPr>
              <a:t>– </a:t>
            </a:r>
            <a:r>
              <a:rPr lang="en-GB" dirty="0">
                <a:solidFill>
                  <a:srgbClr val="000000"/>
                </a:solidFill>
              </a:rPr>
              <a:t>derivation</a:t>
            </a:r>
          </a:p>
        </p:txBody>
      </p:sp>
      <p:sp>
        <p:nvSpPr>
          <p:cNvPr id="29" name="TextovéPole 28"/>
          <p:cNvSpPr txBox="1"/>
          <p:nvPr/>
        </p:nvSpPr>
        <p:spPr>
          <a:xfrm>
            <a:off x="864000" y="864000"/>
            <a:ext cx="1907800" cy="430887"/>
          </a:xfrm>
          <a:prstGeom prst="rect">
            <a:avLst/>
          </a:prstGeom>
          <a:noFill/>
          <a:ln>
            <a:noFill/>
          </a:ln>
        </p:spPr>
        <p:txBody>
          <a:bodyPr wrap="square" rtlCol="0">
            <a:spAutoFit/>
          </a:bodyPr>
          <a:lstStyle/>
          <a:p>
            <a:pPr marL="324000" indent="-324000">
              <a:buClr>
                <a:srgbClr val="7030A0"/>
              </a:buClr>
              <a:buFont typeface="Wingdings" panose="05000000000000000000" pitchFamily="2" charset="2"/>
              <a:buChar char="Ø"/>
            </a:pPr>
            <a:r>
              <a:rPr lang="en-GB" sz="2200" dirty="0">
                <a:latin typeface="Cambria Math" panose="02040503050406030204" pitchFamily="18" charset="0"/>
                <a:ea typeface="Cambria Math" panose="02040503050406030204" pitchFamily="18" charset="0"/>
              </a:rPr>
              <a:t>Description</a:t>
            </a:r>
          </a:p>
        </p:txBody>
      </p:sp>
      <p:sp>
        <p:nvSpPr>
          <p:cNvPr id="31" name="TextovéPole 30"/>
          <p:cNvSpPr txBox="1"/>
          <p:nvPr/>
        </p:nvSpPr>
        <p:spPr>
          <a:xfrm>
            <a:off x="1188000" y="2047636"/>
            <a:ext cx="6977093" cy="369332"/>
          </a:xfrm>
          <a:prstGeom prst="rect">
            <a:avLst/>
          </a:prstGeom>
          <a:noFill/>
          <a:ln>
            <a:noFill/>
          </a:ln>
        </p:spPr>
        <p:txBody>
          <a:bodyPr wrap="square" rtlCol="0">
            <a:spAutoFit/>
          </a:bodyPr>
          <a:lstStyle/>
          <a:p>
            <a:pPr marL="324000" indent="-324000">
              <a:buClr>
                <a:srgbClr val="7030A0"/>
              </a:buClr>
              <a:buSzPct val="80000"/>
              <a:buFont typeface="Wingdings" panose="05000000000000000000" pitchFamily="2" charset="2"/>
              <a:buChar char="q"/>
            </a:pPr>
            <a:r>
              <a:rPr lang="en-GB" dirty="0">
                <a:latin typeface="Cambria Math" panose="02040503050406030204" pitchFamily="18" charset="0"/>
                <a:ea typeface="Cambria Math" panose="02040503050406030204" pitchFamily="18" charset="0"/>
              </a:rPr>
              <a:t>Perfect financial markets that do not allow arbitrage opportunities</a:t>
            </a:r>
          </a:p>
        </p:txBody>
      </p:sp>
      <p:sp>
        <p:nvSpPr>
          <p:cNvPr id="59" name="TextovéPole 58"/>
          <p:cNvSpPr txBox="1"/>
          <p:nvPr/>
        </p:nvSpPr>
        <p:spPr>
          <a:xfrm>
            <a:off x="1187623" y="1197664"/>
            <a:ext cx="6732377" cy="369332"/>
          </a:xfrm>
          <a:prstGeom prst="rect">
            <a:avLst/>
          </a:prstGeom>
          <a:noFill/>
          <a:ln>
            <a:noFill/>
          </a:ln>
        </p:spPr>
        <p:txBody>
          <a:bodyPr wrap="square" rtlCol="0">
            <a:spAutoFit/>
          </a:bodyPr>
          <a:lstStyle/>
          <a:p>
            <a:pPr marL="324000" indent="-324000">
              <a:buClr>
                <a:srgbClr val="7030A0"/>
              </a:buClr>
              <a:buSzPct val="80000"/>
              <a:buFont typeface="Wingdings" panose="05000000000000000000" pitchFamily="2" charset="2"/>
              <a:buChar char="q"/>
            </a:pPr>
            <a:r>
              <a:rPr lang="en-GB" dirty="0">
                <a:solidFill>
                  <a:srgbClr val="7030A0"/>
                </a:solidFill>
                <a:latin typeface="Cambria Math" panose="02040503050406030204" pitchFamily="18" charset="0"/>
                <a:ea typeface="Cambria Math" panose="02040503050406030204" pitchFamily="18" charset="0"/>
              </a:rPr>
              <a:t>Put-call parity </a:t>
            </a:r>
            <a:r>
              <a:rPr lang="en-GB" dirty="0">
                <a:latin typeface="Cambria Math" panose="02040503050406030204" pitchFamily="18" charset="0"/>
                <a:ea typeface="Cambria Math" panose="02040503050406030204" pitchFamily="18" charset="0"/>
              </a:rPr>
              <a:t>links premiums of European call and put options</a:t>
            </a:r>
          </a:p>
        </p:txBody>
      </p:sp>
      <mc:AlternateContent xmlns:mc="http://schemas.openxmlformats.org/markup-compatibility/2006" xmlns:a14="http://schemas.microsoft.com/office/drawing/2010/main">
        <mc:Choice Requires="a14">
          <p:sp>
            <p:nvSpPr>
              <p:cNvPr id="91" name="TextovéPole 90">
                <a:extLst>
                  <a:ext uri="{FF2B5EF4-FFF2-40B4-BE49-F238E27FC236}">
                    <a16:creationId xmlns:a16="http://schemas.microsoft.com/office/drawing/2014/main" id="{3B2D848F-0F85-43DE-B979-92E15EF0C158}"/>
                  </a:ext>
                </a:extLst>
              </p:cNvPr>
              <p:cNvSpPr txBox="1"/>
              <p:nvPr/>
            </p:nvSpPr>
            <p:spPr>
              <a:xfrm>
                <a:off x="1188000" y="1482605"/>
                <a:ext cx="7770360" cy="646331"/>
              </a:xfrm>
              <a:prstGeom prst="rect">
                <a:avLst/>
              </a:prstGeom>
              <a:noFill/>
              <a:ln>
                <a:noFill/>
              </a:ln>
            </p:spPr>
            <p:txBody>
              <a:bodyPr wrap="square" rtlCol="0">
                <a:spAutoFit/>
              </a:bodyPr>
              <a:lstStyle/>
              <a:p>
                <a:pPr marL="324000" indent="-324000">
                  <a:buClr>
                    <a:srgbClr val="7030A0"/>
                  </a:buClr>
                  <a:buSzPct val="80000"/>
                  <a:buFont typeface="Wingdings" panose="05000000000000000000" pitchFamily="2" charset="2"/>
                  <a:buChar char="q"/>
                </a:pPr>
                <a:r>
                  <a:rPr lang="en-GB" dirty="0">
                    <a:latin typeface="Cambria Math" panose="02040503050406030204" pitchFamily="18" charset="0"/>
                    <a:ea typeface="Cambria Math" panose="02040503050406030204" pitchFamily="18" charset="0"/>
                  </a:rPr>
                  <a:t>Assumptions: the same underlying asset</a:t>
                </a:r>
                <a:r>
                  <a:rPr lang="cs-CZ" dirty="0">
                    <a:latin typeface="Cambria Math" panose="02040503050406030204" pitchFamily="18" charset="0"/>
                    <a:ea typeface="Cambria Math" panose="02040503050406030204" pitchFamily="18" charset="0"/>
                  </a:rPr>
                  <a:t> </a:t>
                </a:r>
                <a14:m>
                  <m:oMath xmlns:m="http://schemas.openxmlformats.org/officeDocument/2006/math">
                    <m:r>
                      <a:rPr lang="cs-CZ" b="0" i="1" smtClean="0">
                        <a:latin typeface="Cambria Math" panose="02040503050406030204" pitchFamily="18" charset="0"/>
                        <a:ea typeface="Cambria Math" panose="02040503050406030204" pitchFamily="18" charset="0"/>
                      </a:rPr>
                      <m:t>𝑆</m:t>
                    </m:r>
                  </m:oMath>
                </a14:m>
                <a:r>
                  <a:rPr lang="en-GB" dirty="0">
                    <a:latin typeface="Cambria Math" panose="02040503050406030204" pitchFamily="18" charset="0"/>
                    <a:ea typeface="Cambria Math" panose="02040503050406030204" pitchFamily="18" charset="0"/>
                  </a:rPr>
                  <a:t>, the same exercise price</a:t>
                </a:r>
                <a:r>
                  <a:rPr lang="cs-CZ" dirty="0">
                    <a:latin typeface="Cambria Math" panose="02040503050406030204" pitchFamily="18" charset="0"/>
                    <a:ea typeface="Cambria Math" panose="02040503050406030204" pitchFamily="18" charset="0"/>
                  </a:rPr>
                  <a:t> </a:t>
                </a:r>
                <a14:m>
                  <m:oMath xmlns:m="http://schemas.openxmlformats.org/officeDocument/2006/math">
                    <m:r>
                      <a:rPr lang="cs-CZ" b="0" i="1" smtClean="0">
                        <a:latin typeface="Cambria Math" panose="02040503050406030204" pitchFamily="18" charset="0"/>
                        <a:ea typeface="Cambria Math" panose="02040503050406030204" pitchFamily="18" charset="0"/>
                      </a:rPr>
                      <m:t>𝑋</m:t>
                    </m:r>
                  </m:oMath>
                </a14:m>
                <a:r>
                  <a:rPr lang="en-GB" dirty="0">
                    <a:latin typeface="Cambria Math" panose="02040503050406030204" pitchFamily="18" charset="0"/>
                    <a:ea typeface="Cambria Math" panose="02040503050406030204" pitchFamily="18" charset="0"/>
                  </a:rPr>
                  <a:t> </a:t>
                </a:r>
                <a:r>
                  <a:rPr lang="cs-CZ" dirty="0">
                    <a:latin typeface="Cambria Math" panose="02040503050406030204" pitchFamily="18" charset="0"/>
                    <a:ea typeface="Cambria Math" panose="02040503050406030204" pitchFamily="18" charset="0"/>
                  </a:rPr>
                  <a:t>and </a:t>
                </a:r>
                <a:r>
                  <a:rPr lang="en-GB" dirty="0">
                    <a:latin typeface="Cambria Math" panose="02040503050406030204" pitchFamily="18" charset="0"/>
                    <a:ea typeface="Cambria Math" panose="02040503050406030204" pitchFamily="18" charset="0"/>
                  </a:rPr>
                  <a:t>the same time to expiry</a:t>
                </a:r>
                <a:r>
                  <a:rPr lang="cs-CZ" dirty="0">
                    <a:latin typeface="Cambria Math" panose="02040503050406030204" pitchFamily="18" charset="0"/>
                    <a:ea typeface="Cambria Math" panose="02040503050406030204" pitchFamily="18" charset="0"/>
                  </a:rPr>
                  <a:t> </a:t>
                </a:r>
                <a14:m>
                  <m:oMath xmlns:m="http://schemas.openxmlformats.org/officeDocument/2006/math">
                    <m:r>
                      <a:rPr lang="cs-CZ" b="0" i="1" smtClean="0">
                        <a:latin typeface="Cambria Math" panose="02040503050406030204" pitchFamily="18" charset="0"/>
                        <a:ea typeface="Cambria Math" panose="02040503050406030204" pitchFamily="18" charset="0"/>
                      </a:rPr>
                      <m:t>𝑇</m:t>
                    </m:r>
                  </m:oMath>
                </a14:m>
                <a:endParaRPr lang="en-GB" dirty="0">
                  <a:latin typeface="Cambria Math" panose="02040503050406030204" pitchFamily="18" charset="0"/>
                  <a:ea typeface="Cambria Math" panose="02040503050406030204" pitchFamily="18" charset="0"/>
                </a:endParaRPr>
              </a:p>
            </p:txBody>
          </p:sp>
        </mc:Choice>
        <mc:Fallback xmlns="">
          <p:sp>
            <p:nvSpPr>
              <p:cNvPr id="91" name="TextovéPole 90">
                <a:extLst>
                  <a:ext uri="{FF2B5EF4-FFF2-40B4-BE49-F238E27FC236}">
                    <a16:creationId xmlns:a16="http://schemas.microsoft.com/office/drawing/2014/main" id="{3B2D848F-0F85-43DE-B979-92E15EF0C158}"/>
                  </a:ext>
                </a:extLst>
              </p:cNvPr>
              <p:cNvSpPr txBox="1">
                <a:spLocks noRot="1" noChangeAspect="1" noMove="1" noResize="1" noEditPoints="1" noAdjustHandles="1" noChangeArrowheads="1" noChangeShapeType="1" noTextEdit="1"/>
              </p:cNvSpPr>
              <p:nvPr/>
            </p:nvSpPr>
            <p:spPr>
              <a:xfrm>
                <a:off x="1188000" y="1482605"/>
                <a:ext cx="7770360" cy="646331"/>
              </a:xfrm>
              <a:prstGeom prst="rect">
                <a:avLst/>
              </a:prstGeom>
              <a:blipFill>
                <a:blip r:embed="rId18"/>
                <a:stretch>
                  <a:fillRect l="-157" t="-5660" b="-13208"/>
                </a:stretch>
              </a:blipFill>
              <a:ln>
                <a:noFill/>
              </a:ln>
            </p:spPr>
            <p:txBody>
              <a:bodyPr/>
              <a:lstStyle/>
              <a:p>
                <a:r>
                  <a:rPr lang="en-GB">
                    <a:noFill/>
                  </a:rPr>
                  <a:t> </a:t>
                </a:r>
              </a:p>
            </p:txBody>
          </p:sp>
        </mc:Fallback>
      </mc:AlternateContent>
      <p:sp>
        <p:nvSpPr>
          <p:cNvPr id="70" name="TextovéPole 69"/>
          <p:cNvSpPr txBox="1"/>
          <p:nvPr/>
        </p:nvSpPr>
        <p:spPr>
          <a:xfrm>
            <a:off x="864000" y="2340000"/>
            <a:ext cx="1979808" cy="430887"/>
          </a:xfrm>
          <a:prstGeom prst="rect">
            <a:avLst/>
          </a:prstGeom>
          <a:noFill/>
          <a:ln>
            <a:noFill/>
          </a:ln>
        </p:spPr>
        <p:txBody>
          <a:bodyPr wrap="square" rtlCol="0">
            <a:spAutoFit/>
          </a:bodyPr>
          <a:lstStyle/>
          <a:p>
            <a:pPr marL="324000" indent="-324000">
              <a:buClr>
                <a:srgbClr val="7030A0"/>
              </a:buClr>
              <a:buFont typeface="Wingdings" panose="05000000000000000000" pitchFamily="2" charset="2"/>
              <a:buChar char="Ø"/>
            </a:pPr>
            <a:r>
              <a:rPr lang="en-GB" sz="2200" dirty="0">
                <a:latin typeface="Cambria Math" panose="02040503050406030204" pitchFamily="18" charset="0"/>
                <a:ea typeface="Cambria Math" panose="02040503050406030204" pitchFamily="18" charset="0"/>
              </a:rPr>
              <a:t>Derivation</a:t>
            </a:r>
          </a:p>
        </p:txBody>
      </p:sp>
      <mc:AlternateContent xmlns:mc="http://schemas.openxmlformats.org/markup-compatibility/2006" xmlns:a14="http://schemas.microsoft.com/office/drawing/2010/main">
        <mc:Choice Requires="a14">
          <p:sp>
            <p:nvSpPr>
              <p:cNvPr id="36" name="TextovéPole 35">
                <a:extLst>
                  <a:ext uri="{FF2B5EF4-FFF2-40B4-BE49-F238E27FC236}">
                    <a16:creationId xmlns:a16="http://schemas.microsoft.com/office/drawing/2014/main" id="{05FC8A4A-3761-4383-881C-9096ADBF4AD7}"/>
                  </a:ext>
                </a:extLst>
              </p:cNvPr>
              <p:cNvSpPr txBox="1"/>
              <p:nvPr/>
            </p:nvSpPr>
            <p:spPr>
              <a:xfrm>
                <a:off x="1513127" y="2962244"/>
                <a:ext cx="3922969" cy="338554"/>
              </a:xfrm>
              <a:prstGeom prst="rect">
                <a:avLst/>
              </a:prstGeom>
              <a:noFill/>
              <a:ln>
                <a:noFill/>
              </a:ln>
            </p:spPr>
            <p:txBody>
              <a:bodyPr wrap="square" rtlCol="0">
                <a:spAutoFit/>
              </a:bodyPr>
              <a:lstStyle/>
              <a:p>
                <a:pPr marL="180000" indent="-180000">
                  <a:buClr>
                    <a:srgbClr val="7030A0"/>
                  </a:buClr>
                  <a:buSzPct val="100000"/>
                  <a:buFont typeface="Wingdings" panose="05000000000000000000" pitchFamily="2" charset="2"/>
                  <a:buChar char="§"/>
                </a:pPr>
                <a:r>
                  <a:rPr lang="en-GB" sz="1600" dirty="0">
                    <a:latin typeface="Cambria Math" panose="02040503050406030204" pitchFamily="18" charset="0"/>
                    <a:ea typeface="Cambria Math" panose="02040503050406030204" pitchFamily="18" charset="0"/>
                  </a:rPr>
                  <a:t>Portfolio A: European call &amp; cash </a:t>
                </a:r>
                <a14:m>
                  <m:oMath xmlns:m="http://schemas.openxmlformats.org/officeDocument/2006/math">
                    <m:r>
                      <a:rPr lang="en-GB" sz="1600" b="0" i="1" smtClean="0">
                        <a:latin typeface="Cambria Math" panose="02040503050406030204" pitchFamily="18" charset="0"/>
                        <a:ea typeface="Cambria Math" panose="02040503050406030204" pitchFamily="18" charset="0"/>
                      </a:rPr>
                      <m:t>𝑋</m:t>
                    </m:r>
                    <m:sSup>
                      <m:sSupPr>
                        <m:ctrlPr>
                          <a:rPr lang="en-GB" sz="1600" b="0" i="1" smtClean="0">
                            <a:latin typeface="Cambria Math" panose="02040503050406030204" pitchFamily="18" charset="0"/>
                            <a:ea typeface="Cambria Math" panose="02040503050406030204" pitchFamily="18" charset="0"/>
                          </a:rPr>
                        </m:ctrlPr>
                      </m:sSupPr>
                      <m:e>
                        <m:r>
                          <a:rPr lang="en-GB" sz="1600" b="0" i="1" smtClean="0">
                            <a:latin typeface="Cambria Math" panose="02040503050406030204" pitchFamily="18" charset="0"/>
                            <a:ea typeface="Cambria Math" panose="02040503050406030204" pitchFamily="18" charset="0"/>
                          </a:rPr>
                          <m:t>𝑒</m:t>
                        </m:r>
                      </m:e>
                      <m:sup>
                        <m:r>
                          <a:rPr lang="en-GB" sz="1600" b="0" i="1" smtClean="0">
                            <a:latin typeface="Cambria Math" panose="02040503050406030204" pitchFamily="18" charset="0"/>
                            <a:ea typeface="Cambria Math" panose="02040503050406030204" pitchFamily="18" charset="0"/>
                          </a:rPr>
                          <m:t>−</m:t>
                        </m:r>
                        <m:r>
                          <a:rPr lang="en-GB" sz="1600" b="0" i="1" smtClean="0">
                            <a:latin typeface="Cambria Math" panose="02040503050406030204" pitchFamily="18" charset="0"/>
                            <a:ea typeface="Cambria Math" panose="02040503050406030204" pitchFamily="18" charset="0"/>
                          </a:rPr>
                          <m:t>𝑟𝑇</m:t>
                        </m:r>
                      </m:sup>
                    </m:sSup>
                  </m:oMath>
                </a14:m>
                <a:endParaRPr lang="en-GB" sz="1600" dirty="0">
                  <a:latin typeface="Cambria Math" panose="02040503050406030204" pitchFamily="18" charset="0"/>
                  <a:ea typeface="Cambria Math" panose="02040503050406030204" pitchFamily="18" charset="0"/>
                </a:endParaRPr>
              </a:p>
            </p:txBody>
          </p:sp>
        </mc:Choice>
        <mc:Fallback xmlns="">
          <p:sp>
            <p:nvSpPr>
              <p:cNvPr id="36" name="TextovéPole 35">
                <a:extLst>
                  <a:ext uri="{FF2B5EF4-FFF2-40B4-BE49-F238E27FC236}">
                    <a16:creationId xmlns:a16="http://schemas.microsoft.com/office/drawing/2014/main" id="{05FC8A4A-3761-4383-881C-9096ADBF4AD7}"/>
                  </a:ext>
                </a:extLst>
              </p:cNvPr>
              <p:cNvSpPr txBox="1">
                <a:spLocks noRot="1" noChangeAspect="1" noMove="1" noResize="1" noEditPoints="1" noAdjustHandles="1" noChangeArrowheads="1" noChangeShapeType="1" noTextEdit="1"/>
              </p:cNvSpPr>
              <p:nvPr/>
            </p:nvSpPr>
            <p:spPr>
              <a:xfrm>
                <a:off x="1513127" y="2962244"/>
                <a:ext cx="3922969" cy="338554"/>
              </a:xfrm>
              <a:prstGeom prst="rect">
                <a:avLst/>
              </a:prstGeom>
              <a:blipFill>
                <a:blip r:embed="rId19"/>
                <a:stretch>
                  <a:fillRect l="-621" t="-7273" b="-21818"/>
                </a:stretch>
              </a:blipFill>
              <a:ln>
                <a:noFill/>
              </a:ln>
            </p:spPr>
            <p:txBody>
              <a:bodyPr/>
              <a:lstStyle/>
              <a:p>
                <a:r>
                  <a:rPr lang="en-GB">
                    <a:noFill/>
                  </a:rPr>
                  <a:t> </a:t>
                </a:r>
              </a:p>
            </p:txBody>
          </p:sp>
        </mc:Fallback>
      </mc:AlternateContent>
      <p:sp>
        <p:nvSpPr>
          <p:cNvPr id="46" name="TextovéPole 45">
            <a:extLst>
              <a:ext uri="{FF2B5EF4-FFF2-40B4-BE49-F238E27FC236}">
                <a16:creationId xmlns:a16="http://schemas.microsoft.com/office/drawing/2014/main" id="{05FC8A4A-3761-4383-881C-9096ADBF4AD7}"/>
              </a:ext>
            </a:extLst>
          </p:cNvPr>
          <p:cNvSpPr txBox="1"/>
          <p:nvPr/>
        </p:nvSpPr>
        <p:spPr>
          <a:xfrm>
            <a:off x="1512000" y="3222547"/>
            <a:ext cx="4927279" cy="338554"/>
          </a:xfrm>
          <a:prstGeom prst="rect">
            <a:avLst/>
          </a:prstGeom>
          <a:noFill/>
          <a:ln>
            <a:noFill/>
          </a:ln>
        </p:spPr>
        <p:txBody>
          <a:bodyPr wrap="square" rtlCol="0">
            <a:spAutoFit/>
          </a:bodyPr>
          <a:lstStyle/>
          <a:p>
            <a:pPr marL="180000" indent="-180000">
              <a:buClr>
                <a:srgbClr val="7030A0"/>
              </a:buClr>
              <a:buSzPct val="100000"/>
              <a:buFont typeface="Wingdings" panose="05000000000000000000" pitchFamily="2" charset="2"/>
              <a:buChar char="§"/>
            </a:pPr>
            <a:r>
              <a:rPr lang="en-GB" sz="1600" dirty="0">
                <a:latin typeface="Cambria Math" panose="02040503050406030204" pitchFamily="18" charset="0"/>
                <a:ea typeface="Cambria Math" panose="02040503050406030204" pitchFamily="18" charset="0"/>
              </a:rPr>
              <a:t>Portfolio B: European put option &amp; underlying asset</a:t>
            </a:r>
          </a:p>
        </p:txBody>
      </p:sp>
      <p:sp>
        <p:nvSpPr>
          <p:cNvPr id="60" name="TextovéPole 59"/>
          <p:cNvSpPr txBox="1"/>
          <p:nvPr/>
        </p:nvSpPr>
        <p:spPr>
          <a:xfrm>
            <a:off x="1188000" y="2675456"/>
            <a:ext cx="3016652" cy="369332"/>
          </a:xfrm>
          <a:prstGeom prst="rect">
            <a:avLst/>
          </a:prstGeom>
          <a:noFill/>
          <a:ln>
            <a:noFill/>
          </a:ln>
        </p:spPr>
        <p:txBody>
          <a:bodyPr wrap="square" rtlCol="0">
            <a:spAutoFit/>
          </a:bodyPr>
          <a:lstStyle/>
          <a:p>
            <a:pPr marL="324000" indent="-324000">
              <a:buClr>
                <a:srgbClr val="7030A0"/>
              </a:buClr>
              <a:buSzPct val="80000"/>
              <a:buFont typeface="Wingdings" panose="05000000000000000000" pitchFamily="2" charset="2"/>
              <a:buChar char="q"/>
            </a:pPr>
            <a:r>
              <a:rPr lang="en-GB" dirty="0">
                <a:latin typeface="Cambria Math" panose="02040503050406030204" pitchFamily="18" charset="0"/>
                <a:ea typeface="Cambria Math" panose="02040503050406030204" pitchFamily="18" charset="0"/>
              </a:rPr>
              <a:t>Participating portfolios</a:t>
            </a:r>
          </a:p>
        </p:txBody>
      </p:sp>
      <p:sp>
        <p:nvSpPr>
          <p:cNvPr id="61" name="TextovéPole 60"/>
          <p:cNvSpPr txBox="1"/>
          <p:nvPr/>
        </p:nvSpPr>
        <p:spPr>
          <a:xfrm>
            <a:off x="1188000" y="3482912"/>
            <a:ext cx="3600024" cy="369332"/>
          </a:xfrm>
          <a:prstGeom prst="rect">
            <a:avLst/>
          </a:prstGeom>
          <a:noFill/>
          <a:ln>
            <a:noFill/>
          </a:ln>
        </p:spPr>
        <p:txBody>
          <a:bodyPr wrap="square" rtlCol="0">
            <a:spAutoFit/>
          </a:bodyPr>
          <a:lstStyle/>
          <a:p>
            <a:pPr marL="324000" indent="-324000">
              <a:buClr>
                <a:srgbClr val="7030A0"/>
              </a:buClr>
              <a:buSzPct val="80000"/>
              <a:buFont typeface="Wingdings" panose="05000000000000000000" pitchFamily="2" charset="2"/>
              <a:buChar char="q"/>
            </a:pPr>
            <a:r>
              <a:rPr lang="en-GB" dirty="0">
                <a:latin typeface="Cambria Math" panose="02040503050406030204" pitchFamily="18" charset="0"/>
                <a:ea typeface="Cambria Math" panose="02040503050406030204" pitchFamily="18" charset="0"/>
              </a:rPr>
              <a:t>Expiration values of portfolio A</a:t>
            </a:r>
          </a:p>
        </p:txBody>
      </p:sp>
      <mc:AlternateContent xmlns:mc="http://schemas.openxmlformats.org/markup-compatibility/2006" xmlns:a14="http://schemas.microsoft.com/office/drawing/2010/main">
        <mc:Choice Requires="a14">
          <p:sp>
            <p:nvSpPr>
              <p:cNvPr id="62" name="TextovéPole 61">
                <a:extLst>
                  <a:ext uri="{FF2B5EF4-FFF2-40B4-BE49-F238E27FC236}">
                    <a16:creationId xmlns:a16="http://schemas.microsoft.com/office/drawing/2014/main" id="{05FC8A4A-3761-4383-881C-9096ADBF4AD7}"/>
                  </a:ext>
                </a:extLst>
              </p:cNvPr>
              <p:cNvSpPr txBox="1"/>
              <p:nvPr/>
            </p:nvSpPr>
            <p:spPr>
              <a:xfrm>
                <a:off x="1512000" y="3769700"/>
                <a:ext cx="7379353" cy="584775"/>
              </a:xfrm>
              <a:prstGeom prst="rect">
                <a:avLst/>
              </a:prstGeom>
              <a:noFill/>
              <a:ln>
                <a:noFill/>
              </a:ln>
            </p:spPr>
            <p:txBody>
              <a:bodyPr wrap="square" rtlCol="0">
                <a:spAutoFit/>
              </a:bodyPr>
              <a:lstStyle/>
              <a:p>
                <a:pPr marL="180000" indent="-180000">
                  <a:buClr>
                    <a:srgbClr val="7030A0"/>
                  </a:buClr>
                  <a:buSzPct val="100000"/>
                  <a:buFont typeface="Wingdings" panose="05000000000000000000" pitchFamily="2" charset="2"/>
                  <a:buChar char="§"/>
                </a:pPr>
                <a14:m>
                  <m:oMath xmlns:m="http://schemas.openxmlformats.org/officeDocument/2006/math">
                    <m:sSub>
                      <m:sSubPr>
                        <m:ctrlPr>
                          <a:rPr lang="en-GB" sz="1600" i="1" smtClean="0">
                            <a:latin typeface="Cambria Math" panose="02040503050406030204" pitchFamily="18" charset="0"/>
                            <a:ea typeface="Cambria Math" panose="02040503050406030204" pitchFamily="18" charset="0"/>
                          </a:rPr>
                        </m:ctrlPr>
                      </m:sSubPr>
                      <m:e>
                        <m:r>
                          <a:rPr lang="en-GB" sz="1600" b="0" i="1" smtClean="0">
                            <a:latin typeface="Cambria Math" panose="02040503050406030204" pitchFamily="18" charset="0"/>
                            <a:ea typeface="Cambria Math" panose="02040503050406030204" pitchFamily="18" charset="0"/>
                          </a:rPr>
                          <m:t>𝑆</m:t>
                        </m:r>
                      </m:e>
                      <m:sub>
                        <m:r>
                          <a:rPr lang="en-GB" sz="1600" b="0" i="1" smtClean="0">
                            <a:latin typeface="Cambria Math" panose="02040503050406030204" pitchFamily="18" charset="0"/>
                            <a:ea typeface="Cambria Math" panose="02040503050406030204" pitchFamily="18" charset="0"/>
                          </a:rPr>
                          <m:t>𝑇</m:t>
                        </m:r>
                      </m:sub>
                    </m:sSub>
                    <m:r>
                      <a:rPr lang="en-GB" sz="1600" b="0" i="1" smtClean="0">
                        <a:latin typeface="Cambria Math" panose="02040503050406030204" pitchFamily="18" charset="0"/>
                        <a:ea typeface="Cambria Math" panose="02040503050406030204" pitchFamily="18" charset="0"/>
                      </a:rPr>
                      <m:t>&gt;</m:t>
                    </m:r>
                    <m:r>
                      <a:rPr lang="en-GB" sz="1600" b="0" i="1" smtClean="0">
                        <a:latin typeface="Cambria Math" panose="02040503050406030204" pitchFamily="18" charset="0"/>
                        <a:ea typeface="Cambria Math" panose="02040503050406030204" pitchFamily="18" charset="0"/>
                      </a:rPr>
                      <m:t>𝑋</m:t>
                    </m:r>
                    <m:r>
                      <a:rPr lang="en-GB" sz="1600" b="0" i="1" smtClean="0">
                        <a:latin typeface="Cambria Math" panose="02040503050406030204" pitchFamily="18" charset="0"/>
                        <a:ea typeface="Cambria Math" panose="02040503050406030204" pitchFamily="18" charset="0"/>
                      </a:rPr>
                      <m:t>⇨</m:t>
                    </m:r>
                    <m:sSub>
                      <m:sSubPr>
                        <m:ctrlPr>
                          <a:rPr lang="en-GB" sz="1600" b="0" i="1" smtClean="0">
                            <a:latin typeface="Cambria Math" panose="02040503050406030204" pitchFamily="18" charset="0"/>
                            <a:ea typeface="Cambria Math" panose="02040503050406030204" pitchFamily="18" charset="0"/>
                          </a:rPr>
                        </m:ctrlPr>
                      </m:sSubPr>
                      <m:e>
                        <m:r>
                          <a:rPr lang="en-GB" sz="1600" b="0" i="1" smtClean="0">
                            <a:latin typeface="Cambria Math" panose="02040503050406030204" pitchFamily="18" charset="0"/>
                            <a:ea typeface="Cambria Math" panose="02040503050406030204" pitchFamily="18" charset="0"/>
                          </a:rPr>
                          <m:t>𝑉</m:t>
                        </m:r>
                      </m:e>
                      <m:sub>
                        <m:r>
                          <a:rPr lang="en-GB" sz="1600" b="0" i="1" smtClean="0">
                            <a:latin typeface="Cambria Math" panose="02040503050406030204" pitchFamily="18" charset="0"/>
                            <a:ea typeface="Cambria Math" panose="02040503050406030204" pitchFamily="18" charset="0"/>
                          </a:rPr>
                          <m:t>𝐴</m:t>
                        </m:r>
                      </m:sub>
                    </m:sSub>
                    <m:r>
                      <a:rPr lang="en-GB" sz="1600" b="0" i="1" smtClean="0">
                        <a:latin typeface="Cambria Math" panose="02040503050406030204" pitchFamily="18" charset="0"/>
                        <a:ea typeface="Cambria Math" panose="02040503050406030204" pitchFamily="18" charset="0"/>
                      </a:rPr>
                      <m:t>=</m:t>
                    </m:r>
                    <m:sSub>
                      <m:sSubPr>
                        <m:ctrlPr>
                          <a:rPr lang="en-GB" sz="1600" b="0" i="1" smtClean="0">
                            <a:latin typeface="Cambria Math" panose="02040503050406030204" pitchFamily="18" charset="0"/>
                            <a:ea typeface="Cambria Math" panose="02040503050406030204" pitchFamily="18" charset="0"/>
                          </a:rPr>
                        </m:ctrlPr>
                      </m:sSubPr>
                      <m:e>
                        <m:r>
                          <a:rPr lang="en-GB" sz="1600" b="0" i="1" smtClean="0">
                            <a:latin typeface="Cambria Math" panose="02040503050406030204" pitchFamily="18" charset="0"/>
                            <a:ea typeface="Cambria Math" panose="02040503050406030204" pitchFamily="18" charset="0"/>
                          </a:rPr>
                          <m:t>𝑆</m:t>
                        </m:r>
                      </m:e>
                      <m:sub>
                        <m:r>
                          <a:rPr lang="en-GB" sz="1600" b="0" i="1" smtClean="0">
                            <a:latin typeface="Cambria Math" panose="02040503050406030204" pitchFamily="18" charset="0"/>
                            <a:ea typeface="Cambria Math" panose="02040503050406030204" pitchFamily="18" charset="0"/>
                          </a:rPr>
                          <m:t>𝑇</m:t>
                        </m:r>
                      </m:sub>
                    </m:sSub>
                  </m:oMath>
                </a14:m>
                <a:r>
                  <a:rPr lang="en-GB" sz="1600" dirty="0">
                    <a:latin typeface="Cambria Math" panose="02040503050406030204" pitchFamily="18" charset="0"/>
                    <a:ea typeface="Cambria Math" panose="02040503050406030204" pitchFamily="18" charset="0"/>
                  </a:rPr>
                  <a:t> (the cash accrues its value to an amount of </a:t>
                </a:r>
                <a14:m>
                  <m:oMath xmlns:m="http://schemas.openxmlformats.org/officeDocument/2006/math">
                    <m:r>
                      <a:rPr lang="en-GB" sz="1600" b="0" i="1" smtClean="0">
                        <a:latin typeface="Cambria Math" panose="02040503050406030204" pitchFamily="18" charset="0"/>
                        <a:ea typeface="Cambria Math" panose="02040503050406030204" pitchFamily="18" charset="0"/>
                      </a:rPr>
                      <m:t>𝑋</m:t>
                    </m:r>
                  </m:oMath>
                </a14:m>
                <a:r>
                  <a:rPr lang="en-GB" sz="1600" dirty="0">
                    <a:latin typeface="Cambria Math" panose="02040503050406030204" pitchFamily="18" charset="0"/>
                    <a:ea typeface="Cambria Math" panose="02040503050406030204" pitchFamily="18" charset="0"/>
                  </a:rPr>
                  <a:t> and is used for buying the asset at the call’s exercise price)</a:t>
                </a:r>
              </a:p>
            </p:txBody>
          </p:sp>
        </mc:Choice>
        <mc:Fallback xmlns="">
          <p:sp>
            <p:nvSpPr>
              <p:cNvPr id="62" name="TextovéPole 61">
                <a:extLst>
                  <a:ext uri="{FF2B5EF4-FFF2-40B4-BE49-F238E27FC236}">
                    <a16:creationId xmlns:a16="http://schemas.microsoft.com/office/drawing/2014/main" id="{05FC8A4A-3761-4383-881C-9096ADBF4AD7}"/>
                  </a:ext>
                </a:extLst>
              </p:cNvPr>
              <p:cNvSpPr txBox="1">
                <a:spLocks noRot="1" noChangeAspect="1" noMove="1" noResize="1" noEditPoints="1" noAdjustHandles="1" noChangeArrowheads="1" noChangeShapeType="1" noTextEdit="1"/>
              </p:cNvSpPr>
              <p:nvPr/>
            </p:nvSpPr>
            <p:spPr>
              <a:xfrm>
                <a:off x="1512000" y="3769700"/>
                <a:ext cx="7379353" cy="584775"/>
              </a:xfrm>
              <a:prstGeom prst="rect">
                <a:avLst/>
              </a:prstGeom>
              <a:blipFill>
                <a:blip r:embed="rId20"/>
                <a:stretch>
                  <a:fillRect l="-330" t="-4167" b="-11458"/>
                </a:stretch>
              </a:blipFill>
              <a:ln>
                <a:noFill/>
              </a:ln>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64" name="TextovéPole 63">
                <a:extLst>
                  <a:ext uri="{FF2B5EF4-FFF2-40B4-BE49-F238E27FC236}">
                    <a16:creationId xmlns:a16="http://schemas.microsoft.com/office/drawing/2014/main" id="{05FC8A4A-3761-4383-881C-9096ADBF4AD7}"/>
                  </a:ext>
                </a:extLst>
              </p:cNvPr>
              <p:cNvSpPr txBox="1"/>
              <p:nvPr/>
            </p:nvSpPr>
            <p:spPr>
              <a:xfrm>
                <a:off x="1512000" y="4275177"/>
                <a:ext cx="7379353" cy="338554"/>
              </a:xfrm>
              <a:prstGeom prst="rect">
                <a:avLst/>
              </a:prstGeom>
              <a:noFill/>
              <a:ln>
                <a:noFill/>
              </a:ln>
            </p:spPr>
            <p:txBody>
              <a:bodyPr wrap="square" rtlCol="0">
                <a:spAutoFit/>
              </a:bodyPr>
              <a:lstStyle/>
              <a:p>
                <a:pPr marL="180000" indent="-180000">
                  <a:buClr>
                    <a:srgbClr val="7030A0"/>
                  </a:buClr>
                  <a:buSzPct val="100000"/>
                  <a:buFont typeface="Wingdings" panose="05000000000000000000" pitchFamily="2" charset="2"/>
                  <a:buChar char="§"/>
                </a:pPr>
                <a14:m>
                  <m:oMath xmlns:m="http://schemas.openxmlformats.org/officeDocument/2006/math">
                    <m:sSub>
                      <m:sSubPr>
                        <m:ctrlPr>
                          <a:rPr lang="en-GB" sz="1600" i="1" smtClean="0">
                            <a:latin typeface="Cambria Math" panose="02040503050406030204" pitchFamily="18" charset="0"/>
                            <a:ea typeface="Cambria Math" panose="02040503050406030204" pitchFamily="18" charset="0"/>
                          </a:rPr>
                        </m:ctrlPr>
                      </m:sSubPr>
                      <m:e>
                        <m:r>
                          <a:rPr lang="en-GB" sz="1600" b="0" i="1" smtClean="0">
                            <a:latin typeface="Cambria Math" panose="02040503050406030204" pitchFamily="18" charset="0"/>
                            <a:ea typeface="Cambria Math" panose="02040503050406030204" pitchFamily="18" charset="0"/>
                          </a:rPr>
                          <m:t>𝑆</m:t>
                        </m:r>
                      </m:e>
                      <m:sub>
                        <m:r>
                          <a:rPr lang="en-GB" sz="1600" b="0" i="1" smtClean="0">
                            <a:latin typeface="Cambria Math" panose="02040503050406030204" pitchFamily="18" charset="0"/>
                            <a:ea typeface="Cambria Math" panose="02040503050406030204" pitchFamily="18" charset="0"/>
                          </a:rPr>
                          <m:t>𝑇</m:t>
                        </m:r>
                      </m:sub>
                    </m:sSub>
                    <m:r>
                      <a:rPr lang="en-GB" sz="1600" b="0" i="1" smtClean="0">
                        <a:latin typeface="Cambria Math" panose="02040503050406030204" pitchFamily="18" charset="0"/>
                        <a:ea typeface="Cambria Math" panose="02040503050406030204" pitchFamily="18" charset="0"/>
                      </a:rPr>
                      <m:t>&lt;</m:t>
                    </m:r>
                    <m:r>
                      <a:rPr lang="en-GB" sz="1600" b="0" i="1" smtClean="0">
                        <a:latin typeface="Cambria Math" panose="02040503050406030204" pitchFamily="18" charset="0"/>
                        <a:ea typeface="Cambria Math" panose="02040503050406030204" pitchFamily="18" charset="0"/>
                      </a:rPr>
                      <m:t>𝑋</m:t>
                    </m:r>
                    <m:r>
                      <a:rPr lang="en-GB" sz="1600" b="0" i="1" smtClean="0">
                        <a:latin typeface="Cambria Math" panose="02040503050406030204" pitchFamily="18" charset="0"/>
                        <a:ea typeface="Cambria Math" panose="02040503050406030204" pitchFamily="18" charset="0"/>
                      </a:rPr>
                      <m:t>⇨</m:t>
                    </m:r>
                    <m:sSub>
                      <m:sSubPr>
                        <m:ctrlPr>
                          <a:rPr lang="en-GB" sz="1600" b="0" i="1" smtClean="0">
                            <a:latin typeface="Cambria Math" panose="02040503050406030204" pitchFamily="18" charset="0"/>
                            <a:ea typeface="Cambria Math" panose="02040503050406030204" pitchFamily="18" charset="0"/>
                          </a:rPr>
                        </m:ctrlPr>
                      </m:sSubPr>
                      <m:e>
                        <m:r>
                          <a:rPr lang="en-GB" sz="1600" b="0" i="1" smtClean="0">
                            <a:latin typeface="Cambria Math" panose="02040503050406030204" pitchFamily="18" charset="0"/>
                            <a:ea typeface="Cambria Math" panose="02040503050406030204" pitchFamily="18" charset="0"/>
                          </a:rPr>
                          <m:t>𝑉</m:t>
                        </m:r>
                      </m:e>
                      <m:sub>
                        <m:r>
                          <a:rPr lang="en-GB" sz="1600" b="0" i="1" smtClean="0">
                            <a:latin typeface="Cambria Math" panose="02040503050406030204" pitchFamily="18" charset="0"/>
                            <a:ea typeface="Cambria Math" panose="02040503050406030204" pitchFamily="18" charset="0"/>
                          </a:rPr>
                          <m:t>𝐴</m:t>
                        </m:r>
                      </m:sub>
                    </m:sSub>
                    <m:r>
                      <a:rPr lang="en-GB" sz="1600" b="0" i="1" smtClean="0">
                        <a:latin typeface="Cambria Math" panose="02040503050406030204" pitchFamily="18" charset="0"/>
                        <a:ea typeface="Cambria Math" panose="02040503050406030204" pitchFamily="18" charset="0"/>
                      </a:rPr>
                      <m:t>=</m:t>
                    </m:r>
                    <m:r>
                      <a:rPr lang="en-GB" sz="1600" b="0" i="1" smtClean="0">
                        <a:latin typeface="Cambria Math" panose="02040503050406030204" pitchFamily="18" charset="0"/>
                        <a:ea typeface="Cambria Math" panose="02040503050406030204" pitchFamily="18" charset="0"/>
                      </a:rPr>
                      <m:t>𝑋</m:t>
                    </m:r>
                  </m:oMath>
                </a14:m>
                <a:r>
                  <a:rPr lang="en-GB" sz="1600" dirty="0">
                    <a:latin typeface="Cambria Math" panose="02040503050406030204" pitchFamily="18" charset="0"/>
                    <a:ea typeface="Cambria Math" panose="02040503050406030204" pitchFamily="18" charset="0"/>
                  </a:rPr>
                  <a:t> (the cash accrues to an amount of </a:t>
                </a:r>
                <a14:m>
                  <m:oMath xmlns:m="http://schemas.openxmlformats.org/officeDocument/2006/math">
                    <m:r>
                      <a:rPr lang="en-GB" sz="1600" b="0" i="1" smtClean="0">
                        <a:latin typeface="Cambria Math" panose="02040503050406030204" pitchFamily="18" charset="0"/>
                        <a:ea typeface="Cambria Math" panose="02040503050406030204" pitchFamily="18" charset="0"/>
                      </a:rPr>
                      <m:t>𝑋</m:t>
                    </m:r>
                  </m:oMath>
                </a14:m>
                <a:r>
                  <a:rPr lang="en-GB" sz="1600" dirty="0">
                    <a:latin typeface="Cambria Math" panose="02040503050406030204" pitchFamily="18" charset="0"/>
                    <a:ea typeface="Cambria Math" panose="02040503050406030204" pitchFamily="18" charset="0"/>
                  </a:rPr>
                  <a:t> but the call is worthless)</a:t>
                </a:r>
              </a:p>
            </p:txBody>
          </p:sp>
        </mc:Choice>
        <mc:Fallback xmlns="">
          <p:sp>
            <p:nvSpPr>
              <p:cNvPr id="64" name="TextovéPole 63">
                <a:extLst>
                  <a:ext uri="{FF2B5EF4-FFF2-40B4-BE49-F238E27FC236}">
                    <a16:creationId xmlns:a16="http://schemas.microsoft.com/office/drawing/2014/main" id="{05FC8A4A-3761-4383-881C-9096ADBF4AD7}"/>
                  </a:ext>
                </a:extLst>
              </p:cNvPr>
              <p:cNvSpPr txBox="1">
                <a:spLocks noRot="1" noChangeAspect="1" noMove="1" noResize="1" noEditPoints="1" noAdjustHandles="1" noChangeArrowheads="1" noChangeShapeType="1" noTextEdit="1"/>
              </p:cNvSpPr>
              <p:nvPr/>
            </p:nvSpPr>
            <p:spPr>
              <a:xfrm>
                <a:off x="1512000" y="4275177"/>
                <a:ext cx="7379353" cy="338554"/>
              </a:xfrm>
              <a:prstGeom prst="rect">
                <a:avLst/>
              </a:prstGeom>
              <a:blipFill>
                <a:blip r:embed="rId21"/>
                <a:stretch>
                  <a:fillRect l="-330" t="-7143" b="-19643"/>
                </a:stretch>
              </a:blipFill>
              <a:ln>
                <a:noFill/>
              </a:ln>
            </p:spPr>
            <p:txBody>
              <a:bodyPr/>
              <a:lstStyle/>
              <a:p>
                <a:r>
                  <a:rPr lang="en-GB">
                    <a:noFill/>
                  </a:rPr>
                  <a:t> </a:t>
                </a:r>
              </a:p>
            </p:txBody>
          </p:sp>
        </mc:Fallback>
      </mc:AlternateContent>
      <p:sp>
        <p:nvSpPr>
          <p:cNvPr id="65" name="TextovéPole 64"/>
          <p:cNvSpPr txBox="1"/>
          <p:nvPr/>
        </p:nvSpPr>
        <p:spPr>
          <a:xfrm>
            <a:off x="1188000" y="4570177"/>
            <a:ext cx="3672032" cy="369332"/>
          </a:xfrm>
          <a:prstGeom prst="rect">
            <a:avLst/>
          </a:prstGeom>
          <a:noFill/>
          <a:ln>
            <a:noFill/>
          </a:ln>
        </p:spPr>
        <p:txBody>
          <a:bodyPr wrap="square" rtlCol="0">
            <a:spAutoFit/>
          </a:bodyPr>
          <a:lstStyle/>
          <a:p>
            <a:pPr marL="324000" indent="-324000">
              <a:buClr>
                <a:srgbClr val="7030A0"/>
              </a:buClr>
              <a:buSzPct val="80000"/>
              <a:buFont typeface="Wingdings" panose="05000000000000000000" pitchFamily="2" charset="2"/>
              <a:buChar char="q"/>
            </a:pPr>
            <a:r>
              <a:rPr lang="en-GB" dirty="0">
                <a:latin typeface="Cambria Math" panose="02040503050406030204" pitchFamily="18" charset="0"/>
                <a:ea typeface="Cambria Math" panose="02040503050406030204" pitchFamily="18" charset="0"/>
              </a:rPr>
              <a:t>Expiration values of portfolio B</a:t>
            </a:r>
          </a:p>
        </p:txBody>
      </p:sp>
      <mc:AlternateContent xmlns:mc="http://schemas.openxmlformats.org/markup-compatibility/2006" xmlns:a14="http://schemas.microsoft.com/office/drawing/2010/main">
        <mc:Choice Requires="a14">
          <p:sp>
            <p:nvSpPr>
              <p:cNvPr id="66" name="TextovéPole 65">
                <a:extLst>
                  <a:ext uri="{FF2B5EF4-FFF2-40B4-BE49-F238E27FC236}">
                    <a16:creationId xmlns:a16="http://schemas.microsoft.com/office/drawing/2014/main" id="{05FC8A4A-3761-4383-881C-9096ADBF4AD7}"/>
                  </a:ext>
                </a:extLst>
              </p:cNvPr>
              <p:cNvSpPr txBox="1"/>
              <p:nvPr/>
            </p:nvSpPr>
            <p:spPr>
              <a:xfrm>
                <a:off x="1512000" y="4856965"/>
                <a:ext cx="6109720" cy="338554"/>
              </a:xfrm>
              <a:prstGeom prst="rect">
                <a:avLst/>
              </a:prstGeom>
              <a:noFill/>
              <a:ln>
                <a:noFill/>
              </a:ln>
            </p:spPr>
            <p:txBody>
              <a:bodyPr wrap="square" rtlCol="0">
                <a:spAutoFit/>
              </a:bodyPr>
              <a:lstStyle/>
              <a:p>
                <a:pPr marL="180000" indent="-180000">
                  <a:buClr>
                    <a:srgbClr val="7030A0"/>
                  </a:buClr>
                  <a:buSzPct val="100000"/>
                  <a:buFont typeface="Wingdings" panose="05000000000000000000" pitchFamily="2" charset="2"/>
                  <a:buChar char="§"/>
                </a:pPr>
                <a14:m>
                  <m:oMath xmlns:m="http://schemas.openxmlformats.org/officeDocument/2006/math">
                    <m:sSub>
                      <m:sSubPr>
                        <m:ctrlPr>
                          <a:rPr lang="en-GB" sz="1600" i="1" smtClean="0">
                            <a:latin typeface="Cambria Math" panose="02040503050406030204" pitchFamily="18" charset="0"/>
                            <a:ea typeface="Cambria Math" panose="02040503050406030204" pitchFamily="18" charset="0"/>
                          </a:rPr>
                        </m:ctrlPr>
                      </m:sSubPr>
                      <m:e>
                        <m:r>
                          <a:rPr lang="en-GB" sz="1600" b="0" i="1" smtClean="0">
                            <a:latin typeface="Cambria Math" panose="02040503050406030204" pitchFamily="18" charset="0"/>
                            <a:ea typeface="Cambria Math" panose="02040503050406030204" pitchFamily="18" charset="0"/>
                          </a:rPr>
                          <m:t>𝑆</m:t>
                        </m:r>
                      </m:e>
                      <m:sub>
                        <m:r>
                          <a:rPr lang="en-GB" sz="1600" b="0" i="1" smtClean="0">
                            <a:latin typeface="Cambria Math" panose="02040503050406030204" pitchFamily="18" charset="0"/>
                            <a:ea typeface="Cambria Math" panose="02040503050406030204" pitchFamily="18" charset="0"/>
                          </a:rPr>
                          <m:t>𝑇</m:t>
                        </m:r>
                      </m:sub>
                    </m:sSub>
                    <m:r>
                      <a:rPr lang="en-GB" sz="1600" b="0" i="1" smtClean="0">
                        <a:latin typeface="Cambria Math" panose="02040503050406030204" pitchFamily="18" charset="0"/>
                        <a:ea typeface="Cambria Math" panose="02040503050406030204" pitchFamily="18" charset="0"/>
                      </a:rPr>
                      <m:t>&gt;</m:t>
                    </m:r>
                    <m:r>
                      <a:rPr lang="en-GB" sz="1600" b="0" i="1" smtClean="0">
                        <a:latin typeface="Cambria Math" panose="02040503050406030204" pitchFamily="18" charset="0"/>
                        <a:ea typeface="Cambria Math" panose="02040503050406030204" pitchFamily="18" charset="0"/>
                      </a:rPr>
                      <m:t>𝑋</m:t>
                    </m:r>
                    <m:r>
                      <a:rPr lang="en-GB" sz="1600" b="0" i="1" smtClean="0">
                        <a:latin typeface="Cambria Math" panose="02040503050406030204" pitchFamily="18" charset="0"/>
                        <a:ea typeface="Cambria Math" panose="02040503050406030204" pitchFamily="18" charset="0"/>
                      </a:rPr>
                      <m:t>⇨</m:t>
                    </m:r>
                    <m:sSub>
                      <m:sSubPr>
                        <m:ctrlPr>
                          <a:rPr lang="en-GB" sz="1600" b="0" i="1" smtClean="0">
                            <a:latin typeface="Cambria Math" panose="02040503050406030204" pitchFamily="18" charset="0"/>
                            <a:ea typeface="Cambria Math" panose="02040503050406030204" pitchFamily="18" charset="0"/>
                          </a:rPr>
                        </m:ctrlPr>
                      </m:sSubPr>
                      <m:e>
                        <m:r>
                          <a:rPr lang="en-GB" sz="1600" b="0" i="1" smtClean="0">
                            <a:latin typeface="Cambria Math" panose="02040503050406030204" pitchFamily="18" charset="0"/>
                            <a:ea typeface="Cambria Math" panose="02040503050406030204" pitchFamily="18" charset="0"/>
                          </a:rPr>
                          <m:t>𝑉</m:t>
                        </m:r>
                      </m:e>
                      <m:sub>
                        <m:r>
                          <a:rPr lang="en-GB" sz="1600" b="0" i="1" smtClean="0">
                            <a:latin typeface="Cambria Math" panose="02040503050406030204" pitchFamily="18" charset="0"/>
                            <a:ea typeface="Cambria Math" panose="02040503050406030204" pitchFamily="18" charset="0"/>
                          </a:rPr>
                          <m:t>𝐵</m:t>
                        </m:r>
                      </m:sub>
                    </m:sSub>
                    <m:r>
                      <a:rPr lang="en-GB" sz="1600" b="0" i="1" smtClean="0">
                        <a:latin typeface="Cambria Math" panose="02040503050406030204" pitchFamily="18" charset="0"/>
                        <a:ea typeface="Cambria Math" panose="02040503050406030204" pitchFamily="18" charset="0"/>
                      </a:rPr>
                      <m:t>=</m:t>
                    </m:r>
                    <m:sSub>
                      <m:sSubPr>
                        <m:ctrlPr>
                          <a:rPr lang="en-GB" sz="1600" b="0" i="1" smtClean="0">
                            <a:latin typeface="Cambria Math" panose="02040503050406030204" pitchFamily="18" charset="0"/>
                            <a:ea typeface="Cambria Math" panose="02040503050406030204" pitchFamily="18" charset="0"/>
                          </a:rPr>
                        </m:ctrlPr>
                      </m:sSubPr>
                      <m:e>
                        <m:r>
                          <a:rPr lang="en-GB" sz="1600" b="0" i="1" smtClean="0">
                            <a:latin typeface="Cambria Math" panose="02040503050406030204" pitchFamily="18" charset="0"/>
                            <a:ea typeface="Cambria Math" panose="02040503050406030204" pitchFamily="18" charset="0"/>
                          </a:rPr>
                          <m:t>𝑆</m:t>
                        </m:r>
                      </m:e>
                      <m:sub>
                        <m:r>
                          <a:rPr lang="en-GB" sz="1600" b="0" i="1" smtClean="0">
                            <a:latin typeface="Cambria Math" panose="02040503050406030204" pitchFamily="18" charset="0"/>
                            <a:ea typeface="Cambria Math" panose="02040503050406030204" pitchFamily="18" charset="0"/>
                          </a:rPr>
                          <m:t>𝑇</m:t>
                        </m:r>
                      </m:sub>
                    </m:sSub>
                  </m:oMath>
                </a14:m>
                <a:r>
                  <a:rPr lang="en-GB" sz="1600" dirty="0">
                    <a:latin typeface="Cambria Math" panose="02040503050406030204" pitchFamily="18" charset="0"/>
                    <a:ea typeface="Cambria Math" panose="02040503050406030204" pitchFamily="18" charset="0"/>
                  </a:rPr>
                  <a:t> (the put is worthless and the asset is retained)</a:t>
                </a:r>
              </a:p>
            </p:txBody>
          </p:sp>
        </mc:Choice>
        <mc:Fallback xmlns="">
          <p:sp>
            <p:nvSpPr>
              <p:cNvPr id="66" name="TextovéPole 65">
                <a:extLst>
                  <a:ext uri="{FF2B5EF4-FFF2-40B4-BE49-F238E27FC236}">
                    <a16:creationId xmlns:a16="http://schemas.microsoft.com/office/drawing/2014/main" id="{05FC8A4A-3761-4383-881C-9096ADBF4AD7}"/>
                  </a:ext>
                </a:extLst>
              </p:cNvPr>
              <p:cNvSpPr txBox="1">
                <a:spLocks noRot="1" noChangeAspect="1" noMove="1" noResize="1" noEditPoints="1" noAdjustHandles="1" noChangeArrowheads="1" noChangeShapeType="1" noTextEdit="1"/>
              </p:cNvSpPr>
              <p:nvPr/>
            </p:nvSpPr>
            <p:spPr>
              <a:xfrm>
                <a:off x="1512000" y="4856965"/>
                <a:ext cx="6109720" cy="338554"/>
              </a:xfrm>
              <a:prstGeom prst="rect">
                <a:avLst/>
              </a:prstGeom>
              <a:blipFill>
                <a:blip r:embed="rId22"/>
                <a:stretch>
                  <a:fillRect l="-399" t="-7273" b="-21818"/>
                </a:stretch>
              </a:blipFill>
              <a:ln>
                <a:noFill/>
              </a:ln>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67" name="TextovéPole 66">
                <a:extLst>
                  <a:ext uri="{FF2B5EF4-FFF2-40B4-BE49-F238E27FC236}">
                    <a16:creationId xmlns:a16="http://schemas.microsoft.com/office/drawing/2014/main" id="{05FC8A4A-3761-4383-881C-9096ADBF4AD7}"/>
                  </a:ext>
                </a:extLst>
              </p:cNvPr>
              <p:cNvSpPr txBox="1"/>
              <p:nvPr/>
            </p:nvSpPr>
            <p:spPr>
              <a:xfrm>
                <a:off x="1512000" y="5130168"/>
                <a:ext cx="5930240" cy="338554"/>
              </a:xfrm>
              <a:prstGeom prst="rect">
                <a:avLst/>
              </a:prstGeom>
              <a:noFill/>
              <a:ln>
                <a:noFill/>
              </a:ln>
            </p:spPr>
            <p:txBody>
              <a:bodyPr wrap="square" rtlCol="0">
                <a:spAutoFit/>
              </a:bodyPr>
              <a:lstStyle/>
              <a:p>
                <a:pPr marL="180000" indent="-180000">
                  <a:buClr>
                    <a:srgbClr val="7030A0"/>
                  </a:buClr>
                  <a:buSzPct val="100000"/>
                  <a:buFont typeface="Wingdings" panose="05000000000000000000" pitchFamily="2" charset="2"/>
                  <a:buChar char="§"/>
                </a:pPr>
                <a14:m>
                  <m:oMath xmlns:m="http://schemas.openxmlformats.org/officeDocument/2006/math">
                    <m:sSub>
                      <m:sSubPr>
                        <m:ctrlPr>
                          <a:rPr lang="en-GB" sz="1600" i="1" smtClean="0">
                            <a:latin typeface="Cambria Math" panose="02040503050406030204" pitchFamily="18" charset="0"/>
                            <a:ea typeface="Cambria Math" panose="02040503050406030204" pitchFamily="18" charset="0"/>
                          </a:rPr>
                        </m:ctrlPr>
                      </m:sSubPr>
                      <m:e>
                        <m:r>
                          <a:rPr lang="en-GB" sz="1600" b="0" i="1" smtClean="0">
                            <a:latin typeface="Cambria Math" panose="02040503050406030204" pitchFamily="18" charset="0"/>
                            <a:ea typeface="Cambria Math" panose="02040503050406030204" pitchFamily="18" charset="0"/>
                          </a:rPr>
                          <m:t>𝑆</m:t>
                        </m:r>
                      </m:e>
                      <m:sub>
                        <m:r>
                          <a:rPr lang="en-GB" sz="1600" b="0" i="1" smtClean="0">
                            <a:latin typeface="Cambria Math" panose="02040503050406030204" pitchFamily="18" charset="0"/>
                            <a:ea typeface="Cambria Math" panose="02040503050406030204" pitchFamily="18" charset="0"/>
                          </a:rPr>
                          <m:t>𝑇</m:t>
                        </m:r>
                      </m:sub>
                    </m:sSub>
                    <m:r>
                      <a:rPr lang="en-GB" sz="1600" b="0" i="1" smtClean="0">
                        <a:latin typeface="Cambria Math" panose="02040503050406030204" pitchFamily="18" charset="0"/>
                        <a:ea typeface="Cambria Math" panose="02040503050406030204" pitchFamily="18" charset="0"/>
                      </a:rPr>
                      <m:t>&lt;</m:t>
                    </m:r>
                    <m:r>
                      <a:rPr lang="en-GB" sz="1600" b="0" i="1" smtClean="0">
                        <a:latin typeface="Cambria Math" panose="02040503050406030204" pitchFamily="18" charset="0"/>
                        <a:ea typeface="Cambria Math" panose="02040503050406030204" pitchFamily="18" charset="0"/>
                      </a:rPr>
                      <m:t>𝑋</m:t>
                    </m:r>
                    <m:r>
                      <a:rPr lang="en-GB" sz="1600" b="0" i="1" smtClean="0">
                        <a:latin typeface="Cambria Math" panose="02040503050406030204" pitchFamily="18" charset="0"/>
                        <a:ea typeface="Cambria Math" panose="02040503050406030204" pitchFamily="18" charset="0"/>
                      </a:rPr>
                      <m:t>⇨</m:t>
                    </m:r>
                    <m:sSub>
                      <m:sSubPr>
                        <m:ctrlPr>
                          <a:rPr lang="en-GB" sz="1600" b="0" i="1" smtClean="0">
                            <a:latin typeface="Cambria Math" panose="02040503050406030204" pitchFamily="18" charset="0"/>
                            <a:ea typeface="Cambria Math" panose="02040503050406030204" pitchFamily="18" charset="0"/>
                          </a:rPr>
                        </m:ctrlPr>
                      </m:sSubPr>
                      <m:e>
                        <m:r>
                          <a:rPr lang="en-GB" sz="1600" b="0" i="1" smtClean="0">
                            <a:latin typeface="Cambria Math" panose="02040503050406030204" pitchFamily="18" charset="0"/>
                            <a:ea typeface="Cambria Math" panose="02040503050406030204" pitchFamily="18" charset="0"/>
                          </a:rPr>
                          <m:t>𝑉</m:t>
                        </m:r>
                      </m:e>
                      <m:sub>
                        <m:r>
                          <a:rPr lang="en-GB" sz="1600" b="0" i="1" smtClean="0">
                            <a:latin typeface="Cambria Math" panose="02040503050406030204" pitchFamily="18" charset="0"/>
                            <a:ea typeface="Cambria Math" panose="02040503050406030204" pitchFamily="18" charset="0"/>
                          </a:rPr>
                          <m:t>𝐵</m:t>
                        </m:r>
                      </m:sub>
                    </m:sSub>
                    <m:r>
                      <a:rPr lang="en-GB" sz="1600" b="0" i="1" smtClean="0">
                        <a:latin typeface="Cambria Math" panose="02040503050406030204" pitchFamily="18" charset="0"/>
                        <a:ea typeface="Cambria Math" panose="02040503050406030204" pitchFamily="18" charset="0"/>
                      </a:rPr>
                      <m:t>=</m:t>
                    </m:r>
                    <m:r>
                      <a:rPr lang="en-GB" sz="1600" b="0" i="1" smtClean="0">
                        <a:latin typeface="Cambria Math" panose="02040503050406030204" pitchFamily="18" charset="0"/>
                        <a:ea typeface="Cambria Math" panose="02040503050406030204" pitchFamily="18" charset="0"/>
                      </a:rPr>
                      <m:t>𝑋</m:t>
                    </m:r>
                  </m:oMath>
                </a14:m>
                <a:r>
                  <a:rPr lang="en-GB" sz="1600" dirty="0">
                    <a:latin typeface="Cambria Math" panose="02040503050406030204" pitchFamily="18" charset="0"/>
                    <a:ea typeface="Cambria Math" panose="02040503050406030204" pitchFamily="18" charset="0"/>
                  </a:rPr>
                  <a:t> (the asset is sold at the put’s exercise price</a:t>
                </a:r>
                <a:r>
                  <a:rPr lang="cs-CZ" sz="1600" dirty="0">
                    <a:latin typeface="Cambria Math" panose="02040503050406030204" pitchFamily="18" charset="0"/>
                    <a:ea typeface="Cambria Math" panose="02040503050406030204" pitchFamily="18" charset="0"/>
                  </a:rPr>
                  <a:t>)</a:t>
                </a:r>
                <a:endParaRPr lang="en-GB" sz="1600" dirty="0">
                  <a:latin typeface="Cambria Math" panose="02040503050406030204" pitchFamily="18" charset="0"/>
                  <a:ea typeface="Cambria Math" panose="02040503050406030204" pitchFamily="18" charset="0"/>
                </a:endParaRPr>
              </a:p>
            </p:txBody>
          </p:sp>
        </mc:Choice>
        <mc:Fallback xmlns="">
          <p:sp>
            <p:nvSpPr>
              <p:cNvPr id="67" name="TextovéPole 66">
                <a:extLst>
                  <a:ext uri="{FF2B5EF4-FFF2-40B4-BE49-F238E27FC236}">
                    <a16:creationId xmlns:a16="http://schemas.microsoft.com/office/drawing/2014/main" id="{05FC8A4A-3761-4383-881C-9096ADBF4AD7}"/>
                  </a:ext>
                </a:extLst>
              </p:cNvPr>
              <p:cNvSpPr txBox="1">
                <a:spLocks noRot="1" noChangeAspect="1" noMove="1" noResize="1" noEditPoints="1" noAdjustHandles="1" noChangeArrowheads="1" noChangeShapeType="1" noTextEdit="1"/>
              </p:cNvSpPr>
              <p:nvPr/>
            </p:nvSpPr>
            <p:spPr>
              <a:xfrm>
                <a:off x="1512000" y="5130168"/>
                <a:ext cx="5930240" cy="338554"/>
              </a:xfrm>
              <a:prstGeom prst="rect">
                <a:avLst/>
              </a:prstGeom>
              <a:blipFill>
                <a:blip r:embed="rId23"/>
                <a:stretch>
                  <a:fillRect l="-411" t="-7273" b="-21818"/>
                </a:stretch>
              </a:blipFill>
              <a:ln>
                <a:noFill/>
              </a:ln>
            </p:spPr>
            <p:txBody>
              <a:bodyPr/>
              <a:lstStyle/>
              <a:p>
                <a:r>
                  <a:rPr lang="en-GB">
                    <a:noFill/>
                  </a:rPr>
                  <a:t> </a:t>
                </a:r>
              </a:p>
            </p:txBody>
          </p:sp>
        </mc:Fallback>
      </mc:AlternateContent>
      <p:sp>
        <p:nvSpPr>
          <p:cNvPr id="68" name="TextovéPole 67"/>
          <p:cNvSpPr txBox="1"/>
          <p:nvPr/>
        </p:nvSpPr>
        <p:spPr>
          <a:xfrm>
            <a:off x="1188000" y="5414560"/>
            <a:ext cx="7804693" cy="369332"/>
          </a:xfrm>
          <a:prstGeom prst="rect">
            <a:avLst/>
          </a:prstGeom>
          <a:noFill/>
          <a:ln>
            <a:noFill/>
          </a:ln>
        </p:spPr>
        <p:txBody>
          <a:bodyPr wrap="square" rtlCol="0">
            <a:spAutoFit/>
          </a:bodyPr>
          <a:lstStyle/>
          <a:p>
            <a:pPr marL="324000" indent="-324000">
              <a:buClr>
                <a:srgbClr val="7030A0"/>
              </a:buClr>
              <a:buSzPct val="80000"/>
              <a:buFont typeface="Wingdings" panose="05000000000000000000" pitchFamily="2" charset="2"/>
              <a:buChar char="q"/>
            </a:pPr>
            <a:r>
              <a:rPr lang="en-GB" dirty="0">
                <a:latin typeface="Cambria Math" panose="02040503050406030204" pitchFamily="18" charset="0"/>
                <a:ea typeface="Cambria Math" panose="02040503050406030204" pitchFamily="18" charset="0"/>
              </a:rPr>
              <a:t>Identical future payoffs imply identical current values on efficient markets</a:t>
            </a:r>
          </a:p>
        </p:txBody>
      </p:sp>
      <mc:AlternateContent xmlns:mc="http://schemas.openxmlformats.org/markup-compatibility/2006" xmlns:a14="http://schemas.microsoft.com/office/drawing/2010/main">
        <mc:Choice Requires="a14">
          <p:sp>
            <p:nvSpPr>
              <p:cNvPr id="69" name="TextovéPole 68">
                <a:extLst>
                  <a:ext uri="{FF2B5EF4-FFF2-40B4-BE49-F238E27FC236}">
                    <a16:creationId xmlns:a16="http://schemas.microsoft.com/office/drawing/2014/main" id="{05FC8A4A-3761-4383-881C-9096ADBF4AD7}"/>
                  </a:ext>
                </a:extLst>
              </p:cNvPr>
              <p:cNvSpPr txBox="1"/>
              <p:nvPr/>
            </p:nvSpPr>
            <p:spPr>
              <a:xfrm>
                <a:off x="5148064" y="5760000"/>
                <a:ext cx="3511304" cy="338554"/>
              </a:xfrm>
              <a:prstGeom prst="rect">
                <a:avLst/>
              </a:prstGeom>
              <a:noFill/>
              <a:ln>
                <a:noFill/>
              </a:ln>
            </p:spPr>
            <p:txBody>
              <a:bodyPr wrap="square" rtlCol="0">
                <a:spAutoFit/>
              </a:bodyPr>
              <a:lstStyle/>
              <a:p>
                <a:pPr>
                  <a:buClr>
                    <a:srgbClr val="7030A0"/>
                  </a:buClr>
                  <a:buSzPct val="100000"/>
                </a:pPr>
                <a14:m>
                  <m:oMathPara xmlns:m="http://schemas.openxmlformats.org/officeDocument/2006/math">
                    <m:oMathParaPr>
                      <m:jc m:val="centerGroup"/>
                    </m:oMathParaPr>
                    <m:oMath xmlns:m="http://schemas.openxmlformats.org/officeDocument/2006/math">
                      <m:r>
                        <m:rPr>
                          <m:nor/>
                        </m:rPr>
                        <a:rPr lang="cs-CZ" sz="1600" b="0" i="0" smtClean="0">
                          <a:latin typeface="Cambria Math" panose="02040503050406030204" pitchFamily="18" charset="0"/>
                          <a:ea typeface="Cambria Math" panose="02040503050406030204" pitchFamily="18" charset="0"/>
                        </a:rPr>
                        <m:t>PV</m:t>
                      </m:r>
                      <m:d>
                        <m:dPr>
                          <m:ctrlPr>
                            <a:rPr lang="cs-CZ" sz="1600" b="0" i="1" smtClean="0">
                              <a:latin typeface="Cambria Math" panose="02040503050406030204" pitchFamily="18" charset="0"/>
                              <a:ea typeface="Cambria Math" panose="02040503050406030204" pitchFamily="18" charset="0"/>
                            </a:rPr>
                          </m:ctrlPr>
                        </m:dPr>
                        <m:e>
                          <m:r>
                            <m:rPr>
                              <m:nor/>
                            </m:rPr>
                            <a:rPr lang="cs-CZ" sz="1600" b="0" i="0" smtClean="0">
                              <a:latin typeface="Cambria Math" panose="02040503050406030204" pitchFamily="18" charset="0"/>
                              <a:ea typeface="Cambria Math" panose="02040503050406030204" pitchFamily="18" charset="0"/>
                            </a:rPr>
                            <m:t>A</m:t>
                          </m:r>
                        </m:e>
                      </m:d>
                      <m:r>
                        <a:rPr lang="cs-CZ" sz="1600" b="0" i="1" smtClean="0">
                          <a:latin typeface="Cambria Math" panose="02040503050406030204" pitchFamily="18" charset="0"/>
                          <a:ea typeface="Cambria Math" panose="02040503050406030204" pitchFamily="18" charset="0"/>
                        </a:rPr>
                        <m:t>=</m:t>
                      </m:r>
                      <m:r>
                        <a:rPr lang="cs-CZ" sz="1600" i="1" smtClean="0">
                          <a:latin typeface="Cambria Math" panose="02040503050406030204" pitchFamily="18" charset="0"/>
                          <a:ea typeface="Cambria Math" panose="02040503050406030204" pitchFamily="18" charset="0"/>
                        </a:rPr>
                        <m:t>𝐶</m:t>
                      </m:r>
                      <m:r>
                        <a:rPr lang="cs-CZ" sz="1600" b="0" i="1" smtClean="0">
                          <a:latin typeface="Cambria Math" panose="02040503050406030204" pitchFamily="18" charset="0"/>
                          <a:ea typeface="Cambria Math" panose="02040503050406030204" pitchFamily="18" charset="0"/>
                        </a:rPr>
                        <m:t>+</m:t>
                      </m:r>
                      <m:r>
                        <a:rPr lang="en-GB" sz="1600" i="1">
                          <a:latin typeface="Cambria Math" panose="02040503050406030204" pitchFamily="18" charset="0"/>
                          <a:ea typeface="Cambria Math" panose="02040503050406030204" pitchFamily="18" charset="0"/>
                        </a:rPr>
                        <m:t>𝑋</m:t>
                      </m:r>
                      <m:sSup>
                        <m:sSupPr>
                          <m:ctrlPr>
                            <a:rPr lang="en-GB" sz="1600" i="1">
                              <a:latin typeface="Cambria Math" panose="02040503050406030204" pitchFamily="18" charset="0"/>
                              <a:ea typeface="Cambria Math" panose="02040503050406030204" pitchFamily="18" charset="0"/>
                            </a:rPr>
                          </m:ctrlPr>
                        </m:sSupPr>
                        <m:e>
                          <m:r>
                            <a:rPr lang="en-GB" sz="1600" i="1">
                              <a:latin typeface="Cambria Math" panose="02040503050406030204" pitchFamily="18" charset="0"/>
                              <a:ea typeface="Cambria Math" panose="02040503050406030204" pitchFamily="18" charset="0"/>
                            </a:rPr>
                            <m:t>𝑒</m:t>
                          </m:r>
                        </m:e>
                        <m:sup>
                          <m:r>
                            <a:rPr lang="en-GB" sz="1600" i="1">
                              <a:latin typeface="Cambria Math" panose="02040503050406030204" pitchFamily="18" charset="0"/>
                              <a:ea typeface="Cambria Math" panose="02040503050406030204" pitchFamily="18" charset="0"/>
                            </a:rPr>
                            <m:t>−</m:t>
                          </m:r>
                          <m:r>
                            <a:rPr lang="en-GB" sz="1600" i="1">
                              <a:latin typeface="Cambria Math" panose="02040503050406030204" pitchFamily="18" charset="0"/>
                              <a:ea typeface="Cambria Math" panose="02040503050406030204" pitchFamily="18" charset="0"/>
                            </a:rPr>
                            <m:t>𝑟𝑇</m:t>
                          </m:r>
                        </m:sup>
                      </m:sSup>
                      <m:r>
                        <a:rPr lang="cs-CZ" sz="1600" b="0" i="1" smtClean="0">
                          <a:latin typeface="Cambria Math" panose="02040503050406030204" pitchFamily="18" charset="0"/>
                          <a:ea typeface="Cambria Math" panose="02040503050406030204" pitchFamily="18" charset="0"/>
                        </a:rPr>
                        <m:t>=</m:t>
                      </m:r>
                      <m:r>
                        <a:rPr lang="cs-CZ" sz="1600" b="0" i="1" smtClean="0">
                          <a:latin typeface="Cambria Math" panose="02040503050406030204" pitchFamily="18" charset="0"/>
                          <a:ea typeface="Cambria Math" panose="02040503050406030204" pitchFamily="18" charset="0"/>
                        </a:rPr>
                        <m:t>𝑃</m:t>
                      </m:r>
                      <m:r>
                        <a:rPr lang="cs-CZ" sz="1600" b="0" i="1" smtClean="0">
                          <a:latin typeface="Cambria Math" panose="02040503050406030204" pitchFamily="18" charset="0"/>
                          <a:ea typeface="Cambria Math" panose="02040503050406030204" pitchFamily="18" charset="0"/>
                        </a:rPr>
                        <m:t>+</m:t>
                      </m:r>
                      <m:r>
                        <a:rPr lang="cs-CZ" sz="1600" b="0" i="1" smtClean="0">
                          <a:latin typeface="Cambria Math" panose="02040503050406030204" pitchFamily="18" charset="0"/>
                          <a:ea typeface="Cambria Math" panose="02040503050406030204" pitchFamily="18" charset="0"/>
                        </a:rPr>
                        <m:t>𝑆</m:t>
                      </m:r>
                      <m:r>
                        <a:rPr lang="cs-CZ" sz="1600" b="0" i="1" smtClean="0">
                          <a:latin typeface="Cambria Math" panose="02040503050406030204" pitchFamily="18" charset="0"/>
                          <a:ea typeface="Cambria Math" panose="02040503050406030204" pitchFamily="18" charset="0"/>
                        </a:rPr>
                        <m:t>=</m:t>
                      </m:r>
                      <m:r>
                        <m:rPr>
                          <m:nor/>
                        </m:rPr>
                        <a:rPr lang="cs-CZ" sz="1600" b="0" i="0" smtClean="0">
                          <a:latin typeface="Cambria Math" panose="02040503050406030204" pitchFamily="18" charset="0"/>
                          <a:ea typeface="Cambria Math" panose="02040503050406030204" pitchFamily="18" charset="0"/>
                        </a:rPr>
                        <m:t>PV</m:t>
                      </m:r>
                      <m:r>
                        <m:rPr>
                          <m:nor/>
                        </m:rPr>
                        <a:rPr lang="cs-CZ" sz="1600" b="0" i="0" smtClean="0">
                          <a:latin typeface="Cambria Math" panose="02040503050406030204" pitchFamily="18" charset="0"/>
                          <a:ea typeface="Cambria Math" panose="02040503050406030204" pitchFamily="18" charset="0"/>
                        </a:rPr>
                        <m:t>(</m:t>
                      </m:r>
                      <m:r>
                        <m:rPr>
                          <m:nor/>
                        </m:rPr>
                        <a:rPr lang="cs-CZ" sz="1600" b="0" i="0" smtClean="0">
                          <a:latin typeface="Cambria Math" panose="02040503050406030204" pitchFamily="18" charset="0"/>
                          <a:ea typeface="Cambria Math" panose="02040503050406030204" pitchFamily="18" charset="0"/>
                        </a:rPr>
                        <m:t>B</m:t>
                      </m:r>
                      <m:r>
                        <m:rPr>
                          <m:nor/>
                        </m:rPr>
                        <a:rPr lang="cs-CZ" sz="1600" b="0" i="0" smtClean="0">
                          <a:latin typeface="Cambria Math" panose="02040503050406030204" pitchFamily="18" charset="0"/>
                          <a:ea typeface="Cambria Math" panose="02040503050406030204" pitchFamily="18" charset="0"/>
                        </a:rPr>
                        <m:t>)</m:t>
                      </m:r>
                    </m:oMath>
                  </m:oMathPara>
                </a14:m>
                <a:endParaRPr lang="en-GB" sz="1600" dirty="0">
                  <a:latin typeface="Cambria Math" panose="02040503050406030204" pitchFamily="18" charset="0"/>
                  <a:ea typeface="Cambria Math" panose="02040503050406030204" pitchFamily="18" charset="0"/>
                </a:endParaRPr>
              </a:p>
            </p:txBody>
          </p:sp>
        </mc:Choice>
        <mc:Fallback xmlns="">
          <p:sp>
            <p:nvSpPr>
              <p:cNvPr id="69" name="TextovéPole 68">
                <a:extLst>
                  <a:ext uri="{FF2B5EF4-FFF2-40B4-BE49-F238E27FC236}">
                    <a16:creationId xmlns:a16="http://schemas.microsoft.com/office/drawing/2014/main" id="{05FC8A4A-3761-4383-881C-9096ADBF4AD7}"/>
                  </a:ext>
                </a:extLst>
              </p:cNvPr>
              <p:cNvSpPr txBox="1">
                <a:spLocks noRot="1" noChangeAspect="1" noMove="1" noResize="1" noEditPoints="1" noAdjustHandles="1" noChangeArrowheads="1" noChangeShapeType="1" noTextEdit="1"/>
              </p:cNvSpPr>
              <p:nvPr/>
            </p:nvSpPr>
            <p:spPr>
              <a:xfrm>
                <a:off x="5148064" y="5760000"/>
                <a:ext cx="3511304" cy="338554"/>
              </a:xfrm>
              <a:prstGeom prst="rect">
                <a:avLst/>
              </a:prstGeom>
              <a:blipFill>
                <a:blip r:embed="rId24"/>
                <a:stretch>
                  <a:fillRect b="-12727"/>
                </a:stretch>
              </a:blipFill>
              <a:ln>
                <a:noFill/>
              </a:ln>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77" name="TextovéPole 76">
                <a:extLst>
                  <a:ext uri="{FF2B5EF4-FFF2-40B4-BE49-F238E27FC236}">
                    <a16:creationId xmlns:a16="http://schemas.microsoft.com/office/drawing/2014/main" id="{37AF7495-0FE6-7B07-D8B7-CDA70FB96928}"/>
                  </a:ext>
                </a:extLst>
              </p:cNvPr>
              <p:cNvSpPr txBox="1"/>
              <p:nvPr/>
            </p:nvSpPr>
            <p:spPr>
              <a:xfrm>
                <a:off x="1512000" y="5760000"/>
                <a:ext cx="3276024" cy="338554"/>
              </a:xfrm>
              <a:prstGeom prst="rect">
                <a:avLst/>
              </a:prstGeom>
              <a:noFill/>
              <a:ln>
                <a:noFill/>
              </a:ln>
            </p:spPr>
            <p:txBody>
              <a:bodyPr wrap="square" rtlCol="0">
                <a:spAutoFit/>
              </a:bodyPr>
              <a:lstStyle/>
              <a:p>
                <a:pPr marL="180000" indent="-180000">
                  <a:buClr>
                    <a:srgbClr val="7030A0"/>
                  </a:buClr>
                  <a:buSzPct val="100000"/>
                  <a:buFont typeface="Wingdings" panose="05000000000000000000" pitchFamily="2" charset="2"/>
                  <a:buChar char="§"/>
                </a:pPr>
                <a14:m>
                  <m:oMath xmlns:m="http://schemas.openxmlformats.org/officeDocument/2006/math">
                    <m:r>
                      <m:rPr>
                        <m:nor/>
                      </m:rPr>
                      <a:rPr lang="cs-CZ" sz="1600">
                        <a:latin typeface="Cambria Math" panose="02040503050406030204" pitchFamily="18" charset="0"/>
                        <a:ea typeface="Cambria Math" panose="02040503050406030204" pitchFamily="18" charset="0"/>
                      </a:rPr>
                      <m:t>FV</m:t>
                    </m:r>
                    <m:d>
                      <m:dPr>
                        <m:ctrlPr>
                          <a:rPr lang="cs-CZ" sz="1600" i="1">
                            <a:latin typeface="Cambria Math" panose="02040503050406030204" pitchFamily="18" charset="0"/>
                            <a:ea typeface="Cambria Math" panose="02040503050406030204" pitchFamily="18" charset="0"/>
                          </a:rPr>
                        </m:ctrlPr>
                      </m:dPr>
                      <m:e>
                        <m:r>
                          <m:rPr>
                            <m:nor/>
                          </m:rPr>
                          <a:rPr lang="cs-CZ" sz="1600">
                            <a:latin typeface="Cambria Math" panose="02040503050406030204" pitchFamily="18" charset="0"/>
                            <a:ea typeface="Cambria Math" panose="02040503050406030204" pitchFamily="18" charset="0"/>
                          </a:rPr>
                          <m:t>A</m:t>
                        </m:r>
                      </m:e>
                    </m:d>
                    <m:r>
                      <m:rPr>
                        <m:nor/>
                      </m:rPr>
                      <a:rPr lang="cs-CZ" sz="1600">
                        <a:latin typeface="Cambria Math" panose="02040503050406030204" pitchFamily="18" charset="0"/>
                        <a:ea typeface="Cambria Math" panose="02040503050406030204" pitchFamily="18" charset="0"/>
                      </a:rPr>
                      <m:t> = </m:t>
                    </m:r>
                    <m:r>
                      <m:rPr>
                        <m:nor/>
                      </m:rPr>
                      <a:rPr lang="cs-CZ" sz="1600">
                        <a:latin typeface="Cambria Math" panose="02040503050406030204" pitchFamily="18" charset="0"/>
                        <a:ea typeface="Cambria Math" panose="02040503050406030204" pitchFamily="18" charset="0"/>
                      </a:rPr>
                      <m:t>FV</m:t>
                    </m:r>
                    <m:d>
                      <m:dPr>
                        <m:ctrlPr>
                          <a:rPr lang="cs-CZ" sz="1600" i="1">
                            <a:latin typeface="Cambria Math" panose="02040503050406030204" pitchFamily="18" charset="0"/>
                            <a:ea typeface="Cambria Math" panose="02040503050406030204" pitchFamily="18" charset="0"/>
                          </a:rPr>
                        </m:ctrlPr>
                      </m:dPr>
                      <m:e>
                        <m:r>
                          <m:rPr>
                            <m:nor/>
                          </m:rPr>
                          <a:rPr lang="cs-CZ" sz="1600">
                            <a:latin typeface="Cambria Math" panose="02040503050406030204" pitchFamily="18" charset="0"/>
                            <a:ea typeface="Cambria Math" panose="02040503050406030204" pitchFamily="18" charset="0"/>
                          </a:rPr>
                          <m:t>B</m:t>
                        </m:r>
                      </m:e>
                    </m:d>
                    <m:r>
                      <a:rPr lang="en-GB" sz="1600" i="1">
                        <a:latin typeface="Cambria Math" panose="02040503050406030204" pitchFamily="18" charset="0"/>
                        <a:ea typeface="Cambria Math" panose="02040503050406030204" pitchFamily="18" charset="0"/>
                      </a:rPr>
                      <m:t>⇨</m:t>
                    </m:r>
                    <m:r>
                      <m:rPr>
                        <m:nor/>
                      </m:rPr>
                      <a:rPr lang="cs-CZ" sz="1600">
                        <a:latin typeface="Cambria Math" panose="02040503050406030204" pitchFamily="18" charset="0"/>
                        <a:ea typeface="Cambria Math" panose="02040503050406030204" pitchFamily="18" charset="0"/>
                      </a:rPr>
                      <m:t>PV</m:t>
                    </m:r>
                    <m:d>
                      <m:dPr>
                        <m:ctrlPr>
                          <a:rPr lang="cs-CZ" sz="1600" i="1">
                            <a:latin typeface="Cambria Math" panose="02040503050406030204" pitchFamily="18" charset="0"/>
                            <a:ea typeface="Cambria Math" panose="02040503050406030204" pitchFamily="18" charset="0"/>
                          </a:rPr>
                        </m:ctrlPr>
                      </m:dPr>
                      <m:e>
                        <m:r>
                          <m:rPr>
                            <m:nor/>
                          </m:rPr>
                          <a:rPr lang="cs-CZ" sz="1600">
                            <a:latin typeface="Cambria Math" panose="02040503050406030204" pitchFamily="18" charset="0"/>
                            <a:ea typeface="Cambria Math" panose="02040503050406030204" pitchFamily="18" charset="0"/>
                          </a:rPr>
                          <m:t>A</m:t>
                        </m:r>
                      </m:e>
                    </m:d>
                    <m:r>
                      <a:rPr lang="cs-CZ" sz="1600">
                        <a:latin typeface="Cambria Math" panose="02040503050406030204" pitchFamily="18" charset="0"/>
                        <a:ea typeface="Cambria Math" panose="02040503050406030204" pitchFamily="18" charset="0"/>
                      </a:rPr>
                      <m:t> </m:t>
                    </m:r>
                    <m:r>
                      <m:rPr>
                        <m:nor/>
                      </m:rPr>
                      <a:rPr lang="cs-CZ" sz="1600">
                        <a:latin typeface="Cambria Math" panose="02040503050406030204" pitchFamily="18" charset="0"/>
                        <a:ea typeface="Cambria Math" panose="02040503050406030204" pitchFamily="18" charset="0"/>
                      </a:rPr>
                      <m:t>= </m:t>
                    </m:r>
                    <m:r>
                      <m:rPr>
                        <m:nor/>
                      </m:rPr>
                      <a:rPr lang="cs-CZ" sz="1600">
                        <a:latin typeface="Cambria Math" panose="02040503050406030204" pitchFamily="18" charset="0"/>
                        <a:ea typeface="Cambria Math" panose="02040503050406030204" pitchFamily="18" charset="0"/>
                      </a:rPr>
                      <m:t>PV</m:t>
                    </m:r>
                    <m:r>
                      <m:rPr>
                        <m:nor/>
                      </m:rPr>
                      <a:rPr lang="cs-CZ" sz="1600">
                        <a:latin typeface="Cambria Math" panose="02040503050406030204" pitchFamily="18" charset="0"/>
                        <a:ea typeface="Cambria Math" panose="02040503050406030204" pitchFamily="18" charset="0"/>
                      </a:rPr>
                      <m:t>(</m:t>
                    </m:r>
                    <m:r>
                      <m:rPr>
                        <m:nor/>
                      </m:rPr>
                      <a:rPr lang="cs-CZ" sz="1600">
                        <a:latin typeface="Cambria Math" panose="02040503050406030204" pitchFamily="18" charset="0"/>
                        <a:ea typeface="Cambria Math" panose="02040503050406030204" pitchFamily="18" charset="0"/>
                      </a:rPr>
                      <m:t>B</m:t>
                    </m:r>
                    <m:r>
                      <m:rPr>
                        <m:nor/>
                      </m:rPr>
                      <a:rPr lang="cs-CZ" sz="1600">
                        <a:latin typeface="Cambria Math" panose="02040503050406030204" pitchFamily="18" charset="0"/>
                        <a:ea typeface="Cambria Math" panose="02040503050406030204" pitchFamily="18" charset="0"/>
                      </a:rPr>
                      <m:t>)</m:t>
                    </m:r>
                  </m:oMath>
                </a14:m>
                <a:endParaRPr lang="en-GB" sz="1600" dirty="0">
                  <a:latin typeface="Cambria Math" panose="02040503050406030204" pitchFamily="18" charset="0"/>
                  <a:ea typeface="Cambria Math" panose="02040503050406030204" pitchFamily="18" charset="0"/>
                </a:endParaRPr>
              </a:p>
            </p:txBody>
          </p:sp>
        </mc:Choice>
        <mc:Fallback xmlns="">
          <p:sp>
            <p:nvSpPr>
              <p:cNvPr id="77" name="TextovéPole 76">
                <a:extLst>
                  <a:ext uri="{FF2B5EF4-FFF2-40B4-BE49-F238E27FC236}">
                    <a16:creationId xmlns:a16="http://schemas.microsoft.com/office/drawing/2014/main" id="{37AF7495-0FE6-7B07-D8B7-CDA70FB96928}"/>
                  </a:ext>
                </a:extLst>
              </p:cNvPr>
              <p:cNvSpPr txBox="1">
                <a:spLocks noRot="1" noChangeAspect="1" noMove="1" noResize="1" noEditPoints="1" noAdjustHandles="1" noChangeArrowheads="1" noChangeShapeType="1" noTextEdit="1"/>
              </p:cNvSpPr>
              <p:nvPr/>
            </p:nvSpPr>
            <p:spPr>
              <a:xfrm>
                <a:off x="1512000" y="5760000"/>
                <a:ext cx="3276024" cy="338554"/>
              </a:xfrm>
              <a:prstGeom prst="rect">
                <a:avLst/>
              </a:prstGeom>
              <a:blipFill>
                <a:blip r:embed="rId25"/>
                <a:stretch>
                  <a:fillRect l="-745" b="-18182"/>
                </a:stretch>
              </a:blipFill>
              <a:ln>
                <a:noFill/>
              </a:ln>
            </p:spPr>
            <p:txBody>
              <a:bodyPr/>
              <a:lstStyle/>
              <a:p>
                <a:r>
                  <a:rPr lang="en-GB">
                    <a:noFill/>
                  </a:rPr>
                  <a:t> </a:t>
                </a:r>
              </a:p>
            </p:txBody>
          </p:sp>
        </mc:Fallback>
      </mc:AlternateContent>
    </p:spTree>
    <p:extLst>
      <p:ext uri="{BB962C8B-B14F-4D97-AF65-F5344CB8AC3E}">
        <p14:creationId xmlns:p14="http://schemas.microsoft.com/office/powerpoint/2010/main" val="355088820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zápatí 1"/>
          <p:cNvSpPr>
            <a:spLocks noGrp="1"/>
          </p:cNvSpPr>
          <p:nvPr>
            <p:ph type="ftr" sz="quarter" idx="11"/>
          </p:nvPr>
        </p:nvSpPr>
        <p:spPr>
          <a:xfrm>
            <a:off x="180000" y="6336000"/>
            <a:ext cx="3312000" cy="360000"/>
          </a:xfrm>
        </p:spPr>
        <p:txBody>
          <a:bodyPr/>
          <a:lstStyle/>
          <a:p>
            <a:r>
              <a:rPr lang="en-GB" dirty="0"/>
              <a:t>Pricing of option contracts</a:t>
            </a:r>
          </a:p>
        </p:txBody>
      </p:sp>
      <p:sp>
        <p:nvSpPr>
          <p:cNvPr id="3" name="Zástupný symbol pro číslo snímku 2"/>
          <p:cNvSpPr>
            <a:spLocks noGrp="1"/>
          </p:cNvSpPr>
          <p:nvPr>
            <p:ph type="sldNum" sz="quarter" idx="12"/>
          </p:nvPr>
        </p:nvSpPr>
        <p:spPr>
          <a:xfrm>
            <a:off x="7164000" y="6336000"/>
            <a:ext cx="1800000" cy="360000"/>
          </a:xfrm>
        </p:spPr>
        <p:txBody>
          <a:bodyPr/>
          <a:lstStyle/>
          <a:p>
            <a:pPr algn="r"/>
            <a:fld id="{DFE5482F-2F05-49C5-9E15-73F945A41231}" type="slidenum">
              <a:rPr lang="cs-CZ" smtClean="0"/>
              <a:pPr algn="r"/>
              <a:t>14</a:t>
            </a:fld>
            <a:endParaRPr lang="cs-CZ" dirty="0"/>
          </a:p>
        </p:txBody>
      </p:sp>
      <p:sp>
        <p:nvSpPr>
          <p:cNvPr id="4" name="Nadpis 3"/>
          <p:cNvSpPr>
            <a:spLocks noGrp="1"/>
          </p:cNvSpPr>
          <p:nvPr>
            <p:ph type="title"/>
          </p:nvPr>
        </p:nvSpPr>
        <p:spPr>
          <a:xfrm>
            <a:off x="143999" y="144000"/>
            <a:ext cx="4716033" cy="648072"/>
          </a:xfrm>
        </p:spPr>
        <p:txBody>
          <a:bodyPr/>
          <a:lstStyle/>
          <a:p>
            <a:r>
              <a:rPr lang="en-GB" dirty="0">
                <a:solidFill>
                  <a:srgbClr val="000000"/>
                </a:solidFill>
              </a:rPr>
              <a:t>Put-call parity </a:t>
            </a:r>
            <a:r>
              <a:rPr lang="en-GB" dirty="0">
                <a:latin typeface="Cambria Math" panose="02040503050406030204" pitchFamily="18" charset="0"/>
                <a:ea typeface="Cambria Math" panose="02040503050406030204" pitchFamily="18" charset="0"/>
              </a:rPr>
              <a:t>– </a:t>
            </a:r>
            <a:r>
              <a:rPr lang="en-GB" dirty="0">
                <a:solidFill>
                  <a:srgbClr val="000000"/>
                </a:solidFill>
              </a:rPr>
              <a:t>examples</a:t>
            </a:r>
          </a:p>
        </p:txBody>
      </p:sp>
      <p:sp>
        <p:nvSpPr>
          <p:cNvPr id="29" name="TextovéPole 28"/>
          <p:cNvSpPr txBox="1"/>
          <p:nvPr/>
        </p:nvSpPr>
        <p:spPr>
          <a:xfrm>
            <a:off x="864000" y="864000"/>
            <a:ext cx="2339848" cy="430887"/>
          </a:xfrm>
          <a:prstGeom prst="rect">
            <a:avLst/>
          </a:prstGeom>
          <a:noFill/>
          <a:ln>
            <a:noFill/>
          </a:ln>
        </p:spPr>
        <p:txBody>
          <a:bodyPr wrap="square" rtlCol="0">
            <a:spAutoFit/>
          </a:bodyPr>
          <a:lstStyle/>
          <a:p>
            <a:pPr marL="324000" indent="-324000">
              <a:buClr>
                <a:srgbClr val="7030A0"/>
              </a:buClr>
              <a:buFont typeface="Wingdings" panose="05000000000000000000" pitchFamily="2" charset="2"/>
              <a:buChar char="Ø"/>
            </a:pPr>
            <a:r>
              <a:rPr lang="en-GB" sz="2200" dirty="0">
                <a:latin typeface="Cambria Math" panose="02040503050406030204" pitchFamily="18" charset="0"/>
                <a:ea typeface="Cambria Math" panose="02040503050406030204" pitchFamily="18" charset="0"/>
              </a:rPr>
              <a:t>Initial revenue</a:t>
            </a:r>
          </a:p>
        </p:txBody>
      </p:sp>
      <mc:AlternateContent xmlns:mc="http://schemas.openxmlformats.org/markup-compatibility/2006" xmlns:a14="http://schemas.microsoft.com/office/drawing/2010/main">
        <mc:Choice Requires="a14">
          <p:graphicFrame>
            <p:nvGraphicFramePr>
              <p:cNvPr id="6" name="Tabulka 5">
                <a:extLst>
                  <a:ext uri="{FF2B5EF4-FFF2-40B4-BE49-F238E27FC236}">
                    <a16:creationId xmlns:a16="http://schemas.microsoft.com/office/drawing/2014/main" id="{981165FB-1EA0-6241-424F-25B0CAA4D126}"/>
                  </a:ext>
                </a:extLst>
              </p:cNvPr>
              <p:cNvGraphicFramePr>
                <a:graphicFrameLocks noGrp="1"/>
              </p:cNvGraphicFramePr>
              <p:nvPr>
                <p:extLst>
                  <p:ext uri="{D42A27DB-BD31-4B8C-83A1-F6EECF244321}">
                    <p14:modId xmlns:p14="http://schemas.microsoft.com/office/powerpoint/2010/main" val="1492563191"/>
                  </p:ext>
                </p:extLst>
              </p:nvPr>
            </p:nvGraphicFramePr>
            <p:xfrm>
              <a:off x="1296000" y="1220312"/>
              <a:ext cx="6983527" cy="1548000"/>
            </p:xfrm>
            <a:graphic>
              <a:graphicData uri="http://schemas.openxmlformats.org/drawingml/2006/table">
                <a:tbl>
                  <a:tblPr firstRow="1" bandRow="1">
                    <a:tableStyleId>{5C22544A-7EE6-4342-B048-85BDC9FD1C3A}</a:tableStyleId>
                  </a:tblPr>
                  <a:tblGrid>
                    <a:gridCol w="1539957">
                      <a:extLst>
                        <a:ext uri="{9D8B030D-6E8A-4147-A177-3AD203B41FA5}">
                          <a16:colId xmlns:a16="http://schemas.microsoft.com/office/drawing/2014/main" val="3036616937"/>
                        </a:ext>
                      </a:extLst>
                    </a:gridCol>
                    <a:gridCol w="2220404">
                      <a:extLst>
                        <a:ext uri="{9D8B030D-6E8A-4147-A177-3AD203B41FA5}">
                          <a16:colId xmlns:a16="http://schemas.microsoft.com/office/drawing/2014/main" val="2208154657"/>
                        </a:ext>
                      </a:extLst>
                    </a:gridCol>
                    <a:gridCol w="1611583">
                      <a:extLst>
                        <a:ext uri="{9D8B030D-6E8A-4147-A177-3AD203B41FA5}">
                          <a16:colId xmlns:a16="http://schemas.microsoft.com/office/drawing/2014/main" val="3026091146"/>
                        </a:ext>
                      </a:extLst>
                    </a:gridCol>
                    <a:gridCol w="1611583">
                      <a:extLst>
                        <a:ext uri="{9D8B030D-6E8A-4147-A177-3AD203B41FA5}">
                          <a16:colId xmlns:a16="http://schemas.microsoft.com/office/drawing/2014/main" val="1590493125"/>
                        </a:ext>
                      </a:extLst>
                    </a:gridCol>
                  </a:tblGrid>
                  <a:tr h="288000">
                    <a:tc gridSpan="4">
                      <a:txBody>
                        <a:bodyPr/>
                        <a:lstStyle/>
                        <a:p>
                          <a:pPr/>
                          <a14:m>
                            <m:oMathPara xmlns:m="http://schemas.openxmlformats.org/officeDocument/2006/math">
                              <m:oMathParaPr>
                                <m:jc m:val="centerGroup"/>
                              </m:oMathParaPr>
                              <m:oMath xmlns:m="http://schemas.openxmlformats.org/officeDocument/2006/math">
                                <m:r>
                                  <a:rPr lang="en-GB" sz="1000" b="1" i="1" noProof="0" smtClean="0">
                                    <a:latin typeface="Cambria Math" panose="02040503050406030204" pitchFamily="18" charset="0"/>
                                  </a:rPr>
                                  <m:t>𝑺</m:t>
                                </m:r>
                                <m:r>
                                  <a:rPr lang="en-GB" sz="1000" b="1" i="1" noProof="0" smtClean="0">
                                    <a:latin typeface="Cambria Math" panose="02040503050406030204" pitchFamily="18" charset="0"/>
                                  </a:rPr>
                                  <m:t>=</m:t>
                                </m:r>
                                <m:r>
                                  <a:rPr lang="en-GB" sz="1000" b="1" i="1" noProof="0" smtClean="0">
                                    <a:latin typeface="Cambria Math" panose="02040503050406030204" pitchFamily="18" charset="0"/>
                                  </a:rPr>
                                  <m:t>𝟑𝟏</m:t>
                                </m:r>
                                <m:r>
                                  <a:rPr lang="en-GB" sz="1000" b="1" i="1" noProof="0" smtClean="0">
                                    <a:latin typeface="Cambria Math" panose="02040503050406030204" pitchFamily="18" charset="0"/>
                                  </a:rPr>
                                  <m:t>, </m:t>
                                </m:r>
                                <m:r>
                                  <a:rPr lang="en-GB" sz="1000" b="1" i="1" noProof="0" smtClean="0">
                                    <a:latin typeface="Cambria Math" panose="02040503050406030204" pitchFamily="18" charset="0"/>
                                  </a:rPr>
                                  <m:t>𝑿</m:t>
                                </m:r>
                                <m:r>
                                  <a:rPr lang="en-GB" sz="1000" b="1" i="1" noProof="0" smtClean="0">
                                    <a:latin typeface="Cambria Math" panose="02040503050406030204" pitchFamily="18" charset="0"/>
                                  </a:rPr>
                                  <m:t>=</m:t>
                                </m:r>
                                <m:r>
                                  <a:rPr lang="en-GB" sz="1000" b="1" i="1" noProof="0" smtClean="0">
                                    <a:latin typeface="Cambria Math" panose="02040503050406030204" pitchFamily="18" charset="0"/>
                                  </a:rPr>
                                  <m:t>𝟑𝟎</m:t>
                                </m:r>
                                <m:r>
                                  <a:rPr lang="en-GB" sz="1000" b="1" i="1" noProof="0" smtClean="0">
                                    <a:latin typeface="Cambria Math" panose="02040503050406030204" pitchFamily="18" charset="0"/>
                                  </a:rPr>
                                  <m:t>,</m:t>
                                </m:r>
                                <m:r>
                                  <a:rPr lang="en-GB" sz="1000" b="1" i="1" noProof="0" smtClean="0">
                                    <a:latin typeface="Cambria Math" panose="02040503050406030204" pitchFamily="18" charset="0"/>
                                  </a:rPr>
                                  <m:t>𝑪</m:t>
                                </m:r>
                                <m:r>
                                  <a:rPr lang="en-GB" sz="1000" b="1" i="1" noProof="0" smtClean="0">
                                    <a:latin typeface="Cambria Math" panose="02040503050406030204" pitchFamily="18" charset="0"/>
                                  </a:rPr>
                                  <m:t>=</m:t>
                                </m:r>
                                <m:r>
                                  <a:rPr lang="en-GB" sz="1000" b="1" i="1" noProof="0" smtClean="0">
                                    <a:latin typeface="Cambria Math" panose="02040503050406030204" pitchFamily="18" charset="0"/>
                                  </a:rPr>
                                  <m:t>𝟑</m:t>
                                </m:r>
                                <m:r>
                                  <a:rPr lang="en-GB" sz="1000" b="1" i="1" noProof="0" smtClean="0">
                                    <a:latin typeface="Cambria Math" panose="02040503050406030204" pitchFamily="18" charset="0"/>
                                  </a:rPr>
                                  <m:t>, </m:t>
                                </m:r>
                                <m:r>
                                  <a:rPr lang="en-GB" sz="1000" b="1" i="1" noProof="0" smtClean="0">
                                    <a:latin typeface="Cambria Math" panose="02040503050406030204" pitchFamily="18" charset="0"/>
                                  </a:rPr>
                                  <m:t>𝑷</m:t>
                                </m:r>
                                <m:r>
                                  <a:rPr lang="en-GB" sz="1000" b="1" i="1" noProof="0" smtClean="0">
                                    <a:latin typeface="Cambria Math" panose="02040503050406030204" pitchFamily="18" charset="0"/>
                                  </a:rPr>
                                  <m:t>=</m:t>
                                </m:r>
                                <m:r>
                                  <a:rPr lang="en-GB" sz="1000" b="1" i="1" noProof="0" smtClean="0">
                                    <a:latin typeface="Cambria Math" panose="02040503050406030204" pitchFamily="18" charset="0"/>
                                  </a:rPr>
                                  <m:t>𝟐</m:t>
                                </m:r>
                                <m:r>
                                  <a:rPr lang="en-GB" sz="1000" b="1" i="1" noProof="0" smtClean="0">
                                    <a:latin typeface="Cambria Math" panose="02040503050406030204" pitchFamily="18" charset="0"/>
                                  </a:rPr>
                                  <m:t>.</m:t>
                                </m:r>
                                <m:r>
                                  <a:rPr lang="en-GB" sz="1000" b="1" i="1" noProof="0" smtClean="0">
                                    <a:latin typeface="Cambria Math" panose="02040503050406030204" pitchFamily="18" charset="0"/>
                                  </a:rPr>
                                  <m:t>𝟑</m:t>
                                </m:r>
                                <m:r>
                                  <a:rPr lang="en-GB" sz="1000" b="1" i="1" noProof="0" smtClean="0">
                                    <a:latin typeface="Cambria Math" panose="02040503050406030204" pitchFamily="18" charset="0"/>
                                  </a:rPr>
                                  <m:t>, </m:t>
                                </m:r>
                                <m:r>
                                  <a:rPr lang="en-GB" sz="1000" b="1" i="1" noProof="0" smtClean="0">
                                    <a:latin typeface="Cambria Math" panose="02040503050406030204" pitchFamily="18" charset="0"/>
                                  </a:rPr>
                                  <m:t>𝑻</m:t>
                                </m:r>
                                <m:r>
                                  <a:rPr lang="en-GB" sz="1000" b="1" i="1" noProof="0" smtClean="0">
                                    <a:latin typeface="Cambria Math" panose="02040503050406030204" pitchFamily="18" charset="0"/>
                                  </a:rPr>
                                  <m:t>=</m:t>
                                </m:r>
                                <m:r>
                                  <a:rPr lang="en-GB" sz="1000" b="1" i="1" noProof="0" smtClean="0">
                                    <a:latin typeface="Cambria Math" panose="02040503050406030204" pitchFamily="18" charset="0"/>
                                  </a:rPr>
                                  <m:t>𝟑</m:t>
                                </m:r>
                                <m:r>
                                  <a:rPr lang="en-GB" sz="1000" b="1" i="1" noProof="0" smtClean="0">
                                    <a:latin typeface="Cambria Math" panose="02040503050406030204" pitchFamily="18" charset="0"/>
                                  </a:rPr>
                                  <m:t>, </m:t>
                                </m:r>
                                <m:r>
                                  <a:rPr lang="en-GB" sz="1000" b="1" i="1" noProof="0" smtClean="0">
                                    <a:latin typeface="Cambria Math" panose="02040503050406030204" pitchFamily="18" charset="0"/>
                                  </a:rPr>
                                  <m:t>𝒓</m:t>
                                </m:r>
                                <m:r>
                                  <a:rPr lang="en-GB" sz="1000" b="1" i="1" noProof="0" smtClean="0">
                                    <a:latin typeface="Cambria Math" panose="02040503050406030204" pitchFamily="18" charset="0"/>
                                  </a:rPr>
                                  <m:t>=</m:t>
                                </m:r>
                                <m:r>
                                  <a:rPr lang="en-GB" sz="1000" b="1" i="1" noProof="0" smtClean="0">
                                    <a:latin typeface="Cambria Math" panose="02040503050406030204" pitchFamily="18" charset="0"/>
                                  </a:rPr>
                                  <m:t>𝟏𝟎</m:t>
                                </m:r>
                                <m:r>
                                  <a:rPr lang="en-GB" sz="1000" b="1" i="1" noProof="0" smtClean="0">
                                    <a:latin typeface="Cambria Math" panose="02040503050406030204" pitchFamily="18" charset="0"/>
                                  </a:rPr>
                                  <m:t>%</m:t>
                                </m:r>
                              </m:oMath>
                            </m:oMathPara>
                          </a14:m>
                          <a:endParaRPr lang="en-GB" sz="1000" noProof="0" dirty="0"/>
                        </a:p>
                      </a:txBody>
                      <a:tcPr anchor="ctr"/>
                    </a:tc>
                    <a:tc hMerge="1">
                      <a:txBody>
                        <a:bodyPr/>
                        <a:lstStyle/>
                        <a:p>
                          <a:endParaRPr lang="en-GB" dirty="0"/>
                        </a:p>
                      </a:txBody>
                      <a:tcPr/>
                    </a:tc>
                    <a:tc hMerge="1">
                      <a:txBody>
                        <a:bodyPr/>
                        <a:lstStyle/>
                        <a:p>
                          <a:endParaRPr lang="en-GB" dirty="0"/>
                        </a:p>
                      </a:txBody>
                      <a:tcPr/>
                    </a:tc>
                    <a:tc hMerge="1">
                      <a:txBody>
                        <a:bodyPr/>
                        <a:lstStyle/>
                        <a:p>
                          <a:endParaRPr lang="en-GB" dirty="0"/>
                        </a:p>
                      </a:txBody>
                      <a:tcPr/>
                    </a:tc>
                    <a:extLst>
                      <a:ext uri="{0D108BD9-81ED-4DB2-BD59-A6C34878D82A}">
                        <a16:rowId xmlns:a16="http://schemas.microsoft.com/office/drawing/2014/main" val="3916840126"/>
                      </a:ext>
                    </a:extLst>
                  </a:tr>
                  <a:tr h="252000">
                    <a:tc>
                      <a:txBody>
                        <a:bodyPr/>
                        <a:lstStyle/>
                        <a:p>
                          <a:pPr algn="ctr"/>
                          <a:r>
                            <a:rPr lang="en-GB" sz="800" b="1" kern="1200" noProof="0" dirty="0">
                              <a:solidFill>
                                <a:schemeClr val="dk1"/>
                              </a:solidFill>
                              <a:latin typeface="Cambria Math" panose="02040503050406030204" pitchFamily="18" charset="0"/>
                              <a:ea typeface="Cambria Math" panose="02040503050406030204" pitchFamily="18" charset="0"/>
                              <a:cs typeface="+mn-cs"/>
                            </a:rPr>
                            <a:t>Current portfolio value</a:t>
                          </a:r>
                        </a:p>
                      </a:txBody>
                      <a:tcPr marT="0" marB="0" anchor="ctr"/>
                    </a:tc>
                    <a:tc>
                      <a:txBody>
                        <a:bodyPr/>
                        <a:lstStyle/>
                        <a:p>
                          <a:pPr algn="ctr"/>
                          <a:r>
                            <a:rPr lang="en-GB" sz="800" b="1" noProof="0" dirty="0">
                              <a:latin typeface="Cambria Math" panose="02040503050406030204" pitchFamily="18" charset="0"/>
                              <a:ea typeface="Cambria Math" panose="02040503050406030204" pitchFamily="18" charset="0"/>
                            </a:rPr>
                            <a:t>Arbitrage strategy</a:t>
                          </a:r>
                        </a:p>
                      </a:txBody>
                      <a:tcPr anchor="ctr"/>
                    </a:tc>
                    <a:tc>
                      <a:txBody>
                        <a:bodyPr/>
                        <a:lstStyle/>
                        <a:p>
                          <a:pPr/>
                          <a14:m>
                            <m:oMathPara xmlns:m="http://schemas.openxmlformats.org/officeDocument/2006/math">
                              <m:oMathParaPr>
                                <m:jc m:val="centerGroup"/>
                              </m:oMathParaPr>
                              <m:oMath xmlns:m="http://schemas.openxmlformats.org/officeDocument/2006/math">
                                <m:sSub>
                                  <m:sSubPr>
                                    <m:ctrlPr>
                                      <a:rPr lang="en-GB" sz="800" b="1" i="1" noProof="0" smtClean="0">
                                        <a:latin typeface="Cambria Math" panose="02040503050406030204" pitchFamily="18" charset="0"/>
                                      </a:rPr>
                                    </m:ctrlPr>
                                  </m:sSubPr>
                                  <m:e>
                                    <m:r>
                                      <a:rPr lang="en-GB" sz="800" b="1" i="1" noProof="0" smtClean="0">
                                        <a:latin typeface="Cambria Math" panose="02040503050406030204" pitchFamily="18" charset="0"/>
                                      </a:rPr>
                                      <m:t>𝑺</m:t>
                                    </m:r>
                                  </m:e>
                                  <m:sub>
                                    <m:r>
                                      <a:rPr lang="en-GB" sz="800" b="1" i="1" noProof="0" smtClean="0">
                                        <a:latin typeface="Cambria Math" panose="02040503050406030204" pitchFamily="18" charset="0"/>
                                      </a:rPr>
                                      <m:t>𝑻</m:t>
                                    </m:r>
                                  </m:sub>
                                </m:sSub>
                                <m:r>
                                  <a:rPr lang="en-GB" sz="800" b="1" i="1" noProof="0" smtClean="0">
                                    <a:latin typeface="Cambria Math" panose="02040503050406030204" pitchFamily="18" charset="0"/>
                                  </a:rPr>
                                  <m:t>&gt;</m:t>
                                </m:r>
                                <m:r>
                                  <a:rPr lang="en-GB" sz="800" b="1" i="1" noProof="0" smtClean="0">
                                    <a:latin typeface="Cambria Math" panose="02040503050406030204" pitchFamily="18" charset="0"/>
                                  </a:rPr>
                                  <m:t>𝑿</m:t>
                                </m:r>
                              </m:oMath>
                            </m:oMathPara>
                          </a14:m>
                          <a:endParaRPr lang="en-GB" sz="800" b="1" noProof="0" dirty="0"/>
                        </a:p>
                      </a:txBody>
                      <a:tcPr/>
                    </a:tc>
                    <a:tc>
                      <a:txBody>
                        <a:bodyPr/>
                        <a:lstStyle/>
                        <a:p>
                          <a:pPr/>
                          <a14:m>
                            <m:oMathPara xmlns:m="http://schemas.openxmlformats.org/officeDocument/2006/math">
                              <m:oMathParaPr>
                                <m:jc m:val="centerGroup"/>
                              </m:oMathParaPr>
                              <m:oMath xmlns:m="http://schemas.openxmlformats.org/officeDocument/2006/math">
                                <m:sSub>
                                  <m:sSubPr>
                                    <m:ctrlPr>
                                      <a:rPr lang="en-GB" sz="800" b="1" i="1" noProof="0" smtClean="0">
                                        <a:latin typeface="Cambria Math" panose="02040503050406030204" pitchFamily="18" charset="0"/>
                                      </a:rPr>
                                    </m:ctrlPr>
                                  </m:sSubPr>
                                  <m:e>
                                    <m:r>
                                      <a:rPr lang="en-GB" sz="800" b="1" i="1" noProof="0" smtClean="0">
                                        <a:latin typeface="Cambria Math" panose="02040503050406030204" pitchFamily="18" charset="0"/>
                                      </a:rPr>
                                      <m:t>𝑺</m:t>
                                    </m:r>
                                  </m:e>
                                  <m:sub>
                                    <m:r>
                                      <a:rPr lang="en-GB" sz="800" b="1" i="1" noProof="0" smtClean="0">
                                        <a:latin typeface="Cambria Math" panose="02040503050406030204" pitchFamily="18" charset="0"/>
                                      </a:rPr>
                                      <m:t>𝑻</m:t>
                                    </m:r>
                                  </m:sub>
                                </m:sSub>
                                <m:r>
                                  <a:rPr lang="en-GB" sz="800" b="1" i="1" noProof="0" smtClean="0">
                                    <a:latin typeface="Cambria Math" panose="02040503050406030204" pitchFamily="18" charset="0"/>
                                  </a:rPr>
                                  <m:t>&lt;</m:t>
                                </m:r>
                                <m:r>
                                  <a:rPr lang="en-GB" sz="800" b="1" i="1" noProof="0" smtClean="0">
                                    <a:latin typeface="Cambria Math" panose="02040503050406030204" pitchFamily="18" charset="0"/>
                                  </a:rPr>
                                  <m:t>𝑿</m:t>
                                </m:r>
                              </m:oMath>
                            </m:oMathPara>
                          </a14:m>
                          <a:endParaRPr lang="en-GB" sz="800" b="1" noProof="0" dirty="0"/>
                        </a:p>
                      </a:txBody>
                      <a:tcPr/>
                    </a:tc>
                    <a:extLst>
                      <a:ext uri="{0D108BD9-81ED-4DB2-BD59-A6C34878D82A}">
                        <a16:rowId xmlns:a16="http://schemas.microsoft.com/office/drawing/2014/main" val="262899253"/>
                      </a:ext>
                    </a:extLst>
                  </a:tr>
                  <a:tr h="252000">
                    <a:tc>
                      <a:txBody>
                        <a:bodyPr/>
                        <a:lstStyle/>
                        <a:p>
                          <a:pPr/>
                          <a14:m>
                            <m:oMathPara xmlns:m="http://schemas.openxmlformats.org/officeDocument/2006/math">
                              <m:oMathParaPr>
                                <m:jc m:val="left"/>
                              </m:oMathParaPr>
                              <m:oMath xmlns:m="http://schemas.openxmlformats.org/officeDocument/2006/math">
                                <m:sSub>
                                  <m:sSubPr>
                                    <m:ctrlPr>
                                      <a:rPr lang="en-GB" sz="800" b="0" i="1" noProof="0" smtClean="0">
                                        <a:latin typeface="Cambria Math" panose="02040503050406030204" pitchFamily="18" charset="0"/>
                                      </a:rPr>
                                    </m:ctrlPr>
                                  </m:sSubPr>
                                  <m:e>
                                    <m:r>
                                      <a:rPr lang="en-GB" sz="800" b="0" i="1" noProof="0" smtClean="0">
                                        <a:latin typeface="Cambria Math" panose="02040503050406030204" pitchFamily="18" charset="0"/>
                                      </a:rPr>
                                      <m:t>𝑉</m:t>
                                    </m:r>
                                  </m:e>
                                  <m:sub>
                                    <m:r>
                                      <a:rPr lang="en-GB" sz="800" b="0" i="1" noProof="0" smtClean="0">
                                        <a:latin typeface="Cambria Math" panose="02040503050406030204" pitchFamily="18" charset="0"/>
                                      </a:rPr>
                                      <m:t>𝐴</m:t>
                                    </m:r>
                                  </m:sub>
                                </m:sSub>
                                <m:r>
                                  <a:rPr lang="en-GB" sz="800" b="0" i="1" noProof="0" smtClean="0">
                                    <a:latin typeface="Cambria Math" panose="02040503050406030204" pitchFamily="18" charset="0"/>
                                  </a:rPr>
                                  <m:t>=</m:t>
                                </m:r>
                                <m:r>
                                  <a:rPr lang="en-GB" sz="800" b="0" i="0" noProof="0" smtClean="0">
                                    <a:latin typeface="Cambria Math" panose="02040503050406030204" pitchFamily="18" charset="0"/>
                                  </a:rPr>
                                  <m:t>3+30</m:t>
                                </m:r>
                                <m:sSup>
                                  <m:sSupPr>
                                    <m:ctrlPr>
                                      <a:rPr lang="en-GB" sz="800" b="0" i="1" noProof="0" smtClean="0">
                                        <a:latin typeface="Cambria Math" panose="02040503050406030204" pitchFamily="18" charset="0"/>
                                      </a:rPr>
                                    </m:ctrlPr>
                                  </m:sSupPr>
                                  <m:e>
                                    <m:r>
                                      <a:rPr lang="en-GB" sz="800" b="0" i="1" noProof="0" smtClean="0">
                                        <a:latin typeface="Cambria Math" panose="02040503050406030204" pitchFamily="18" charset="0"/>
                                      </a:rPr>
                                      <m:t>𝑒</m:t>
                                    </m:r>
                                  </m:e>
                                  <m:sup>
                                    <m:r>
                                      <a:rPr lang="en-GB" sz="800" b="0" i="1" noProof="0" smtClean="0">
                                        <a:latin typeface="Cambria Math" panose="02040503050406030204" pitchFamily="18" charset="0"/>
                                      </a:rPr>
                                      <m:t>−0.1</m:t>
                                    </m:r>
                                    <m:r>
                                      <a:rPr lang="en-GB" sz="800" b="0" i="1" noProof="0" smtClean="0">
                                        <a:latin typeface="Cambria Math" panose="02040503050406030204" pitchFamily="18" charset="0"/>
                                        <a:ea typeface="Cambria Math" panose="02040503050406030204" pitchFamily="18" charset="0"/>
                                      </a:rPr>
                                      <m:t>×0.25</m:t>
                                    </m:r>
                                  </m:sup>
                                </m:sSup>
                                <m:r>
                                  <a:rPr lang="en-GB" sz="800" b="0" i="1" noProof="0" smtClean="0">
                                    <a:latin typeface="Cambria Math" panose="02040503050406030204" pitchFamily="18" charset="0"/>
                                  </a:rPr>
                                  <m:t>=32.26</m:t>
                                </m:r>
                              </m:oMath>
                            </m:oMathPara>
                          </a14:m>
                          <a:endParaRPr lang="en-GB" sz="800" noProof="0" dirty="0"/>
                        </a:p>
                      </a:txBody>
                      <a:tcPr marT="0" marB="0" anchor="ctr"/>
                    </a:tc>
                    <a:tc>
                      <a:txBody>
                        <a:bodyPr/>
                        <a:lstStyle/>
                        <a:p>
                          <a:pPr algn="ctr"/>
                          <a:r>
                            <a:rPr lang="en-GB" sz="800" i="0" noProof="0" dirty="0">
                              <a:latin typeface="Cambria Math" panose="02040503050406030204" pitchFamily="18" charset="0"/>
                              <a:ea typeface="Cambria Math" panose="02040503050406030204" pitchFamily="18" charset="0"/>
                            </a:rPr>
                            <a:t>G</a:t>
                          </a:r>
                          <a:r>
                            <a:rPr lang="cs-CZ" sz="800" i="0" noProof="0" dirty="0">
                              <a:latin typeface="Cambria Math" panose="02040503050406030204" pitchFamily="18" charset="0"/>
                              <a:ea typeface="Cambria Math" panose="02040503050406030204" pitchFamily="18" charset="0"/>
                            </a:rPr>
                            <a:t>O LONG</a:t>
                          </a:r>
                          <a:endParaRPr lang="en-GB" sz="800" i="0" noProof="0" dirty="0">
                            <a:latin typeface="Cambria Math" panose="02040503050406030204" pitchFamily="18" charset="0"/>
                            <a:ea typeface="Cambria Math" panose="02040503050406030204" pitchFamily="18" charset="0"/>
                          </a:endParaRPr>
                        </a:p>
                        <a:p>
                          <a:pPr algn="l"/>
                          <a:r>
                            <a:rPr lang="en-GB" sz="800" noProof="0" dirty="0">
                              <a:latin typeface="Cambria Math" panose="02040503050406030204" pitchFamily="18" charset="0"/>
                              <a:ea typeface="Cambria Math" panose="02040503050406030204" pitchFamily="18" charset="0"/>
                            </a:rPr>
                            <a:t>Buy call (‒3)</a:t>
                          </a:r>
                        </a:p>
                      </a:txBody>
                      <a:tcPr marT="0" marB="0" anchor="ctr"/>
                    </a:tc>
                    <a:tc>
                      <a:txBody>
                        <a:bodyPr/>
                        <a:lstStyle/>
                        <a:p>
                          <a:r>
                            <a:rPr lang="en-GB" sz="800" kern="1200" noProof="0" dirty="0">
                              <a:solidFill>
                                <a:schemeClr val="dk1"/>
                              </a:solidFill>
                              <a:latin typeface="Cambria Math" panose="02040503050406030204" pitchFamily="18" charset="0"/>
                              <a:ea typeface="Cambria Math" panose="02040503050406030204" pitchFamily="18" charset="0"/>
                              <a:cs typeface="+mn-cs"/>
                            </a:rPr>
                            <a:t>Exercise call</a:t>
                          </a:r>
                          <a:r>
                            <a:rPr lang="cs-CZ" sz="800" kern="1200" noProof="0" dirty="0">
                              <a:solidFill>
                                <a:schemeClr val="dk1"/>
                              </a:solidFill>
                              <a:latin typeface="Cambria Math" panose="02040503050406030204" pitchFamily="18" charset="0"/>
                              <a:ea typeface="Cambria Math" panose="02040503050406030204" pitchFamily="18" charset="0"/>
                              <a:cs typeface="+mn-cs"/>
                            </a:rPr>
                            <a:t>, </a:t>
                          </a:r>
                          <a:r>
                            <a:rPr lang="en-GB" sz="800" kern="1200" noProof="0" dirty="0">
                              <a:solidFill>
                                <a:schemeClr val="dk1"/>
                              </a:solidFill>
                              <a:latin typeface="Cambria Math" panose="02040503050406030204" pitchFamily="18" charset="0"/>
                              <a:ea typeface="Cambria Math" panose="02040503050406030204" pitchFamily="18" charset="0"/>
                              <a:cs typeface="+mn-cs"/>
                            </a:rPr>
                            <a:t>buy share for 30 </a:t>
                          </a:r>
                        </a:p>
                      </a:txBody>
                      <a:tcPr marT="0" marB="0" anchor="ctr"/>
                    </a:tc>
                    <a:tc>
                      <a:txBody>
                        <a:bodyPr/>
                        <a:lstStyle/>
                        <a:p>
                          <a:r>
                            <a:rPr lang="en-GB" sz="800" kern="1200" noProof="0" dirty="0">
                              <a:solidFill>
                                <a:schemeClr val="dk1"/>
                              </a:solidFill>
                              <a:latin typeface="Cambria Math" panose="02040503050406030204" pitchFamily="18" charset="0"/>
                              <a:ea typeface="Cambria Math" panose="02040503050406030204" pitchFamily="18" charset="0"/>
                              <a:cs typeface="+mn-cs"/>
                            </a:rPr>
                            <a:t> Worthless call</a:t>
                          </a:r>
                        </a:p>
                      </a:txBody>
                      <a:tcPr anchor="ctr"/>
                    </a:tc>
                    <a:extLst>
                      <a:ext uri="{0D108BD9-81ED-4DB2-BD59-A6C34878D82A}">
                        <a16:rowId xmlns:a16="http://schemas.microsoft.com/office/drawing/2014/main" val="387667018"/>
                      </a:ext>
                    </a:extLst>
                  </a:tr>
                  <a:tr h="252000">
                    <a:tc>
                      <a:txBody>
                        <a:bodyPr/>
                        <a:lstStyle/>
                        <a:p>
                          <a:pPr/>
                          <a14:m>
                            <m:oMathPara xmlns:m="http://schemas.openxmlformats.org/officeDocument/2006/math">
                              <m:oMathParaPr>
                                <m:jc m:val="left"/>
                              </m:oMathParaPr>
                              <m:oMath xmlns:m="http://schemas.openxmlformats.org/officeDocument/2006/math">
                                <m:sSub>
                                  <m:sSubPr>
                                    <m:ctrlPr>
                                      <a:rPr lang="en-GB" sz="800" b="0" i="1" noProof="0" smtClean="0">
                                        <a:latin typeface="Cambria Math" panose="02040503050406030204" pitchFamily="18" charset="0"/>
                                      </a:rPr>
                                    </m:ctrlPr>
                                  </m:sSubPr>
                                  <m:e>
                                    <m:r>
                                      <a:rPr lang="en-GB" sz="800" b="0" i="1" noProof="0" smtClean="0">
                                        <a:latin typeface="Cambria Math" panose="02040503050406030204" pitchFamily="18" charset="0"/>
                                      </a:rPr>
                                      <m:t>𝑉</m:t>
                                    </m:r>
                                  </m:e>
                                  <m:sub>
                                    <m:r>
                                      <a:rPr lang="en-GB" sz="800" b="0" i="1" noProof="0" smtClean="0">
                                        <a:latin typeface="Cambria Math" panose="02040503050406030204" pitchFamily="18" charset="0"/>
                                      </a:rPr>
                                      <m:t>𝐵</m:t>
                                    </m:r>
                                  </m:sub>
                                </m:sSub>
                                <m:r>
                                  <a:rPr lang="en-GB" sz="800" b="0" i="1" noProof="0" smtClean="0">
                                    <a:latin typeface="Cambria Math" panose="02040503050406030204" pitchFamily="18" charset="0"/>
                                  </a:rPr>
                                  <m:t>=2.3+31=33.3</m:t>
                                </m:r>
                              </m:oMath>
                            </m:oMathPara>
                          </a14:m>
                          <a:endParaRPr lang="en-GB" sz="800" noProof="0" dirty="0"/>
                        </a:p>
                      </a:txBody>
                      <a:tcPr marT="0" marB="0" anchor="ctr"/>
                    </a:tc>
                    <a:tc>
                      <a:txBody>
                        <a:bodyPr/>
                        <a:lstStyle/>
                        <a:p>
                          <a:pPr algn="ctr"/>
                          <a:r>
                            <a:rPr lang="en-GB" sz="800" i="0" kern="1200" noProof="0" dirty="0">
                              <a:solidFill>
                                <a:schemeClr val="dk1"/>
                              </a:solidFill>
                              <a:latin typeface="Cambria Math" panose="02040503050406030204" pitchFamily="18" charset="0"/>
                              <a:ea typeface="Cambria Math" panose="02040503050406030204" pitchFamily="18" charset="0"/>
                              <a:cs typeface="+mn-cs"/>
                            </a:rPr>
                            <a:t>G</a:t>
                          </a:r>
                          <a:r>
                            <a:rPr lang="cs-CZ" sz="800" i="0" kern="1200" noProof="0" dirty="0">
                              <a:solidFill>
                                <a:schemeClr val="dk1"/>
                              </a:solidFill>
                              <a:latin typeface="Cambria Math" panose="02040503050406030204" pitchFamily="18" charset="0"/>
                              <a:ea typeface="Cambria Math" panose="02040503050406030204" pitchFamily="18" charset="0"/>
                              <a:cs typeface="+mn-cs"/>
                            </a:rPr>
                            <a:t>O SHORT</a:t>
                          </a:r>
                          <a:endParaRPr lang="en-GB" sz="800" i="0" kern="1200" noProof="0" dirty="0">
                            <a:solidFill>
                              <a:schemeClr val="dk1"/>
                            </a:solidFill>
                            <a:latin typeface="Cambria Math" panose="02040503050406030204" pitchFamily="18" charset="0"/>
                            <a:ea typeface="Cambria Math" panose="02040503050406030204" pitchFamily="18" charset="0"/>
                            <a:cs typeface="+mn-cs"/>
                          </a:endParaRPr>
                        </a:p>
                        <a:p>
                          <a:r>
                            <a:rPr lang="en-GB" sz="800" noProof="0" dirty="0">
                              <a:latin typeface="Cambria Math" panose="02040503050406030204" pitchFamily="18" charset="0"/>
                              <a:ea typeface="Cambria Math" panose="02040503050406030204" pitchFamily="18" charset="0"/>
                            </a:rPr>
                            <a:t>Sell put (+2.3), sell share short (+31)</a:t>
                          </a:r>
                          <a:endParaRPr lang="en-GB" sz="800" kern="1200" noProof="0" dirty="0">
                            <a:solidFill>
                              <a:schemeClr val="dk1"/>
                            </a:solidFill>
                            <a:latin typeface="Cambria Math" panose="02040503050406030204" pitchFamily="18" charset="0"/>
                            <a:ea typeface="Cambria Math" panose="02040503050406030204" pitchFamily="18" charset="0"/>
                            <a:cs typeface="+mn-cs"/>
                          </a:endParaRPr>
                        </a:p>
                      </a:txBody>
                      <a:tcPr marT="0" marB="0" anchor="ctr"/>
                    </a:tc>
                    <a:tc>
                      <a:txBody>
                        <a:bodyPr/>
                        <a:lstStyle/>
                        <a:p>
                          <a:r>
                            <a:rPr lang="en-GB" sz="800" kern="1200" noProof="0" dirty="0">
                              <a:solidFill>
                                <a:schemeClr val="dk1"/>
                              </a:solidFill>
                              <a:latin typeface="Cambria Math" panose="02040503050406030204" pitchFamily="18" charset="0"/>
                              <a:ea typeface="Cambria Math" panose="02040503050406030204" pitchFamily="18" charset="0"/>
                              <a:cs typeface="+mn-cs"/>
                            </a:rPr>
                            <a:t>Worthless put, buy share for </a:t>
                          </a:r>
                          <a14:m>
                            <m:oMath xmlns:m="http://schemas.openxmlformats.org/officeDocument/2006/math">
                              <m:sSub>
                                <m:sSubPr>
                                  <m:ctrlPr>
                                    <a:rPr lang="en-GB" sz="800" i="1" kern="1200" noProof="0" smtClean="0">
                                      <a:solidFill>
                                        <a:schemeClr val="dk1"/>
                                      </a:solidFill>
                                      <a:latin typeface="Cambria Math" panose="02040503050406030204" pitchFamily="18" charset="0"/>
                                      <a:ea typeface="Cambria Math" panose="02040503050406030204" pitchFamily="18" charset="0"/>
                                      <a:cs typeface="+mn-cs"/>
                                    </a:rPr>
                                  </m:ctrlPr>
                                </m:sSubPr>
                                <m:e>
                                  <m:r>
                                    <a:rPr lang="en-GB" sz="800" b="0" i="1" kern="1200" noProof="0" smtClean="0">
                                      <a:solidFill>
                                        <a:schemeClr val="dk1"/>
                                      </a:solidFill>
                                      <a:latin typeface="Cambria Math" panose="02040503050406030204" pitchFamily="18" charset="0"/>
                                      <a:ea typeface="Cambria Math" panose="02040503050406030204" pitchFamily="18" charset="0"/>
                                      <a:cs typeface="+mn-cs"/>
                                    </a:rPr>
                                    <m:t>𝑆</m:t>
                                  </m:r>
                                </m:e>
                                <m:sub>
                                  <m:r>
                                    <a:rPr lang="en-GB" sz="800" b="0" i="1" kern="1200" noProof="0" smtClean="0">
                                      <a:solidFill>
                                        <a:schemeClr val="dk1"/>
                                      </a:solidFill>
                                      <a:latin typeface="Cambria Math" panose="02040503050406030204" pitchFamily="18" charset="0"/>
                                      <a:ea typeface="Cambria Math" panose="02040503050406030204" pitchFamily="18" charset="0"/>
                                      <a:cs typeface="+mn-cs"/>
                                    </a:rPr>
                                    <m:t>𝑇</m:t>
                                  </m:r>
                                </m:sub>
                              </m:sSub>
                            </m:oMath>
                          </a14:m>
                          <a:r>
                            <a:rPr lang="en-GB" sz="800" kern="1200" noProof="0" dirty="0">
                              <a:solidFill>
                                <a:schemeClr val="dk1"/>
                              </a:solidFill>
                              <a:latin typeface="Cambria Math" panose="02040503050406030204" pitchFamily="18" charset="0"/>
                              <a:ea typeface="Cambria Math" panose="02040503050406030204" pitchFamily="18" charset="0"/>
                              <a:cs typeface="+mn-cs"/>
                            </a:rPr>
                            <a:t> and return it</a:t>
                          </a:r>
                        </a:p>
                      </a:txBody>
                      <a:tcPr marT="0" marB="0" anchor="ctr"/>
                    </a:tc>
                    <a:tc>
                      <a:txBody>
                        <a:bodyPr/>
                        <a:lstStyle/>
                        <a:p>
                          <a:r>
                            <a:rPr lang="en-GB" sz="800" kern="1200" noProof="0" dirty="0">
                              <a:solidFill>
                                <a:schemeClr val="dk1"/>
                              </a:solidFill>
                              <a:latin typeface="Cambria Math" panose="02040503050406030204" pitchFamily="18" charset="0"/>
                              <a:ea typeface="Cambria Math" panose="02040503050406030204" pitchFamily="18" charset="0"/>
                              <a:cs typeface="+mn-cs"/>
                            </a:rPr>
                            <a:t>Counterparty exercises put</a:t>
                          </a:r>
                          <a:r>
                            <a:rPr lang="cs-CZ" sz="800" kern="1200" noProof="0" dirty="0">
                              <a:solidFill>
                                <a:schemeClr val="dk1"/>
                              </a:solidFill>
                              <a:latin typeface="Cambria Math" panose="02040503050406030204" pitchFamily="18" charset="0"/>
                              <a:ea typeface="Cambria Math" panose="02040503050406030204" pitchFamily="18" charset="0"/>
                              <a:cs typeface="+mn-cs"/>
                            </a:rPr>
                            <a:t>, </a:t>
                          </a:r>
                          <a:r>
                            <a:rPr lang="en-GB" sz="800" kern="1200" noProof="0" dirty="0">
                              <a:solidFill>
                                <a:schemeClr val="dk1"/>
                              </a:solidFill>
                              <a:latin typeface="Cambria Math" panose="02040503050406030204" pitchFamily="18" charset="0"/>
                              <a:ea typeface="Cambria Math" panose="02040503050406030204" pitchFamily="18" charset="0"/>
                              <a:cs typeface="+mn-cs"/>
                            </a:rPr>
                            <a:t>buy share for 30, return share</a:t>
                          </a:r>
                        </a:p>
                      </a:txBody>
                      <a:tcPr marT="0" marB="0" anchor="ctr"/>
                    </a:tc>
                    <a:extLst>
                      <a:ext uri="{0D108BD9-81ED-4DB2-BD59-A6C34878D82A}">
                        <a16:rowId xmlns:a16="http://schemas.microsoft.com/office/drawing/2014/main" val="895696121"/>
                      </a:ext>
                    </a:extLst>
                  </a:tr>
                  <a:tr h="252000">
                    <a:tc>
                      <a:txBody>
                        <a:bodyPr/>
                        <a:lstStyle/>
                        <a:p>
                          <a:r>
                            <a:rPr lang="en-GB" sz="800" kern="1200" noProof="0" dirty="0">
                              <a:solidFill>
                                <a:schemeClr val="dk1"/>
                              </a:solidFill>
                              <a:latin typeface="Cambria Math" panose="02040503050406030204" pitchFamily="18" charset="0"/>
                              <a:ea typeface="Cambria Math" panose="02040503050406030204" pitchFamily="18" charset="0"/>
                              <a:cs typeface="+mn-cs"/>
                            </a:rPr>
                            <a:t>Cash</a:t>
                          </a:r>
                        </a:p>
                      </a:txBody>
                      <a:tcPr marT="0" marB="0" anchor="ctr"/>
                    </a:tc>
                    <a:tc>
                      <a:txBody>
                        <a:bodyPr/>
                        <a:lstStyle/>
                        <a:p>
                          <a:r>
                            <a:rPr lang="en-GB" sz="800" kern="1200" noProof="0" dirty="0">
                              <a:solidFill>
                                <a:schemeClr val="dk1"/>
                              </a:solidFill>
                              <a:latin typeface="Cambria Math" panose="02040503050406030204" pitchFamily="18" charset="0"/>
                              <a:ea typeface="Cambria Math" panose="02040503050406030204" pitchFamily="18" charset="0"/>
                              <a:cs typeface="+mn-cs"/>
                            </a:rPr>
                            <a:t>Invest initial revenue (</a:t>
                          </a:r>
                          <a:r>
                            <a:rPr lang="cs-CZ" sz="800" kern="1200" noProof="0" dirty="0">
                              <a:solidFill>
                                <a:schemeClr val="dk1"/>
                              </a:solidFill>
                              <a:latin typeface="Cambria Math" panose="02040503050406030204" pitchFamily="18" charset="0"/>
                              <a:ea typeface="Cambria Math" panose="02040503050406030204" pitchFamily="18" charset="0"/>
                              <a:cs typeface="+mn-cs"/>
                            </a:rPr>
                            <a:t>‒3+2.3+31 =</a:t>
                          </a:r>
                          <a:r>
                            <a:rPr lang="en-GB" sz="800" kern="1200" noProof="0" dirty="0">
                              <a:solidFill>
                                <a:schemeClr val="dk1"/>
                              </a:solidFill>
                              <a:latin typeface="Cambria Math" panose="02040503050406030204" pitchFamily="18" charset="0"/>
                              <a:ea typeface="Cambria Math" panose="02040503050406030204" pitchFamily="18" charset="0"/>
                              <a:cs typeface="+mn-cs"/>
                            </a:rPr>
                            <a:t>30.3) at risk-free interest rate</a:t>
                          </a:r>
                        </a:p>
                      </a:txBody>
                      <a:tcPr marT="0" marB="0" anchor="ctr"/>
                    </a:tc>
                    <a:tc>
                      <a:txBody>
                        <a:bodyPr/>
                        <a:lstStyle/>
                        <a:p>
                          <a:r>
                            <a:rPr lang="en-GB" sz="800" kern="1200" noProof="0" dirty="0">
                              <a:solidFill>
                                <a:schemeClr val="dk1"/>
                              </a:solidFill>
                              <a:latin typeface="Cambria Math" panose="02040503050406030204" pitchFamily="18" charset="0"/>
                              <a:ea typeface="Cambria Math" panose="02040503050406030204" pitchFamily="18" charset="0"/>
                              <a:cs typeface="+mn-cs"/>
                            </a:rPr>
                            <a:t>Terminate deposit (+31.07)</a:t>
                          </a:r>
                        </a:p>
                      </a:txBody>
                      <a:tcPr marT="0" marB="0"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800" kern="1200" noProof="0" dirty="0">
                              <a:solidFill>
                                <a:schemeClr val="dk1"/>
                              </a:solidFill>
                              <a:latin typeface="Cambria Math" panose="02040503050406030204" pitchFamily="18" charset="0"/>
                              <a:ea typeface="Cambria Math" panose="02040503050406030204" pitchFamily="18" charset="0"/>
                              <a:cs typeface="+mn-cs"/>
                            </a:rPr>
                            <a:t>Terminate deposit (+31.07)</a:t>
                          </a:r>
                          <a:endParaRPr lang="en-GB" noProof="0" dirty="0"/>
                        </a:p>
                      </a:txBody>
                      <a:tcPr marT="0" marB="0" anchor="ctr"/>
                    </a:tc>
                    <a:extLst>
                      <a:ext uri="{0D108BD9-81ED-4DB2-BD59-A6C34878D82A}">
                        <a16:rowId xmlns:a16="http://schemas.microsoft.com/office/drawing/2014/main" val="2580401688"/>
                      </a:ext>
                    </a:extLst>
                  </a:tr>
                  <a:tr h="252000">
                    <a:tc>
                      <a:txBody>
                        <a:bodyPr/>
                        <a:lstStyle/>
                        <a:p>
                          <a:r>
                            <a:rPr lang="en-GB" sz="800" kern="1200" noProof="0" dirty="0">
                              <a:solidFill>
                                <a:schemeClr val="dk1"/>
                              </a:solidFill>
                              <a:latin typeface="Cambria Math" panose="02040503050406030204" pitchFamily="18" charset="0"/>
                              <a:ea typeface="Cambria Math" panose="02040503050406030204" pitchFamily="18" charset="0"/>
                              <a:cs typeface="+mn-cs"/>
                            </a:rPr>
                            <a:t>Net balance</a:t>
                          </a:r>
                        </a:p>
                      </a:txBody>
                      <a:tcPr marT="0" marB="0" anchor="ctr"/>
                    </a:tc>
                    <a:tc>
                      <a:txBody>
                        <a:bodyPr/>
                        <a:lstStyle/>
                        <a:p>
                          <a:r>
                            <a:rPr lang="cs-CZ" sz="800" kern="1200" noProof="0" dirty="0">
                              <a:solidFill>
                                <a:schemeClr val="dk1"/>
                              </a:solidFill>
                              <a:latin typeface="Cambria Math" panose="02040503050406030204" pitchFamily="18" charset="0"/>
                              <a:ea typeface="Cambria Math" panose="02040503050406030204" pitchFamily="18" charset="0"/>
                              <a:cs typeface="+mn-cs"/>
                            </a:rPr>
                            <a:t>+30.3 ‒ 30.3 = 0</a:t>
                          </a:r>
                          <a:endParaRPr lang="en-GB" sz="800" kern="1200" noProof="0" dirty="0">
                            <a:solidFill>
                              <a:schemeClr val="dk1"/>
                            </a:solidFill>
                            <a:latin typeface="Cambria Math" panose="02040503050406030204" pitchFamily="18" charset="0"/>
                            <a:ea typeface="Cambria Math" panose="02040503050406030204" pitchFamily="18" charset="0"/>
                            <a:cs typeface="+mn-cs"/>
                          </a:endParaRPr>
                        </a:p>
                      </a:txBody>
                      <a:tcPr marT="0" marB="0" anchor="ctr"/>
                    </a:tc>
                    <a:tc>
                      <a:txBody>
                        <a:bodyPr/>
                        <a:lstStyle/>
                        <a:p>
                          <a:r>
                            <a:rPr lang="en-GB" sz="800" kern="1200" noProof="0" dirty="0">
                              <a:solidFill>
                                <a:schemeClr val="dk1"/>
                              </a:solidFill>
                              <a:latin typeface="Cambria Math" panose="02040503050406030204" pitchFamily="18" charset="0"/>
                              <a:ea typeface="Cambria Math" panose="02040503050406030204" pitchFamily="18" charset="0"/>
                              <a:cs typeface="+mn-cs"/>
                            </a:rPr>
                            <a:t>‒30 + 31.07 = +1.07</a:t>
                          </a:r>
                        </a:p>
                      </a:txBody>
                      <a:tcPr marT="0" marB="0" anchor="ctr"/>
                    </a:tc>
                    <a:tc>
                      <a:txBody>
                        <a:bodyPr/>
                        <a:lstStyle/>
                        <a:p>
                          <a:r>
                            <a:rPr lang="en-GB" sz="800" kern="1200" noProof="0" dirty="0">
                              <a:solidFill>
                                <a:schemeClr val="dk1"/>
                              </a:solidFill>
                              <a:latin typeface="Cambria Math" panose="02040503050406030204" pitchFamily="18" charset="0"/>
                              <a:ea typeface="Cambria Math" panose="02040503050406030204" pitchFamily="18" charset="0"/>
                              <a:cs typeface="+mn-cs"/>
                            </a:rPr>
                            <a:t>‒30 + 31.07 = +1.07</a:t>
                          </a:r>
                        </a:p>
                      </a:txBody>
                      <a:tcPr marT="0" marB="0" anchor="ctr"/>
                    </a:tc>
                    <a:extLst>
                      <a:ext uri="{0D108BD9-81ED-4DB2-BD59-A6C34878D82A}">
                        <a16:rowId xmlns:a16="http://schemas.microsoft.com/office/drawing/2014/main" val="421386793"/>
                      </a:ext>
                    </a:extLst>
                  </a:tr>
                </a:tbl>
              </a:graphicData>
            </a:graphic>
          </p:graphicFrame>
        </mc:Choice>
        <mc:Fallback xmlns="">
          <p:graphicFrame>
            <p:nvGraphicFramePr>
              <p:cNvPr id="6" name="Tabulka 5">
                <a:extLst>
                  <a:ext uri="{FF2B5EF4-FFF2-40B4-BE49-F238E27FC236}">
                    <a16:creationId xmlns:a16="http://schemas.microsoft.com/office/drawing/2014/main" id="{981165FB-1EA0-6241-424F-25B0CAA4D126}"/>
                  </a:ext>
                </a:extLst>
              </p:cNvPr>
              <p:cNvGraphicFramePr>
                <a:graphicFrameLocks noGrp="1"/>
              </p:cNvGraphicFramePr>
              <p:nvPr>
                <p:extLst>
                  <p:ext uri="{D42A27DB-BD31-4B8C-83A1-F6EECF244321}">
                    <p14:modId xmlns:p14="http://schemas.microsoft.com/office/powerpoint/2010/main" val="1492563191"/>
                  </p:ext>
                </p:extLst>
              </p:nvPr>
            </p:nvGraphicFramePr>
            <p:xfrm>
              <a:off x="1296000" y="1220312"/>
              <a:ext cx="6983527" cy="1548000"/>
            </p:xfrm>
            <a:graphic>
              <a:graphicData uri="http://schemas.openxmlformats.org/drawingml/2006/table">
                <a:tbl>
                  <a:tblPr firstRow="1" bandRow="1">
                    <a:tableStyleId>{5C22544A-7EE6-4342-B048-85BDC9FD1C3A}</a:tableStyleId>
                  </a:tblPr>
                  <a:tblGrid>
                    <a:gridCol w="1539957">
                      <a:extLst>
                        <a:ext uri="{9D8B030D-6E8A-4147-A177-3AD203B41FA5}">
                          <a16:colId xmlns:a16="http://schemas.microsoft.com/office/drawing/2014/main" val="3036616937"/>
                        </a:ext>
                      </a:extLst>
                    </a:gridCol>
                    <a:gridCol w="2220404">
                      <a:extLst>
                        <a:ext uri="{9D8B030D-6E8A-4147-A177-3AD203B41FA5}">
                          <a16:colId xmlns:a16="http://schemas.microsoft.com/office/drawing/2014/main" val="2208154657"/>
                        </a:ext>
                      </a:extLst>
                    </a:gridCol>
                    <a:gridCol w="1611583">
                      <a:extLst>
                        <a:ext uri="{9D8B030D-6E8A-4147-A177-3AD203B41FA5}">
                          <a16:colId xmlns:a16="http://schemas.microsoft.com/office/drawing/2014/main" val="3026091146"/>
                        </a:ext>
                      </a:extLst>
                    </a:gridCol>
                    <a:gridCol w="1611583">
                      <a:extLst>
                        <a:ext uri="{9D8B030D-6E8A-4147-A177-3AD203B41FA5}">
                          <a16:colId xmlns:a16="http://schemas.microsoft.com/office/drawing/2014/main" val="1590493125"/>
                        </a:ext>
                      </a:extLst>
                    </a:gridCol>
                  </a:tblGrid>
                  <a:tr h="288000">
                    <a:tc gridSpan="4">
                      <a:txBody>
                        <a:bodyPr/>
                        <a:lstStyle/>
                        <a:p>
                          <a:endParaRPr lang="en-US"/>
                        </a:p>
                      </a:txBody>
                      <a:tcPr anchor="ctr">
                        <a:blipFill>
                          <a:blip r:embed="rId15"/>
                          <a:stretch>
                            <a:fillRect l="-87" t="-2128" r="-349" b="-446809"/>
                          </a:stretch>
                        </a:blipFill>
                      </a:tcPr>
                    </a:tc>
                    <a:tc hMerge="1">
                      <a:txBody>
                        <a:bodyPr/>
                        <a:lstStyle/>
                        <a:p>
                          <a:endParaRPr lang="en-GB" dirty="0"/>
                        </a:p>
                      </a:txBody>
                      <a:tcPr/>
                    </a:tc>
                    <a:tc hMerge="1">
                      <a:txBody>
                        <a:bodyPr/>
                        <a:lstStyle/>
                        <a:p>
                          <a:endParaRPr lang="en-GB" dirty="0"/>
                        </a:p>
                      </a:txBody>
                      <a:tcPr/>
                    </a:tc>
                    <a:tc hMerge="1">
                      <a:txBody>
                        <a:bodyPr/>
                        <a:lstStyle/>
                        <a:p>
                          <a:endParaRPr lang="en-GB" dirty="0"/>
                        </a:p>
                      </a:txBody>
                      <a:tcPr/>
                    </a:tc>
                    <a:extLst>
                      <a:ext uri="{0D108BD9-81ED-4DB2-BD59-A6C34878D82A}">
                        <a16:rowId xmlns:a16="http://schemas.microsoft.com/office/drawing/2014/main" val="3916840126"/>
                      </a:ext>
                    </a:extLst>
                  </a:tr>
                  <a:tr h="252000">
                    <a:tc>
                      <a:txBody>
                        <a:bodyPr/>
                        <a:lstStyle/>
                        <a:p>
                          <a:pPr algn="ctr"/>
                          <a:r>
                            <a:rPr lang="en-GB" sz="800" b="1" kern="1200" noProof="0" dirty="0">
                              <a:solidFill>
                                <a:schemeClr val="dk1"/>
                              </a:solidFill>
                              <a:latin typeface="Cambria Math" panose="02040503050406030204" pitchFamily="18" charset="0"/>
                              <a:ea typeface="Cambria Math" panose="02040503050406030204" pitchFamily="18" charset="0"/>
                              <a:cs typeface="+mn-cs"/>
                            </a:rPr>
                            <a:t>Current portfolio value</a:t>
                          </a:r>
                        </a:p>
                      </a:txBody>
                      <a:tcPr marT="0" marB="0" anchor="ctr"/>
                    </a:tc>
                    <a:tc>
                      <a:txBody>
                        <a:bodyPr/>
                        <a:lstStyle/>
                        <a:p>
                          <a:pPr algn="ctr"/>
                          <a:r>
                            <a:rPr lang="en-GB" sz="800" b="1" noProof="0" dirty="0">
                              <a:latin typeface="Cambria Math" panose="02040503050406030204" pitchFamily="18" charset="0"/>
                              <a:ea typeface="Cambria Math" panose="02040503050406030204" pitchFamily="18" charset="0"/>
                            </a:rPr>
                            <a:t>Arbitrage strategy</a:t>
                          </a:r>
                        </a:p>
                      </a:txBody>
                      <a:tcPr anchor="ctr"/>
                    </a:tc>
                    <a:tc>
                      <a:txBody>
                        <a:bodyPr/>
                        <a:lstStyle/>
                        <a:p>
                          <a:endParaRPr lang="en-US"/>
                        </a:p>
                      </a:txBody>
                      <a:tcPr>
                        <a:blipFill>
                          <a:blip r:embed="rId15"/>
                          <a:stretch>
                            <a:fillRect l="-234470" t="-114286" r="-101894" b="-400000"/>
                          </a:stretch>
                        </a:blipFill>
                      </a:tcPr>
                    </a:tc>
                    <a:tc>
                      <a:txBody>
                        <a:bodyPr/>
                        <a:lstStyle/>
                        <a:p>
                          <a:endParaRPr lang="en-US"/>
                        </a:p>
                      </a:txBody>
                      <a:tcPr>
                        <a:blipFill>
                          <a:blip r:embed="rId15"/>
                          <a:stretch>
                            <a:fillRect l="-333208" t="-114286" r="-1509" b="-400000"/>
                          </a:stretch>
                        </a:blipFill>
                      </a:tcPr>
                    </a:tc>
                    <a:extLst>
                      <a:ext uri="{0D108BD9-81ED-4DB2-BD59-A6C34878D82A}">
                        <a16:rowId xmlns:a16="http://schemas.microsoft.com/office/drawing/2014/main" val="262899253"/>
                      </a:ext>
                    </a:extLst>
                  </a:tr>
                  <a:tr h="252000">
                    <a:tc>
                      <a:txBody>
                        <a:bodyPr/>
                        <a:lstStyle/>
                        <a:p>
                          <a:endParaRPr lang="en-US"/>
                        </a:p>
                      </a:txBody>
                      <a:tcPr marT="0" marB="0" anchor="ctr">
                        <a:blipFill>
                          <a:blip r:embed="rId15"/>
                          <a:stretch>
                            <a:fillRect l="-395" t="-219512" r="-354941" b="-309756"/>
                          </a:stretch>
                        </a:blipFill>
                      </a:tcPr>
                    </a:tc>
                    <a:tc>
                      <a:txBody>
                        <a:bodyPr/>
                        <a:lstStyle/>
                        <a:p>
                          <a:pPr algn="ctr"/>
                          <a:r>
                            <a:rPr lang="en-GB" sz="800" i="0" noProof="0" dirty="0">
                              <a:latin typeface="Cambria Math" panose="02040503050406030204" pitchFamily="18" charset="0"/>
                              <a:ea typeface="Cambria Math" panose="02040503050406030204" pitchFamily="18" charset="0"/>
                            </a:rPr>
                            <a:t>G</a:t>
                          </a:r>
                          <a:r>
                            <a:rPr lang="cs-CZ" sz="800" i="0" noProof="0" dirty="0">
                              <a:latin typeface="Cambria Math" panose="02040503050406030204" pitchFamily="18" charset="0"/>
                              <a:ea typeface="Cambria Math" panose="02040503050406030204" pitchFamily="18" charset="0"/>
                            </a:rPr>
                            <a:t>O LONG</a:t>
                          </a:r>
                          <a:endParaRPr lang="en-GB" sz="800" i="0" noProof="0" dirty="0">
                            <a:latin typeface="Cambria Math" panose="02040503050406030204" pitchFamily="18" charset="0"/>
                            <a:ea typeface="Cambria Math" panose="02040503050406030204" pitchFamily="18" charset="0"/>
                          </a:endParaRPr>
                        </a:p>
                        <a:p>
                          <a:pPr algn="l"/>
                          <a:r>
                            <a:rPr lang="en-GB" sz="800" noProof="0" dirty="0">
                              <a:latin typeface="Cambria Math" panose="02040503050406030204" pitchFamily="18" charset="0"/>
                              <a:ea typeface="Cambria Math" panose="02040503050406030204" pitchFamily="18" charset="0"/>
                            </a:rPr>
                            <a:t>Buy call (‒3)</a:t>
                          </a:r>
                        </a:p>
                      </a:txBody>
                      <a:tcPr marT="0" marB="0" anchor="ctr"/>
                    </a:tc>
                    <a:tc>
                      <a:txBody>
                        <a:bodyPr/>
                        <a:lstStyle/>
                        <a:p>
                          <a:r>
                            <a:rPr lang="en-GB" sz="800" kern="1200" noProof="0" dirty="0">
                              <a:solidFill>
                                <a:schemeClr val="dk1"/>
                              </a:solidFill>
                              <a:latin typeface="Cambria Math" panose="02040503050406030204" pitchFamily="18" charset="0"/>
                              <a:ea typeface="Cambria Math" panose="02040503050406030204" pitchFamily="18" charset="0"/>
                              <a:cs typeface="+mn-cs"/>
                            </a:rPr>
                            <a:t>Exercise call</a:t>
                          </a:r>
                          <a:r>
                            <a:rPr lang="cs-CZ" sz="800" kern="1200" noProof="0" dirty="0">
                              <a:solidFill>
                                <a:schemeClr val="dk1"/>
                              </a:solidFill>
                              <a:latin typeface="Cambria Math" panose="02040503050406030204" pitchFamily="18" charset="0"/>
                              <a:ea typeface="Cambria Math" panose="02040503050406030204" pitchFamily="18" charset="0"/>
                              <a:cs typeface="+mn-cs"/>
                            </a:rPr>
                            <a:t>, </a:t>
                          </a:r>
                          <a:r>
                            <a:rPr lang="en-GB" sz="800" kern="1200" noProof="0" dirty="0">
                              <a:solidFill>
                                <a:schemeClr val="dk1"/>
                              </a:solidFill>
                              <a:latin typeface="Cambria Math" panose="02040503050406030204" pitchFamily="18" charset="0"/>
                              <a:ea typeface="Cambria Math" panose="02040503050406030204" pitchFamily="18" charset="0"/>
                              <a:cs typeface="+mn-cs"/>
                            </a:rPr>
                            <a:t>buy share for 30 </a:t>
                          </a:r>
                        </a:p>
                      </a:txBody>
                      <a:tcPr marT="0" marB="0" anchor="ctr"/>
                    </a:tc>
                    <a:tc>
                      <a:txBody>
                        <a:bodyPr/>
                        <a:lstStyle/>
                        <a:p>
                          <a:r>
                            <a:rPr lang="en-GB" sz="800" kern="1200" noProof="0" dirty="0">
                              <a:solidFill>
                                <a:schemeClr val="dk1"/>
                              </a:solidFill>
                              <a:latin typeface="Cambria Math" panose="02040503050406030204" pitchFamily="18" charset="0"/>
                              <a:ea typeface="Cambria Math" panose="02040503050406030204" pitchFamily="18" charset="0"/>
                              <a:cs typeface="+mn-cs"/>
                            </a:rPr>
                            <a:t> Worthless call</a:t>
                          </a:r>
                        </a:p>
                      </a:txBody>
                      <a:tcPr anchor="ctr"/>
                    </a:tc>
                    <a:extLst>
                      <a:ext uri="{0D108BD9-81ED-4DB2-BD59-A6C34878D82A}">
                        <a16:rowId xmlns:a16="http://schemas.microsoft.com/office/drawing/2014/main" val="387667018"/>
                      </a:ext>
                    </a:extLst>
                  </a:tr>
                  <a:tr h="252000">
                    <a:tc>
                      <a:txBody>
                        <a:bodyPr/>
                        <a:lstStyle/>
                        <a:p>
                          <a:endParaRPr lang="en-US"/>
                        </a:p>
                      </a:txBody>
                      <a:tcPr marT="0" marB="0" anchor="ctr">
                        <a:blipFill>
                          <a:blip r:embed="rId15"/>
                          <a:stretch>
                            <a:fillRect l="-395" t="-311905" r="-354941" b="-202381"/>
                          </a:stretch>
                        </a:blipFill>
                      </a:tcPr>
                    </a:tc>
                    <a:tc>
                      <a:txBody>
                        <a:bodyPr/>
                        <a:lstStyle/>
                        <a:p>
                          <a:pPr algn="ctr"/>
                          <a:r>
                            <a:rPr lang="en-GB" sz="800" i="0" kern="1200" noProof="0" dirty="0">
                              <a:solidFill>
                                <a:schemeClr val="dk1"/>
                              </a:solidFill>
                              <a:latin typeface="Cambria Math" panose="02040503050406030204" pitchFamily="18" charset="0"/>
                              <a:ea typeface="Cambria Math" panose="02040503050406030204" pitchFamily="18" charset="0"/>
                              <a:cs typeface="+mn-cs"/>
                            </a:rPr>
                            <a:t>G</a:t>
                          </a:r>
                          <a:r>
                            <a:rPr lang="cs-CZ" sz="800" i="0" kern="1200" noProof="0" dirty="0">
                              <a:solidFill>
                                <a:schemeClr val="dk1"/>
                              </a:solidFill>
                              <a:latin typeface="Cambria Math" panose="02040503050406030204" pitchFamily="18" charset="0"/>
                              <a:ea typeface="Cambria Math" panose="02040503050406030204" pitchFamily="18" charset="0"/>
                              <a:cs typeface="+mn-cs"/>
                            </a:rPr>
                            <a:t>O SHORT</a:t>
                          </a:r>
                          <a:endParaRPr lang="en-GB" sz="800" i="0" kern="1200" noProof="0" dirty="0">
                            <a:solidFill>
                              <a:schemeClr val="dk1"/>
                            </a:solidFill>
                            <a:latin typeface="Cambria Math" panose="02040503050406030204" pitchFamily="18" charset="0"/>
                            <a:ea typeface="Cambria Math" panose="02040503050406030204" pitchFamily="18" charset="0"/>
                            <a:cs typeface="+mn-cs"/>
                          </a:endParaRPr>
                        </a:p>
                        <a:p>
                          <a:r>
                            <a:rPr lang="en-GB" sz="800" noProof="0" dirty="0">
                              <a:latin typeface="Cambria Math" panose="02040503050406030204" pitchFamily="18" charset="0"/>
                              <a:ea typeface="Cambria Math" panose="02040503050406030204" pitchFamily="18" charset="0"/>
                            </a:rPr>
                            <a:t>Sell put (+2.3), sell share short (+31)</a:t>
                          </a:r>
                          <a:endParaRPr lang="en-GB" sz="800" kern="1200" noProof="0" dirty="0">
                            <a:solidFill>
                              <a:schemeClr val="dk1"/>
                            </a:solidFill>
                            <a:latin typeface="Cambria Math" panose="02040503050406030204" pitchFamily="18" charset="0"/>
                            <a:ea typeface="Cambria Math" panose="02040503050406030204" pitchFamily="18" charset="0"/>
                            <a:cs typeface="+mn-cs"/>
                          </a:endParaRPr>
                        </a:p>
                      </a:txBody>
                      <a:tcPr marT="0" marB="0" anchor="ctr"/>
                    </a:tc>
                    <a:tc>
                      <a:txBody>
                        <a:bodyPr/>
                        <a:lstStyle/>
                        <a:p>
                          <a:endParaRPr lang="en-US"/>
                        </a:p>
                      </a:txBody>
                      <a:tcPr marT="0" marB="0" anchor="ctr">
                        <a:blipFill>
                          <a:blip r:embed="rId15"/>
                          <a:stretch>
                            <a:fillRect l="-234470" t="-311905" r="-101894" b="-202381"/>
                          </a:stretch>
                        </a:blipFill>
                      </a:tcPr>
                    </a:tc>
                    <a:tc>
                      <a:txBody>
                        <a:bodyPr/>
                        <a:lstStyle/>
                        <a:p>
                          <a:r>
                            <a:rPr lang="en-GB" sz="800" kern="1200" noProof="0" dirty="0">
                              <a:solidFill>
                                <a:schemeClr val="dk1"/>
                              </a:solidFill>
                              <a:latin typeface="Cambria Math" panose="02040503050406030204" pitchFamily="18" charset="0"/>
                              <a:ea typeface="Cambria Math" panose="02040503050406030204" pitchFamily="18" charset="0"/>
                              <a:cs typeface="+mn-cs"/>
                            </a:rPr>
                            <a:t>Counterparty exercises put</a:t>
                          </a:r>
                          <a:r>
                            <a:rPr lang="cs-CZ" sz="800" kern="1200" noProof="0" dirty="0">
                              <a:solidFill>
                                <a:schemeClr val="dk1"/>
                              </a:solidFill>
                              <a:latin typeface="Cambria Math" panose="02040503050406030204" pitchFamily="18" charset="0"/>
                              <a:ea typeface="Cambria Math" panose="02040503050406030204" pitchFamily="18" charset="0"/>
                              <a:cs typeface="+mn-cs"/>
                            </a:rPr>
                            <a:t>, </a:t>
                          </a:r>
                          <a:r>
                            <a:rPr lang="en-GB" sz="800" kern="1200" noProof="0" dirty="0">
                              <a:solidFill>
                                <a:schemeClr val="dk1"/>
                              </a:solidFill>
                              <a:latin typeface="Cambria Math" panose="02040503050406030204" pitchFamily="18" charset="0"/>
                              <a:ea typeface="Cambria Math" panose="02040503050406030204" pitchFamily="18" charset="0"/>
                              <a:cs typeface="+mn-cs"/>
                            </a:rPr>
                            <a:t>buy share for 30, return share</a:t>
                          </a:r>
                        </a:p>
                      </a:txBody>
                      <a:tcPr marT="0" marB="0" anchor="ctr"/>
                    </a:tc>
                    <a:extLst>
                      <a:ext uri="{0D108BD9-81ED-4DB2-BD59-A6C34878D82A}">
                        <a16:rowId xmlns:a16="http://schemas.microsoft.com/office/drawing/2014/main" val="895696121"/>
                      </a:ext>
                    </a:extLst>
                  </a:tr>
                  <a:tr h="252000">
                    <a:tc>
                      <a:txBody>
                        <a:bodyPr/>
                        <a:lstStyle/>
                        <a:p>
                          <a:r>
                            <a:rPr lang="en-GB" sz="800" kern="1200" noProof="0" dirty="0">
                              <a:solidFill>
                                <a:schemeClr val="dk1"/>
                              </a:solidFill>
                              <a:latin typeface="Cambria Math" panose="02040503050406030204" pitchFamily="18" charset="0"/>
                              <a:ea typeface="Cambria Math" panose="02040503050406030204" pitchFamily="18" charset="0"/>
                              <a:cs typeface="+mn-cs"/>
                            </a:rPr>
                            <a:t>Cash</a:t>
                          </a:r>
                        </a:p>
                      </a:txBody>
                      <a:tcPr marT="0" marB="0" anchor="ctr"/>
                    </a:tc>
                    <a:tc>
                      <a:txBody>
                        <a:bodyPr/>
                        <a:lstStyle/>
                        <a:p>
                          <a:r>
                            <a:rPr lang="en-GB" sz="800" kern="1200" noProof="0" dirty="0">
                              <a:solidFill>
                                <a:schemeClr val="dk1"/>
                              </a:solidFill>
                              <a:latin typeface="Cambria Math" panose="02040503050406030204" pitchFamily="18" charset="0"/>
                              <a:ea typeface="Cambria Math" panose="02040503050406030204" pitchFamily="18" charset="0"/>
                              <a:cs typeface="+mn-cs"/>
                            </a:rPr>
                            <a:t>Invest initial revenue (</a:t>
                          </a:r>
                          <a:r>
                            <a:rPr lang="cs-CZ" sz="800" kern="1200" noProof="0" dirty="0">
                              <a:solidFill>
                                <a:schemeClr val="dk1"/>
                              </a:solidFill>
                              <a:latin typeface="Cambria Math" panose="02040503050406030204" pitchFamily="18" charset="0"/>
                              <a:ea typeface="Cambria Math" panose="02040503050406030204" pitchFamily="18" charset="0"/>
                              <a:cs typeface="+mn-cs"/>
                            </a:rPr>
                            <a:t>‒3+2.3+31 =</a:t>
                          </a:r>
                          <a:r>
                            <a:rPr lang="en-GB" sz="800" kern="1200" noProof="0" dirty="0">
                              <a:solidFill>
                                <a:schemeClr val="dk1"/>
                              </a:solidFill>
                              <a:latin typeface="Cambria Math" panose="02040503050406030204" pitchFamily="18" charset="0"/>
                              <a:ea typeface="Cambria Math" panose="02040503050406030204" pitchFamily="18" charset="0"/>
                              <a:cs typeface="+mn-cs"/>
                            </a:rPr>
                            <a:t>30.3) at risk-free interest rate</a:t>
                          </a:r>
                        </a:p>
                      </a:txBody>
                      <a:tcPr marT="0" marB="0" anchor="ctr"/>
                    </a:tc>
                    <a:tc>
                      <a:txBody>
                        <a:bodyPr/>
                        <a:lstStyle/>
                        <a:p>
                          <a:r>
                            <a:rPr lang="en-GB" sz="800" kern="1200" noProof="0" dirty="0">
                              <a:solidFill>
                                <a:schemeClr val="dk1"/>
                              </a:solidFill>
                              <a:latin typeface="Cambria Math" panose="02040503050406030204" pitchFamily="18" charset="0"/>
                              <a:ea typeface="Cambria Math" panose="02040503050406030204" pitchFamily="18" charset="0"/>
                              <a:cs typeface="+mn-cs"/>
                            </a:rPr>
                            <a:t>Terminate deposit (+31.07)</a:t>
                          </a:r>
                        </a:p>
                      </a:txBody>
                      <a:tcPr marT="0" marB="0"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800" kern="1200" noProof="0" dirty="0">
                              <a:solidFill>
                                <a:schemeClr val="dk1"/>
                              </a:solidFill>
                              <a:latin typeface="Cambria Math" panose="02040503050406030204" pitchFamily="18" charset="0"/>
                              <a:ea typeface="Cambria Math" panose="02040503050406030204" pitchFamily="18" charset="0"/>
                              <a:cs typeface="+mn-cs"/>
                            </a:rPr>
                            <a:t>Terminate deposit (+31.07)</a:t>
                          </a:r>
                          <a:endParaRPr lang="en-GB" noProof="0" dirty="0"/>
                        </a:p>
                      </a:txBody>
                      <a:tcPr marT="0" marB="0" anchor="ctr"/>
                    </a:tc>
                    <a:extLst>
                      <a:ext uri="{0D108BD9-81ED-4DB2-BD59-A6C34878D82A}">
                        <a16:rowId xmlns:a16="http://schemas.microsoft.com/office/drawing/2014/main" val="2580401688"/>
                      </a:ext>
                    </a:extLst>
                  </a:tr>
                  <a:tr h="252000">
                    <a:tc>
                      <a:txBody>
                        <a:bodyPr/>
                        <a:lstStyle/>
                        <a:p>
                          <a:r>
                            <a:rPr lang="en-GB" sz="800" kern="1200" noProof="0" dirty="0">
                              <a:solidFill>
                                <a:schemeClr val="dk1"/>
                              </a:solidFill>
                              <a:latin typeface="Cambria Math" panose="02040503050406030204" pitchFamily="18" charset="0"/>
                              <a:ea typeface="Cambria Math" panose="02040503050406030204" pitchFamily="18" charset="0"/>
                              <a:cs typeface="+mn-cs"/>
                            </a:rPr>
                            <a:t>Net balance</a:t>
                          </a:r>
                        </a:p>
                      </a:txBody>
                      <a:tcPr marT="0" marB="0" anchor="ctr"/>
                    </a:tc>
                    <a:tc>
                      <a:txBody>
                        <a:bodyPr/>
                        <a:lstStyle/>
                        <a:p>
                          <a:r>
                            <a:rPr lang="cs-CZ" sz="800" kern="1200" noProof="0" dirty="0">
                              <a:solidFill>
                                <a:schemeClr val="dk1"/>
                              </a:solidFill>
                              <a:latin typeface="Cambria Math" panose="02040503050406030204" pitchFamily="18" charset="0"/>
                              <a:ea typeface="Cambria Math" panose="02040503050406030204" pitchFamily="18" charset="0"/>
                              <a:cs typeface="+mn-cs"/>
                            </a:rPr>
                            <a:t>+30.3 ‒ 30.3 = 0</a:t>
                          </a:r>
                          <a:endParaRPr lang="en-GB" sz="800" kern="1200" noProof="0" dirty="0">
                            <a:solidFill>
                              <a:schemeClr val="dk1"/>
                            </a:solidFill>
                            <a:latin typeface="Cambria Math" panose="02040503050406030204" pitchFamily="18" charset="0"/>
                            <a:ea typeface="Cambria Math" panose="02040503050406030204" pitchFamily="18" charset="0"/>
                            <a:cs typeface="+mn-cs"/>
                          </a:endParaRPr>
                        </a:p>
                      </a:txBody>
                      <a:tcPr marT="0" marB="0" anchor="ctr"/>
                    </a:tc>
                    <a:tc>
                      <a:txBody>
                        <a:bodyPr/>
                        <a:lstStyle/>
                        <a:p>
                          <a:r>
                            <a:rPr lang="en-GB" sz="800" kern="1200" noProof="0" dirty="0">
                              <a:solidFill>
                                <a:schemeClr val="dk1"/>
                              </a:solidFill>
                              <a:latin typeface="Cambria Math" panose="02040503050406030204" pitchFamily="18" charset="0"/>
                              <a:ea typeface="Cambria Math" panose="02040503050406030204" pitchFamily="18" charset="0"/>
                              <a:cs typeface="+mn-cs"/>
                            </a:rPr>
                            <a:t>‒30 + 31.07 = +1.07</a:t>
                          </a:r>
                        </a:p>
                      </a:txBody>
                      <a:tcPr marT="0" marB="0" anchor="ctr"/>
                    </a:tc>
                    <a:tc>
                      <a:txBody>
                        <a:bodyPr/>
                        <a:lstStyle/>
                        <a:p>
                          <a:r>
                            <a:rPr lang="en-GB" sz="800" kern="1200" noProof="0" dirty="0">
                              <a:solidFill>
                                <a:schemeClr val="dk1"/>
                              </a:solidFill>
                              <a:latin typeface="Cambria Math" panose="02040503050406030204" pitchFamily="18" charset="0"/>
                              <a:ea typeface="Cambria Math" panose="02040503050406030204" pitchFamily="18" charset="0"/>
                              <a:cs typeface="+mn-cs"/>
                            </a:rPr>
                            <a:t>‒30 + 31.07 = +1.07</a:t>
                          </a:r>
                        </a:p>
                      </a:txBody>
                      <a:tcPr marT="0" marB="0" anchor="ctr"/>
                    </a:tc>
                    <a:extLst>
                      <a:ext uri="{0D108BD9-81ED-4DB2-BD59-A6C34878D82A}">
                        <a16:rowId xmlns:a16="http://schemas.microsoft.com/office/drawing/2014/main" val="421386793"/>
                      </a:ext>
                    </a:extLst>
                  </a:tr>
                </a:tbl>
              </a:graphicData>
            </a:graphic>
          </p:graphicFrame>
        </mc:Fallback>
      </mc:AlternateContent>
      <p:sp>
        <p:nvSpPr>
          <p:cNvPr id="9" name="TextovéPole 8">
            <a:extLst>
              <a:ext uri="{FF2B5EF4-FFF2-40B4-BE49-F238E27FC236}">
                <a16:creationId xmlns:a16="http://schemas.microsoft.com/office/drawing/2014/main" id="{C291A523-5B8A-3BA6-7D6A-CBD39EB14E8A}"/>
              </a:ext>
            </a:extLst>
          </p:cNvPr>
          <p:cNvSpPr txBox="1"/>
          <p:nvPr/>
        </p:nvSpPr>
        <p:spPr>
          <a:xfrm>
            <a:off x="864000" y="2772000"/>
            <a:ext cx="2555872" cy="430887"/>
          </a:xfrm>
          <a:prstGeom prst="rect">
            <a:avLst/>
          </a:prstGeom>
          <a:noFill/>
          <a:ln>
            <a:noFill/>
          </a:ln>
        </p:spPr>
        <p:txBody>
          <a:bodyPr wrap="square" rtlCol="0">
            <a:spAutoFit/>
          </a:bodyPr>
          <a:lstStyle/>
          <a:p>
            <a:pPr marL="324000" indent="-324000">
              <a:buClr>
                <a:srgbClr val="7030A0"/>
              </a:buClr>
              <a:buFont typeface="Wingdings" panose="05000000000000000000" pitchFamily="2" charset="2"/>
              <a:buChar char="Ø"/>
            </a:pPr>
            <a:r>
              <a:rPr lang="en-GB" sz="2200" dirty="0">
                <a:latin typeface="Cambria Math" panose="02040503050406030204" pitchFamily="18" charset="0"/>
                <a:ea typeface="Cambria Math" panose="02040503050406030204" pitchFamily="18" charset="0"/>
              </a:rPr>
              <a:t>Initial borrowing</a:t>
            </a:r>
          </a:p>
        </p:txBody>
      </p:sp>
      <mc:AlternateContent xmlns:mc="http://schemas.openxmlformats.org/markup-compatibility/2006" xmlns:a14="http://schemas.microsoft.com/office/drawing/2010/main">
        <mc:Choice Requires="a14">
          <p:graphicFrame>
            <p:nvGraphicFramePr>
              <p:cNvPr id="10" name="Tabulka 9">
                <a:extLst>
                  <a:ext uri="{FF2B5EF4-FFF2-40B4-BE49-F238E27FC236}">
                    <a16:creationId xmlns:a16="http://schemas.microsoft.com/office/drawing/2014/main" id="{DB328FCE-7686-2458-5B7A-702B44F9B3F5}"/>
                  </a:ext>
                </a:extLst>
              </p:cNvPr>
              <p:cNvGraphicFramePr>
                <a:graphicFrameLocks noGrp="1"/>
              </p:cNvGraphicFramePr>
              <p:nvPr>
                <p:extLst>
                  <p:ext uri="{D42A27DB-BD31-4B8C-83A1-F6EECF244321}">
                    <p14:modId xmlns:p14="http://schemas.microsoft.com/office/powerpoint/2010/main" val="2953319635"/>
                  </p:ext>
                </p:extLst>
              </p:nvPr>
            </p:nvGraphicFramePr>
            <p:xfrm>
              <a:off x="1296000" y="3103968"/>
              <a:ext cx="6983527" cy="1548000"/>
            </p:xfrm>
            <a:graphic>
              <a:graphicData uri="http://schemas.openxmlformats.org/drawingml/2006/table">
                <a:tbl>
                  <a:tblPr firstRow="1" bandRow="1">
                    <a:tableStyleId>{5C22544A-7EE6-4342-B048-85BDC9FD1C3A}</a:tableStyleId>
                  </a:tblPr>
                  <a:tblGrid>
                    <a:gridCol w="1539957">
                      <a:extLst>
                        <a:ext uri="{9D8B030D-6E8A-4147-A177-3AD203B41FA5}">
                          <a16:colId xmlns:a16="http://schemas.microsoft.com/office/drawing/2014/main" val="3036616937"/>
                        </a:ext>
                      </a:extLst>
                    </a:gridCol>
                    <a:gridCol w="2220404">
                      <a:extLst>
                        <a:ext uri="{9D8B030D-6E8A-4147-A177-3AD203B41FA5}">
                          <a16:colId xmlns:a16="http://schemas.microsoft.com/office/drawing/2014/main" val="2208154657"/>
                        </a:ext>
                      </a:extLst>
                    </a:gridCol>
                    <a:gridCol w="1611583">
                      <a:extLst>
                        <a:ext uri="{9D8B030D-6E8A-4147-A177-3AD203B41FA5}">
                          <a16:colId xmlns:a16="http://schemas.microsoft.com/office/drawing/2014/main" val="3026091146"/>
                        </a:ext>
                      </a:extLst>
                    </a:gridCol>
                    <a:gridCol w="1611583">
                      <a:extLst>
                        <a:ext uri="{9D8B030D-6E8A-4147-A177-3AD203B41FA5}">
                          <a16:colId xmlns:a16="http://schemas.microsoft.com/office/drawing/2014/main" val="1590493125"/>
                        </a:ext>
                      </a:extLst>
                    </a:gridCol>
                  </a:tblGrid>
                  <a:tr h="288000">
                    <a:tc gridSpan="4">
                      <a:txBody>
                        <a:bodyPr/>
                        <a:lstStyle/>
                        <a:p>
                          <a:pPr/>
                          <a14:m>
                            <m:oMathPara xmlns:m="http://schemas.openxmlformats.org/officeDocument/2006/math">
                              <m:oMathParaPr>
                                <m:jc m:val="centerGroup"/>
                              </m:oMathParaPr>
                              <m:oMath xmlns:m="http://schemas.openxmlformats.org/officeDocument/2006/math">
                                <m:r>
                                  <a:rPr lang="en-GB" sz="1000" b="1" i="1" noProof="0" smtClean="0">
                                    <a:latin typeface="Cambria Math" panose="02040503050406030204" pitchFamily="18" charset="0"/>
                                  </a:rPr>
                                  <m:t>𝑺</m:t>
                                </m:r>
                                <m:r>
                                  <a:rPr lang="en-GB" sz="1000" b="1" i="1" noProof="0" smtClean="0">
                                    <a:latin typeface="Cambria Math" panose="02040503050406030204" pitchFamily="18" charset="0"/>
                                  </a:rPr>
                                  <m:t>=</m:t>
                                </m:r>
                                <m:r>
                                  <a:rPr lang="en-GB" sz="1000" b="1" i="1" noProof="0" smtClean="0">
                                    <a:latin typeface="Cambria Math" panose="02040503050406030204" pitchFamily="18" charset="0"/>
                                  </a:rPr>
                                  <m:t>𝟑𝟏</m:t>
                                </m:r>
                                <m:r>
                                  <a:rPr lang="en-GB" sz="1000" b="1" i="1" noProof="0" smtClean="0">
                                    <a:latin typeface="Cambria Math" panose="02040503050406030204" pitchFamily="18" charset="0"/>
                                  </a:rPr>
                                  <m:t>, </m:t>
                                </m:r>
                                <m:r>
                                  <a:rPr lang="en-GB" sz="1000" b="1" i="1" noProof="0" smtClean="0">
                                    <a:latin typeface="Cambria Math" panose="02040503050406030204" pitchFamily="18" charset="0"/>
                                  </a:rPr>
                                  <m:t>𝑿</m:t>
                                </m:r>
                                <m:r>
                                  <a:rPr lang="en-GB" sz="1000" b="1" i="1" noProof="0" smtClean="0">
                                    <a:latin typeface="Cambria Math" panose="02040503050406030204" pitchFamily="18" charset="0"/>
                                  </a:rPr>
                                  <m:t>=</m:t>
                                </m:r>
                                <m:r>
                                  <a:rPr lang="en-GB" sz="1000" b="1" i="1" noProof="0" smtClean="0">
                                    <a:latin typeface="Cambria Math" panose="02040503050406030204" pitchFamily="18" charset="0"/>
                                  </a:rPr>
                                  <m:t>𝟑𝟎</m:t>
                                </m:r>
                                <m:r>
                                  <a:rPr lang="en-GB" sz="1000" b="1" i="1" noProof="0" smtClean="0">
                                    <a:latin typeface="Cambria Math" panose="02040503050406030204" pitchFamily="18" charset="0"/>
                                  </a:rPr>
                                  <m:t>,</m:t>
                                </m:r>
                                <m:r>
                                  <a:rPr lang="en-GB" sz="1000" b="1" i="1" noProof="0" smtClean="0">
                                    <a:latin typeface="Cambria Math" panose="02040503050406030204" pitchFamily="18" charset="0"/>
                                  </a:rPr>
                                  <m:t>𝑪</m:t>
                                </m:r>
                                <m:r>
                                  <a:rPr lang="en-GB" sz="1000" b="1" i="1" noProof="0" smtClean="0">
                                    <a:latin typeface="Cambria Math" panose="02040503050406030204" pitchFamily="18" charset="0"/>
                                  </a:rPr>
                                  <m:t>=</m:t>
                                </m:r>
                                <m:r>
                                  <a:rPr lang="en-GB" sz="1000" b="1" i="1" noProof="0" smtClean="0">
                                    <a:latin typeface="Cambria Math" panose="02040503050406030204" pitchFamily="18" charset="0"/>
                                  </a:rPr>
                                  <m:t>𝟑</m:t>
                                </m:r>
                                <m:r>
                                  <a:rPr lang="en-GB" sz="1000" b="1" i="1" noProof="0" smtClean="0">
                                    <a:latin typeface="Cambria Math" panose="02040503050406030204" pitchFamily="18" charset="0"/>
                                  </a:rPr>
                                  <m:t>, </m:t>
                                </m:r>
                                <m:r>
                                  <a:rPr lang="en-GB" sz="1000" b="1" i="1" noProof="0" smtClean="0">
                                    <a:latin typeface="Cambria Math" panose="02040503050406030204" pitchFamily="18" charset="0"/>
                                  </a:rPr>
                                  <m:t>𝑷</m:t>
                                </m:r>
                                <m:r>
                                  <a:rPr lang="en-GB" sz="1000" b="1" i="1" noProof="0" smtClean="0">
                                    <a:latin typeface="Cambria Math" panose="02040503050406030204" pitchFamily="18" charset="0"/>
                                  </a:rPr>
                                  <m:t>=</m:t>
                                </m:r>
                                <m:r>
                                  <a:rPr lang="en-GB" sz="1000" b="1" i="1" noProof="0" smtClean="0">
                                    <a:latin typeface="Cambria Math" panose="02040503050406030204" pitchFamily="18" charset="0"/>
                                  </a:rPr>
                                  <m:t>𝟏</m:t>
                                </m:r>
                                <m:r>
                                  <a:rPr lang="en-GB" sz="1000" b="1" i="1" noProof="0" smtClean="0">
                                    <a:latin typeface="Cambria Math" panose="02040503050406030204" pitchFamily="18" charset="0"/>
                                  </a:rPr>
                                  <m:t>, </m:t>
                                </m:r>
                                <m:r>
                                  <a:rPr lang="en-GB" sz="1000" b="1" i="1" noProof="0" smtClean="0">
                                    <a:latin typeface="Cambria Math" panose="02040503050406030204" pitchFamily="18" charset="0"/>
                                  </a:rPr>
                                  <m:t>𝑻</m:t>
                                </m:r>
                                <m:r>
                                  <a:rPr lang="en-GB" sz="1000" b="1" i="1" noProof="0" smtClean="0">
                                    <a:latin typeface="Cambria Math" panose="02040503050406030204" pitchFamily="18" charset="0"/>
                                  </a:rPr>
                                  <m:t>=</m:t>
                                </m:r>
                                <m:r>
                                  <a:rPr lang="en-GB" sz="1000" b="1" i="1" noProof="0" smtClean="0">
                                    <a:latin typeface="Cambria Math" panose="02040503050406030204" pitchFamily="18" charset="0"/>
                                  </a:rPr>
                                  <m:t>𝟑</m:t>
                                </m:r>
                                <m:r>
                                  <a:rPr lang="en-GB" sz="1000" b="1" i="1" noProof="0" smtClean="0">
                                    <a:latin typeface="Cambria Math" panose="02040503050406030204" pitchFamily="18" charset="0"/>
                                  </a:rPr>
                                  <m:t>, </m:t>
                                </m:r>
                                <m:r>
                                  <a:rPr lang="en-GB" sz="1000" b="1" i="1" noProof="0" smtClean="0">
                                    <a:latin typeface="Cambria Math" panose="02040503050406030204" pitchFamily="18" charset="0"/>
                                  </a:rPr>
                                  <m:t>𝒓</m:t>
                                </m:r>
                                <m:r>
                                  <a:rPr lang="en-GB" sz="1000" b="1" i="1" noProof="0" smtClean="0">
                                    <a:latin typeface="Cambria Math" panose="02040503050406030204" pitchFamily="18" charset="0"/>
                                  </a:rPr>
                                  <m:t>=</m:t>
                                </m:r>
                                <m:r>
                                  <a:rPr lang="en-GB" sz="1000" b="1" i="1" noProof="0" smtClean="0">
                                    <a:latin typeface="Cambria Math" panose="02040503050406030204" pitchFamily="18" charset="0"/>
                                  </a:rPr>
                                  <m:t>𝟏𝟎</m:t>
                                </m:r>
                                <m:r>
                                  <a:rPr lang="en-GB" sz="1000" b="1" i="1" noProof="0" smtClean="0">
                                    <a:latin typeface="Cambria Math" panose="02040503050406030204" pitchFamily="18" charset="0"/>
                                  </a:rPr>
                                  <m:t>%</m:t>
                                </m:r>
                              </m:oMath>
                            </m:oMathPara>
                          </a14:m>
                          <a:endParaRPr lang="en-GB" sz="1000" noProof="0" dirty="0"/>
                        </a:p>
                      </a:txBody>
                      <a:tcPr anchor="ctr"/>
                    </a:tc>
                    <a:tc hMerge="1">
                      <a:txBody>
                        <a:bodyPr/>
                        <a:lstStyle/>
                        <a:p>
                          <a:endParaRPr lang="en-GB" dirty="0"/>
                        </a:p>
                      </a:txBody>
                      <a:tcPr/>
                    </a:tc>
                    <a:tc hMerge="1">
                      <a:txBody>
                        <a:bodyPr/>
                        <a:lstStyle/>
                        <a:p>
                          <a:endParaRPr lang="en-GB" dirty="0"/>
                        </a:p>
                      </a:txBody>
                      <a:tcPr/>
                    </a:tc>
                    <a:tc hMerge="1">
                      <a:txBody>
                        <a:bodyPr/>
                        <a:lstStyle/>
                        <a:p>
                          <a:endParaRPr lang="en-GB" dirty="0"/>
                        </a:p>
                      </a:txBody>
                      <a:tcPr/>
                    </a:tc>
                    <a:extLst>
                      <a:ext uri="{0D108BD9-81ED-4DB2-BD59-A6C34878D82A}">
                        <a16:rowId xmlns:a16="http://schemas.microsoft.com/office/drawing/2014/main" val="3916840126"/>
                      </a:ext>
                    </a:extLst>
                  </a:tr>
                  <a:tr h="252000">
                    <a:tc>
                      <a:txBody>
                        <a:bodyPr/>
                        <a:lstStyle/>
                        <a:p>
                          <a:pPr algn="ctr"/>
                          <a:r>
                            <a:rPr lang="en-GB" sz="800" b="1" kern="1200" noProof="0" dirty="0">
                              <a:solidFill>
                                <a:schemeClr val="dk1"/>
                              </a:solidFill>
                              <a:latin typeface="Cambria Math" panose="02040503050406030204" pitchFamily="18" charset="0"/>
                              <a:ea typeface="Cambria Math" panose="02040503050406030204" pitchFamily="18" charset="0"/>
                              <a:cs typeface="+mn-cs"/>
                            </a:rPr>
                            <a:t>Current portfolio value</a:t>
                          </a:r>
                        </a:p>
                      </a:txBody>
                      <a:tcPr marT="0" marB="0" anchor="ctr"/>
                    </a:tc>
                    <a:tc>
                      <a:txBody>
                        <a:bodyPr/>
                        <a:lstStyle/>
                        <a:p>
                          <a:pPr algn="ctr"/>
                          <a:r>
                            <a:rPr lang="en-GB" sz="800" b="1" noProof="0" dirty="0">
                              <a:latin typeface="Cambria Math" panose="02040503050406030204" pitchFamily="18" charset="0"/>
                              <a:ea typeface="Cambria Math" panose="02040503050406030204" pitchFamily="18" charset="0"/>
                            </a:rPr>
                            <a:t>Arbitrage strategy</a:t>
                          </a:r>
                        </a:p>
                      </a:txBody>
                      <a:tcPr anchor="ctr"/>
                    </a:tc>
                    <a:tc>
                      <a:txBody>
                        <a:bodyPr/>
                        <a:lstStyle/>
                        <a:p>
                          <a:pPr/>
                          <a14:m>
                            <m:oMathPara xmlns:m="http://schemas.openxmlformats.org/officeDocument/2006/math">
                              <m:oMathParaPr>
                                <m:jc m:val="centerGroup"/>
                              </m:oMathParaPr>
                              <m:oMath xmlns:m="http://schemas.openxmlformats.org/officeDocument/2006/math">
                                <m:sSub>
                                  <m:sSubPr>
                                    <m:ctrlPr>
                                      <a:rPr lang="en-GB" sz="800" b="1" i="1" noProof="0" smtClean="0">
                                        <a:latin typeface="Cambria Math" panose="02040503050406030204" pitchFamily="18" charset="0"/>
                                      </a:rPr>
                                    </m:ctrlPr>
                                  </m:sSubPr>
                                  <m:e>
                                    <m:r>
                                      <a:rPr lang="en-GB" sz="800" b="1" i="1" noProof="0" smtClean="0">
                                        <a:latin typeface="Cambria Math" panose="02040503050406030204" pitchFamily="18" charset="0"/>
                                      </a:rPr>
                                      <m:t>𝑺</m:t>
                                    </m:r>
                                  </m:e>
                                  <m:sub>
                                    <m:r>
                                      <a:rPr lang="en-GB" sz="800" b="1" i="1" noProof="0" smtClean="0">
                                        <a:latin typeface="Cambria Math" panose="02040503050406030204" pitchFamily="18" charset="0"/>
                                      </a:rPr>
                                      <m:t>𝑻</m:t>
                                    </m:r>
                                  </m:sub>
                                </m:sSub>
                                <m:r>
                                  <a:rPr lang="en-GB" sz="800" b="1" i="1" noProof="0" smtClean="0">
                                    <a:latin typeface="Cambria Math" panose="02040503050406030204" pitchFamily="18" charset="0"/>
                                  </a:rPr>
                                  <m:t>&gt;</m:t>
                                </m:r>
                                <m:r>
                                  <a:rPr lang="en-GB" sz="800" b="1" i="1" noProof="0" smtClean="0">
                                    <a:latin typeface="Cambria Math" panose="02040503050406030204" pitchFamily="18" charset="0"/>
                                  </a:rPr>
                                  <m:t>𝑿</m:t>
                                </m:r>
                              </m:oMath>
                            </m:oMathPara>
                          </a14:m>
                          <a:endParaRPr lang="en-GB" sz="800" b="1" noProof="0" dirty="0"/>
                        </a:p>
                      </a:txBody>
                      <a:tcPr/>
                    </a:tc>
                    <a:tc>
                      <a:txBody>
                        <a:bodyPr/>
                        <a:lstStyle/>
                        <a:p>
                          <a:pPr/>
                          <a14:m>
                            <m:oMathPara xmlns:m="http://schemas.openxmlformats.org/officeDocument/2006/math">
                              <m:oMathParaPr>
                                <m:jc m:val="centerGroup"/>
                              </m:oMathParaPr>
                              <m:oMath xmlns:m="http://schemas.openxmlformats.org/officeDocument/2006/math">
                                <m:sSub>
                                  <m:sSubPr>
                                    <m:ctrlPr>
                                      <a:rPr lang="en-GB" sz="800" b="1" i="1" noProof="0" smtClean="0">
                                        <a:latin typeface="Cambria Math" panose="02040503050406030204" pitchFamily="18" charset="0"/>
                                      </a:rPr>
                                    </m:ctrlPr>
                                  </m:sSubPr>
                                  <m:e>
                                    <m:r>
                                      <a:rPr lang="en-GB" sz="800" b="1" i="1" noProof="0" smtClean="0">
                                        <a:latin typeface="Cambria Math" panose="02040503050406030204" pitchFamily="18" charset="0"/>
                                      </a:rPr>
                                      <m:t>𝑺</m:t>
                                    </m:r>
                                  </m:e>
                                  <m:sub>
                                    <m:r>
                                      <a:rPr lang="en-GB" sz="800" b="1" i="1" noProof="0" smtClean="0">
                                        <a:latin typeface="Cambria Math" panose="02040503050406030204" pitchFamily="18" charset="0"/>
                                      </a:rPr>
                                      <m:t>𝑻</m:t>
                                    </m:r>
                                  </m:sub>
                                </m:sSub>
                                <m:r>
                                  <a:rPr lang="en-GB" sz="800" b="1" i="1" noProof="0" smtClean="0">
                                    <a:latin typeface="Cambria Math" panose="02040503050406030204" pitchFamily="18" charset="0"/>
                                  </a:rPr>
                                  <m:t>&lt;</m:t>
                                </m:r>
                                <m:r>
                                  <a:rPr lang="en-GB" sz="800" b="1" i="1" noProof="0" smtClean="0">
                                    <a:latin typeface="Cambria Math" panose="02040503050406030204" pitchFamily="18" charset="0"/>
                                  </a:rPr>
                                  <m:t>𝑿</m:t>
                                </m:r>
                              </m:oMath>
                            </m:oMathPara>
                          </a14:m>
                          <a:endParaRPr lang="en-GB" sz="800" b="1" noProof="0" dirty="0"/>
                        </a:p>
                      </a:txBody>
                      <a:tcPr/>
                    </a:tc>
                    <a:extLst>
                      <a:ext uri="{0D108BD9-81ED-4DB2-BD59-A6C34878D82A}">
                        <a16:rowId xmlns:a16="http://schemas.microsoft.com/office/drawing/2014/main" val="262899253"/>
                      </a:ext>
                    </a:extLst>
                  </a:tr>
                  <a:tr h="252000">
                    <a:tc>
                      <a:txBody>
                        <a:bodyPr/>
                        <a:lstStyle/>
                        <a:p>
                          <a:pPr/>
                          <a14:m>
                            <m:oMathPara xmlns:m="http://schemas.openxmlformats.org/officeDocument/2006/math">
                              <m:oMathParaPr>
                                <m:jc m:val="left"/>
                              </m:oMathParaPr>
                              <m:oMath xmlns:m="http://schemas.openxmlformats.org/officeDocument/2006/math">
                                <m:sSub>
                                  <m:sSubPr>
                                    <m:ctrlPr>
                                      <a:rPr lang="en-GB" sz="800" b="0" i="1" noProof="0" smtClean="0">
                                        <a:latin typeface="Cambria Math" panose="02040503050406030204" pitchFamily="18" charset="0"/>
                                      </a:rPr>
                                    </m:ctrlPr>
                                  </m:sSubPr>
                                  <m:e>
                                    <m:r>
                                      <a:rPr lang="en-GB" sz="800" b="0" i="1" noProof="0" smtClean="0">
                                        <a:latin typeface="Cambria Math" panose="02040503050406030204" pitchFamily="18" charset="0"/>
                                      </a:rPr>
                                      <m:t>𝑉</m:t>
                                    </m:r>
                                  </m:e>
                                  <m:sub>
                                    <m:r>
                                      <a:rPr lang="en-GB" sz="800" b="0" i="1" noProof="0" smtClean="0">
                                        <a:latin typeface="Cambria Math" panose="02040503050406030204" pitchFamily="18" charset="0"/>
                                      </a:rPr>
                                      <m:t>𝐴</m:t>
                                    </m:r>
                                  </m:sub>
                                </m:sSub>
                                <m:r>
                                  <a:rPr lang="en-GB" sz="800" b="0" i="1" noProof="0" smtClean="0">
                                    <a:latin typeface="Cambria Math" panose="02040503050406030204" pitchFamily="18" charset="0"/>
                                  </a:rPr>
                                  <m:t>=</m:t>
                                </m:r>
                                <m:r>
                                  <a:rPr lang="en-GB" sz="800" b="0" i="0" noProof="0" smtClean="0">
                                    <a:latin typeface="Cambria Math" panose="02040503050406030204" pitchFamily="18" charset="0"/>
                                  </a:rPr>
                                  <m:t>3+30</m:t>
                                </m:r>
                                <m:sSup>
                                  <m:sSupPr>
                                    <m:ctrlPr>
                                      <a:rPr lang="en-GB" sz="800" b="0" i="1" noProof="0" smtClean="0">
                                        <a:latin typeface="Cambria Math" panose="02040503050406030204" pitchFamily="18" charset="0"/>
                                      </a:rPr>
                                    </m:ctrlPr>
                                  </m:sSupPr>
                                  <m:e>
                                    <m:r>
                                      <a:rPr lang="en-GB" sz="800" b="0" i="1" noProof="0" smtClean="0">
                                        <a:latin typeface="Cambria Math" panose="02040503050406030204" pitchFamily="18" charset="0"/>
                                      </a:rPr>
                                      <m:t>𝑒</m:t>
                                    </m:r>
                                  </m:e>
                                  <m:sup>
                                    <m:r>
                                      <a:rPr lang="en-GB" sz="800" b="0" i="1" noProof="0" smtClean="0">
                                        <a:latin typeface="Cambria Math" panose="02040503050406030204" pitchFamily="18" charset="0"/>
                                      </a:rPr>
                                      <m:t>−0.1</m:t>
                                    </m:r>
                                    <m:r>
                                      <a:rPr lang="en-GB" sz="800" b="0" i="1" noProof="0" smtClean="0">
                                        <a:latin typeface="Cambria Math" panose="02040503050406030204" pitchFamily="18" charset="0"/>
                                        <a:ea typeface="Cambria Math" panose="02040503050406030204" pitchFamily="18" charset="0"/>
                                      </a:rPr>
                                      <m:t>×0.25</m:t>
                                    </m:r>
                                  </m:sup>
                                </m:sSup>
                                <m:r>
                                  <a:rPr lang="en-GB" sz="800" b="0" i="1" noProof="0" smtClean="0">
                                    <a:latin typeface="Cambria Math" panose="02040503050406030204" pitchFamily="18" charset="0"/>
                                  </a:rPr>
                                  <m:t>=32.26</m:t>
                                </m:r>
                              </m:oMath>
                            </m:oMathPara>
                          </a14:m>
                          <a:endParaRPr lang="en-GB" sz="800" noProof="0" dirty="0"/>
                        </a:p>
                      </a:txBody>
                      <a:tcPr marT="0" marB="0" anchor="ctr"/>
                    </a:tc>
                    <a:tc>
                      <a:txBody>
                        <a:bodyPr/>
                        <a:lstStyle/>
                        <a:p>
                          <a:pPr algn="ctr"/>
                          <a:r>
                            <a:rPr lang="en-GB" sz="800" i="0" noProof="0" dirty="0">
                              <a:latin typeface="Cambria Math" panose="02040503050406030204" pitchFamily="18" charset="0"/>
                              <a:ea typeface="Cambria Math" panose="02040503050406030204" pitchFamily="18" charset="0"/>
                            </a:rPr>
                            <a:t>G</a:t>
                          </a:r>
                          <a:r>
                            <a:rPr lang="cs-CZ" sz="800" i="0" noProof="0" dirty="0">
                              <a:latin typeface="Cambria Math" panose="02040503050406030204" pitchFamily="18" charset="0"/>
                              <a:ea typeface="Cambria Math" panose="02040503050406030204" pitchFamily="18" charset="0"/>
                            </a:rPr>
                            <a:t>O SHORT</a:t>
                          </a:r>
                          <a:endParaRPr lang="en-GB" sz="800" i="0" noProof="0" dirty="0">
                            <a:latin typeface="Cambria Math" panose="02040503050406030204" pitchFamily="18" charset="0"/>
                            <a:ea typeface="Cambria Math" panose="02040503050406030204" pitchFamily="18" charset="0"/>
                          </a:endParaRPr>
                        </a:p>
                        <a:p>
                          <a:pPr algn="l"/>
                          <a:r>
                            <a:rPr lang="en-GB" sz="800" noProof="0" dirty="0">
                              <a:latin typeface="Cambria Math" panose="02040503050406030204" pitchFamily="18" charset="0"/>
                              <a:ea typeface="Cambria Math" panose="02040503050406030204" pitchFamily="18" charset="0"/>
                            </a:rPr>
                            <a:t>Sell call (+3)</a:t>
                          </a:r>
                        </a:p>
                      </a:txBody>
                      <a:tcPr marT="0" marB="0" anchor="ctr"/>
                    </a:tc>
                    <a:tc>
                      <a:txBody>
                        <a:bodyPr/>
                        <a:lstStyle/>
                        <a:p>
                          <a:r>
                            <a:rPr lang="en-GB" sz="800" kern="1200" noProof="0" dirty="0">
                              <a:solidFill>
                                <a:schemeClr val="dk1"/>
                              </a:solidFill>
                              <a:latin typeface="Cambria Math" panose="02040503050406030204" pitchFamily="18" charset="0"/>
                              <a:ea typeface="Cambria Math" panose="02040503050406030204" pitchFamily="18" charset="0"/>
                              <a:cs typeface="+mn-cs"/>
                            </a:rPr>
                            <a:t>Counterparty exercises call</a:t>
                          </a:r>
                          <a:r>
                            <a:rPr lang="cs-CZ" sz="800" kern="1200" noProof="0" dirty="0">
                              <a:solidFill>
                                <a:schemeClr val="dk1"/>
                              </a:solidFill>
                              <a:latin typeface="Cambria Math" panose="02040503050406030204" pitchFamily="18" charset="0"/>
                              <a:ea typeface="Cambria Math" panose="02040503050406030204" pitchFamily="18" charset="0"/>
                              <a:cs typeface="+mn-cs"/>
                            </a:rPr>
                            <a:t>, </a:t>
                          </a:r>
                          <a:r>
                            <a:rPr lang="en-GB" sz="800" kern="1200" noProof="0" dirty="0">
                              <a:solidFill>
                                <a:schemeClr val="dk1"/>
                              </a:solidFill>
                              <a:latin typeface="Cambria Math" panose="02040503050406030204" pitchFamily="18" charset="0"/>
                              <a:ea typeface="Cambria Math" panose="02040503050406030204" pitchFamily="18" charset="0"/>
                              <a:cs typeface="+mn-cs"/>
                            </a:rPr>
                            <a:t>sell share for 30 </a:t>
                          </a:r>
                        </a:p>
                      </a:txBody>
                      <a:tcPr marT="0" marB="0" anchor="ctr"/>
                    </a:tc>
                    <a:tc>
                      <a:txBody>
                        <a:bodyPr/>
                        <a:lstStyle/>
                        <a:p>
                          <a:r>
                            <a:rPr lang="en-GB" sz="800" kern="1200" noProof="0" dirty="0">
                              <a:solidFill>
                                <a:schemeClr val="dk1"/>
                              </a:solidFill>
                              <a:latin typeface="Cambria Math" panose="02040503050406030204" pitchFamily="18" charset="0"/>
                              <a:ea typeface="Cambria Math" panose="02040503050406030204" pitchFamily="18" charset="0"/>
                              <a:cs typeface="+mn-cs"/>
                            </a:rPr>
                            <a:t> Worthless call</a:t>
                          </a:r>
                        </a:p>
                      </a:txBody>
                      <a:tcPr anchor="ctr"/>
                    </a:tc>
                    <a:extLst>
                      <a:ext uri="{0D108BD9-81ED-4DB2-BD59-A6C34878D82A}">
                        <a16:rowId xmlns:a16="http://schemas.microsoft.com/office/drawing/2014/main" val="387667018"/>
                      </a:ext>
                    </a:extLst>
                  </a:tr>
                  <a:tr h="252000">
                    <a:tc>
                      <a:txBody>
                        <a:bodyPr/>
                        <a:lstStyle/>
                        <a:p>
                          <a:pPr/>
                          <a14:m>
                            <m:oMathPara xmlns:m="http://schemas.openxmlformats.org/officeDocument/2006/math">
                              <m:oMathParaPr>
                                <m:jc m:val="left"/>
                              </m:oMathParaPr>
                              <m:oMath xmlns:m="http://schemas.openxmlformats.org/officeDocument/2006/math">
                                <m:sSub>
                                  <m:sSubPr>
                                    <m:ctrlPr>
                                      <a:rPr lang="en-GB" sz="800" b="0" i="1" noProof="0" smtClean="0">
                                        <a:latin typeface="Cambria Math" panose="02040503050406030204" pitchFamily="18" charset="0"/>
                                      </a:rPr>
                                    </m:ctrlPr>
                                  </m:sSubPr>
                                  <m:e>
                                    <m:r>
                                      <a:rPr lang="en-GB" sz="800" b="0" i="1" noProof="0" smtClean="0">
                                        <a:latin typeface="Cambria Math" panose="02040503050406030204" pitchFamily="18" charset="0"/>
                                      </a:rPr>
                                      <m:t>𝑉</m:t>
                                    </m:r>
                                  </m:e>
                                  <m:sub>
                                    <m:r>
                                      <a:rPr lang="en-GB" sz="800" b="0" i="1" noProof="0" smtClean="0">
                                        <a:latin typeface="Cambria Math" panose="02040503050406030204" pitchFamily="18" charset="0"/>
                                      </a:rPr>
                                      <m:t>𝐵</m:t>
                                    </m:r>
                                  </m:sub>
                                </m:sSub>
                                <m:r>
                                  <a:rPr lang="en-GB" sz="800" b="0" i="1" noProof="0" smtClean="0">
                                    <a:latin typeface="Cambria Math" panose="02040503050406030204" pitchFamily="18" charset="0"/>
                                  </a:rPr>
                                  <m:t>=1+31=32</m:t>
                                </m:r>
                              </m:oMath>
                            </m:oMathPara>
                          </a14:m>
                          <a:endParaRPr lang="en-GB" sz="800" noProof="0" dirty="0"/>
                        </a:p>
                      </a:txBody>
                      <a:tcPr marT="0" marB="0" anchor="ctr"/>
                    </a:tc>
                    <a:tc>
                      <a:txBody>
                        <a:bodyPr/>
                        <a:lstStyle/>
                        <a:p>
                          <a:pPr algn="ctr"/>
                          <a:r>
                            <a:rPr lang="en-GB" sz="800" i="0" kern="1200" noProof="0" dirty="0">
                              <a:solidFill>
                                <a:schemeClr val="dk1"/>
                              </a:solidFill>
                              <a:latin typeface="Cambria Math" panose="02040503050406030204" pitchFamily="18" charset="0"/>
                              <a:ea typeface="Cambria Math" panose="02040503050406030204" pitchFamily="18" charset="0"/>
                              <a:cs typeface="+mn-cs"/>
                            </a:rPr>
                            <a:t>G</a:t>
                          </a:r>
                          <a:r>
                            <a:rPr lang="cs-CZ" sz="800" i="0" kern="1200" noProof="0" dirty="0">
                              <a:solidFill>
                                <a:schemeClr val="dk1"/>
                              </a:solidFill>
                              <a:latin typeface="Cambria Math" panose="02040503050406030204" pitchFamily="18" charset="0"/>
                              <a:ea typeface="Cambria Math" panose="02040503050406030204" pitchFamily="18" charset="0"/>
                              <a:cs typeface="+mn-cs"/>
                            </a:rPr>
                            <a:t>O LONG</a:t>
                          </a:r>
                          <a:endParaRPr lang="en-GB" sz="800" i="0" kern="1200" noProof="0" dirty="0">
                            <a:solidFill>
                              <a:schemeClr val="dk1"/>
                            </a:solidFill>
                            <a:latin typeface="Cambria Math" panose="02040503050406030204" pitchFamily="18" charset="0"/>
                            <a:ea typeface="Cambria Math" panose="02040503050406030204" pitchFamily="18" charset="0"/>
                            <a:cs typeface="+mn-cs"/>
                          </a:endParaRPr>
                        </a:p>
                        <a:p>
                          <a:r>
                            <a:rPr lang="en-GB" sz="800" noProof="0" dirty="0">
                              <a:latin typeface="Cambria Math" panose="02040503050406030204" pitchFamily="18" charset="0"/>
                              <a:ea typeface="Cambria Math" panose="02040503050406030204" pitchFamily="18" charset="0"/>
                            </a:rPr>
                            <a:t>Buy put (‒1), buy share (‒31)</a:t>
                          </a:r>
                          <a:endParaRPr lang="en-GB" sz="800" kern="1200" noProof="0" dirty="0">
                            <a:solidFill>
                              <a:schemeClr val="dk1"/>
                            </a:solidFill>
                            <a:latin typeface="Cambria Math" panose="02040503050406030204" pitchFamily="18" charset="0"/>
                            <a:ea typeface="Cambria Math" panose="02040503050406030204" pitchFamily="18" charset="0"/>
                            <a:cs typeface="+mn-cs"/>
                          </a:endParaRPr>
                        </a:p>
                      </a:txBody>
                      <a:tcPr marT="0" marB="0" anchor="ctr"/>
                    </a:tc>
                    <a:tc>
                      <a:txBody>
                        <a:bodyPr/>
                        <a:lstStyle/>
                        <a:p>
                          <a:r>
                            <a:rPr lang="en-GB" sz="800" kern="1200" noProof="0" dirty="0">
                              <a:solidFill>
                                <a:schemeClr val="dk1"/>
                              </a:solidFill>
                              <a:latin typeface="Cambria Math" panose="02040503050406030204" pitchFamily="18" charset="0"/>
                              <a:ea typeface="Cambria Math" panose="02040503050406030204" pitchFamily="18" charset="0"/>
                              <a:cs typeface="+mn-cs"/>
                            </a:rPr>
                            <a:t>Worthless put</a:t>
                          </a:r>
                        </a:p>
                      </a:txBody>
                      <a:tcPr marT="0" marB="0" anchor="ctr"/>
                    </a:tc>
                    <a:tc>
                      <a:txBody>
                        <a:bodyPr/>
                        <a:lstStyle/>
                        <a:p>
                          <a:r>
                            <a:rPr lang="en-GB" sz="800" kern="1200" noProof="0" dirty="0">
                              <a:solidFill>
                                <a:schemeClr val="dk1"/>
                              </a:solidFill>
                              <a:latin typeface="Cambria Math" panose="02040503050406030204" pitchFamily="18" charset="0"/>
                              <a:ea typeface="Cambria Math" panose="02040503050406030204" pitchFamily="18" charset="0"/>
                              <a:cs typeface="+mn-cs"/>
                            </a:rPr>
                            <a:t>Exercise put</a:t>
                          </a:r>
                          <a:r>
                            <a:rPr lang="cs-CZ" sz="800" kern="1200" noProof="0" dirty="0">
                              <a:solidFill>
                                <a:schemeClr val="dk1"/>
                              </a:solidFill>
                              <a:latin typeface="Cambria Math" panose="02040503050406030204" pitchFamily="18" charset="0"/>
                              <a:ea typeface="Cambria Math" panose="02040503050406030204" pitchFamily="18" charset="0"/>
                              <a:cs typeface="+mn-cs"/>
                            </a:rPr>
                            <a:t>, </a:t>
                          </a:r>
                          <a:r>
                            <a:rPr lang="en-GB" sz="800" kern="1200" noProof="0" dirty="0">
                              <a:solidFill>
                                <a:schemeClr val="dk1"/>
                              </a:solidFill>
                              <a:latin typeface="Cambria Math" panose="02040503050406030204" pitchFamily="18" charset="0"/>
                              <a:ea typeface="Cambria Math" panose="02040503050406030204" pitchFamily="18" charset="0"/>
                              <a:cs typeface="+mn-cs"/>
                            </a:rPr>
                            <a:t>sell share for 30</a:t>
                          </a:r>
                        </a:p>
                      </a:txBody>
                      <a:tcPr marT="0" marB="0" anchor="ctr"/>
                    </a:tc>
                    <a:extLst>
                      <a:ext uri="{0D108BD9-81ED-4DB2-BD59-A6C34878D82A}">
                        <a16:rowId xmlns:a16="http://schemas.microsoft.com/office/drawing/2014/main" val="895696121"/>
                      </a:ext>
                    </a:extLst>
                  </a:tr>
                  <a:tr h="252000">
                    <a:tc>
                      <a:txBody>
                        <a:bodyPr/>
                        <a:lstStyle/>
                        <a:p>
                          <a:r>
                            <a:rPr lang="en-GB" sz="800" kern="1200" noProof="0" dirty="0">
                              <a:solidFill>
                                <a:schemeClr val="dk1"/>
                              </a:solidFill>
                              <a:latin typeface="Cambria Math" panose="02040503050406030204" pitchFamily="18" charset="0"/>
                              <a:ea typeface="Cambria Math" panose="02040503050406030204" pitchFamily="18" charset="0"/>
                              <a:cs typeface="+mn-cs"/>
                            </a:rPr>
                            <a:t>Cash</a:t>
                          </a:r>
                        </a:p>
                      </a:txBody>
                      <a:tcPr marT="0" marB="0" anchor="ctr"/>
                    </a:tc>
                    <a:tc>
                      <a:txBody>
                        <a:bodyPr/>
                        <a:lstStyle/>
                        <a:p>
                          <a:r>
                            <a:rPr lang="en-GB" sz="800" kern="1200" noProof="0" dirty="0">
                              <a:solidFill>
                                <a:schemeClr val="dk1"/>
                              </a:solidFill>
                              <a:latin typeface="Cambria Math" panose="02040503050406030204" pitchFamily="18" charset="0"/>
                              <a:ea typeface="Cambria Math" panose="02040503050406030204" pitchFamily="18" charset="0"/>
                              <a:cs typeface="+mn-cs"/>
                            </a:rPr>
                            <a:t>Borrow missing amount (</a:t>
                          </a:r>
                          <a:r>
                            <a:rPr lang="cs-CZ" sz="800" kern="1200" noProof="0" dirty="0">
                              <a:solidFill>
                                <a:schemeClr val="dk1"/>
                              </a:solidFill>
                              <a:latin typeface="Cambria Math" panose="02040503050406030204" pitchFamily="18" charset="0"/>
                              <a:ea typeface="Cambria Math" panose="02040503050406030204" pitchFamily="18" charset="0"/>
                              <a:cs typeface="+mn-cs"/>
                            </a:rPr>
                            <a:t>3‒1‒31=‒</a:t>
                          </a:r>
                          <a:r>
                            <a:rPr lang="en-GB" sz="800" kern="1200" noProof="0" dirty="0">
                              <a:solidFill>
                                <a:schemeClr val="dk1"/>
                              </a:solidFill>
                              <a:latin typeface="Cambria Math" panose="02040503050406030204" pitchFamily="18" charset="0"/>
                              <a:ea typeface="Cambria Math" panose="02040503050406030204" pitchFamily="18" charset="0"/>
                              <a:cs typeface="+mn-cs"/>
                            </a:rPr>
                            <a:t>29) at risk-free interest rate</a:t>
                          </a:r>
                        </a:p>
                      </a:txBody>
                      <a:tcPr marT="0" marB="0" anchor="ctr"/>
                    </a:tc>
                    <a:tc>
                      <a:txBody>
                        <a:bodyPr/>
                        <a:lstStyle/>
                        <a:p>
                          <a:r>
                            <a:rPr lang="en-GB" sz="800" kern="1200" noProof="0" dirty="0">
                              <a:solidFill>
                                <a:schemeClr val="dk1"/>
                              </a:solidFill>
                              <a:latin typeface="Cambria Math" panose="02040503050406030204" pitchFamily="18" charset="0"/>
                              <a:ea typeface="Cambria Math" panose="02040503050406030204" pitchFamily="18" charset="0"/>
                              <a:cs typeface="+mn-cs"/>
                            </a:rPr>
                            <a:t>Repay debt (</a:t>
                          </a:r>
                          <a:r>
                            <a:rPr lang="en-GB" sz="800" noProof="0" dirty="0">
                              <a:latin typeface="Cambria Math" panose="02040503050406030204" pitchFamily="18" charset="0"/>
                              <a:ea typeface="Cambria Math" panose="02040503050406030204" pitchFamily="18" charset="0"/>
                            </a:rPr>
                            <a:t>‒29.73</a:t>
                          </a:r>
                          <a:r>
                            <a:rPr lang="en-GB" sz="800" kern="1200" noProof="0" dirty="0">
                              <a:solidFill>
                                <a:schemeClr val="dk1"/>
                              </a:solidFill>
                              <a:latin typeface="Cambria Math" panose="02040503050406030204" pitchFamily="18" charset="0"/>
                              <a:ea typeface="Cambria Math" panose="02040503050406030204" pitchFamily="18" charset="0"/>
                              <a:cs typeface="+mn-cs"/>
                            </a:rPr>
                            <a:t>)</a:t>
                          </a:r>
                        </a:p>
                      </a:txBody>
                      <a:tcPr marT="0" marB="0" anchor="ctr"/>
                    </a:tc>
                    <a:tc>
                      <a:txBody>
                        <a:bodyPr/>
                        <a:lstStyle/>
                        <a:p>
                          <a:r>
                            <a:rPr lang="en-GB" sz="800" kern="1200" noProof="0" dirty="0">
                              <a:solidFill>
                                <a:schemeClr val="dk1"/>
                              </a:solidFill>
                              <a:latin typeface="Cambria Math" panose="02040503050406030204" pitchFamily="18" charset="0"/>
                              <a:ea typeface="Cambria Math" panose="02040503050406030204" pitchFamily="18" charset="0"/>
                              <a:cs typeface="+mn-cs"/>
                            </a:rPr>
                            <a:t>Repay debt (</a:t>
                          </a:r>
                          <a:r>
                            <a:rPr lang="en-GB" sz="800" noProof="0" dirty="0">
                              <a:latin typeface="Cambria Math" panose="02040503050406030204" pitchFamily="18" charset="0"/>
                              <a:ea typeface="Cambria Math" panose="02040503050406030204" pitchFamily="18" charset="0"/>
                            </a:rPr>
                            <a:t>‒29.73</a:t>
                          </a:r>
                          <a:r>
                            <a:rPr lang="en-GB" sz="800" kern="1200" noProof="0" dirty="0">
                              <a:solidFill>
                                <a:schemeClr val="dk1"/>
                              </a:solidFill>
                              <a:latin typeface="Cambria Math" panose="02040503050406030204" pitchFamily="18" charset="0"/>
                              <a:ea typeface="Cambria Math" panose="02040503050406030204" pitchFamily="18" charset="0"/>
                              <a:cs typeface="+mn-cs"/>
                            </a:rPr>
                            <a:t>)</a:t>
                          </a:r>
                        </a:p>
                      </a:txBody>
                      <a:tcPr marT="0" marB="0" anchor="ctr"/>
                    </a:tc>
                    <a:extLst>
                      <a:ext uri="{0D108BD9-81ED-4DB2-BD59-A6C34878D82A}">
                        <a16:rowId xmlns:a16="http://schemas.microsoft.com/office/drawing/2014/main" val="2580401688"/>
                      </a:ext>
                    </a:extLst>
                  </a:tr>
                  <a:tr h="252000">
                    <a:tc>
                      <a:txBody>
                        <a:bodyPr/>
                        <a:lstStyle/>
                        <a:p>
                          <a:r>
                            <a:rPr lang="en-GB" sz="800" kern="1200" noProof="0" dirty="0">
                              <a:solidFill>
                                <a:schemeClr val="dk1"/>
                              </a:solidFill>
                              <a:latin typeface="Cambria Math" panose="02040503050406030204" pitchFamily="18" charset="0"/>
                              <a:ea typeface="Cambria Math" panose="02040503050406030204" pitchFamily="18" charset="0"/>
                              <a:cs typeface="+mn-cs"/>
                            </a:rPr>
                            <a:t>Net balance</a:t>
                          </a:r>
                        </a:p>
                      </a:txBody>
                      <a:tcPr marT="0" marB="0" anchor="ctr"/>
                    </a:tc>
                    <a:tc>
                      <a:txBody>
                        <a:bodyPr/>
                        <a:lstStyle/>
                        <a:p>
                          <a:r>
                            <a:rPr lang="cs-CZ" sz="800" kern="1200" noProof="0" dirty="0">
                              <a:solidFill>
                                <a:schemeClr val="dk1"/>
                              </a:solidFill>
                              <a:latin typeface="Cambria Math" panose="02040503050406030204" pitchFamily="18" charset="0"/>
                              <a:ea typeface="Cambria Math" panose="02040503050406030204" pitchFamily="18" charset="0"/>
                              <a:cs typeface="+mn-cs"/>
                            </a:rPr>
                            <a:t>‒29 + 29 = </a:t>
                          </a:r>
                          <a:r>
                            <a:rPr lang="en-GB" sz="800" kern="1200" noProof="0" dirty="0">
                              <a:solidFill>
                                <a:schemeClr val="dk1"/>
                              </a:solidFill>
                              <a:latin typeface="Cambria Math" panose="02040503050406030204" pitchFamily="18" charset="0"/>
                              <a:ea typeface="Cambria Math" panose="02040503050406030204" pitchFamily="18" charset="0"/>
                              <a:cs typeface="+mn-cs"/>
                            </a:rPr>
                            <a:t>0</a:t>
                          </a:r>
                        </a:p>
                      </a:txBody>
                      <a:tcPr marT="0" marB="0" anchor="ctr"/>
                    </a:tc>
                    <a:tc>
                      <a:txBody>
                        <a:bodyPr/>
                        <a:lstStyle/>
                        <a:p>
                          <a:r>
                            <a:rPr lang="en-GB" sz="800" kern="1200" noProof="0" dirty="0">
                              <a:solidFill>
                                <a:schemeClr val="dk1"/>
                              </a:solidFill>
                              <a:latin typeface="Cambria Math" panose="02040503050406030204" pitchFamily="18" charset="0"/>
                              <a:ea typeface="Cambria Math" panose="02040503050406030204" pitchFamily="18" charset="0"/>
                              <a:cs typeface="+mn-cs"/>
                            </a:rPr>
                            <a:t>+30 </a:t>
                          </a:r>
                          <a:r>
                            <a:rPr lang="en-GB" sz="800" noProof="0" dirty="0">
                              <a:latin typeface="Cambria Math" panose="02040503050406030204" pitchFamily="18" charset="0"/>
                              <a:ea typeface="Cambria Math" panose="02040503050406030204" pitchFamily="18" charset="0"/>
                            </a:rPr>
                            <a:t>‒ 29.73</a:t>
                          </a:r>
                          <a:r>
                            <a:rPr lang="en-GB" sz="800" kern="1200" noProof="0" dirty="0">
                              <a:solidFill>
                                <a:schemeClr val="dk1"/>
                              </a:solidFill>
                              <a:latin typeface="Cambria Math" panose="02040503050406030204" pitchFamily="18" charset="0"/>
                              <a:ea typeface="Cambria Math" panose="02040503050406030204" pitchFamily="18" charset="0"/>
                              <a:cs typeface="+mn-cs"/>
                            </a:rPr>
                            <a:t> = +0.27</a:t>
                          </a:r>
                        </a:p>
                      </a:txBody>
                      <a:tcPr marT="0" marB="0" anchor="ctr"/>
                    </a:tc>
                    <a:tc>
                      <a:txBody>
                        <a:bodyPr/>
                        <a:lstStyle/>
                        <a:p>
                          <a:r>
                            <a:rPr lang="en-GB" sz="800" kern="1200" noProof="0" dirty="0">
                              <a:solidFill>
                                <a:schemeClr val="dk1"/>
                              </a:solidFill>
                              <a:latin typeface="Cambria Math" panose="02040503050406030204" pitchFamily="18" charset="0"/>
                              <a:ea typeface="Cambria Math" panose="02040503050406030204" pitchFamily="18" charset="0"/>
                              <a:cs typeface="+mn-cs"/>
                            </a:rPr>
                            <a:t>+30 </a:t>
                          </a:r>
                          <a:r>
                            <a:rPr lang="en-GB" sz="800" noProof="0" dirty="0">
                              <a:latin typeface="Cambria Math" panose="02040503050406030204" pitchFamily="18" charset="0"/>
                              <a:ea typeface="Cambria Math" panose="02040503050406030204" pitchFamily="18" charset="0"/>
                            </a:rPr>
                            <a:t>‒ 29.73</a:t>
                          </a:r>
                          <a:r>
                            <a:rPr lang="en-GB" sz="800" kern="1200" noProof="0" dirty="0">
                              <a:solidFill>
                                <a:schemeClr val="dk1"/>
                              </a:solidFill>
                              <a:latin typeface="Cambria Math" panose="02040503050406030204" pitchFamily="18" charset="0"/>
                              <a:ea typeface="Cambria Math" panose="02040503050406030204" pitchFamily="18" charset="0"/>
                              <a:cs typeface="+mn-cs"/>
                            </a:rPr>
                            <a:t> = +0.27</a:t>
                          </a:r>
                        </a:p>
                      </a:txBody>
                      <a:tcPr marT="0" marB="0" anchor="ctr"/>
                    </a:tc>
                    <a:extLst>
                      <a:ext uri="{0D108BD9-81ED-4DB2-BD59-A6C34878D82A}">
                        <a16:rowId xmlns:a16="http://schemas.microsoft.com/office/drawing/2014/main" val="421386793"/>
                      </a:ext>
                    </a:extLst>
                  </a:tr>
                </a:tbl>
              </a:graphicData>
            </a:graphic>
          </p:graphicFrame>
        </mc:Choice>
        <mc:Fallback xmlns="">
          <p:graphicFrame>
            <p:nvGraphicFramePr>
              <p:cNvPr id="10" name="Tabulka 9">
                <a:extLst>
                  <a:ext uri="{FF2B5EF4-FFF2-40B4-BE49-F238E27FC236}">
                    <a16:creationId xmlns:a16="http://schemas.microsoft.com/office/drawing/2014/main" id="{DB328FCE-7686-2458-5B7A-702B44F9B3F5}"/>
                  </a:ext>
                </a:extLst>
              </p:cNvPr>
              <p:cNvGraphicFramePr>
                <a:graphicFrameLocks noGrp="1"/>
              </p:cNvGraphicFramePr>
              <p:nvPr>
                <p:extLst>
                  <p:ext uri="{D42A27DB-BD31-4B8C-83A1-F6EECF244321}">
                    <p14:modId xmlns:p14="http://schemas.microsoft.com/office/powerpoint/2010/main" val="2953319635"/>
                  </p:ext>
                </p:extLst>
              </p:nvPr>
            </p:nvGraphicFramePr>
            <p:xfrm>
              <a:off x="1296000" y="3103968"/>
              <a:ext cx="6983527" cy="1548000"/>
            </p:xfrm>
            <a:graphic>
              <a:graphicData uri="http://schemas.openxmlformats.org/drawingml/2006/table">
                <a:tbl>
                  <a:tblPr firstRow="1" bandRow="1">
                    <a:tableStyleId>{5C22544A-7EE6-4342-B048-85BDC9FD1C3A}</a:tableStyleId>
                  </a:tblPr>
                  <a:tblGrid>
                    <a:gridCol w="1539957">
                      <a:extLst>
                        <a:ext uri="{9D8B030D-6E8A-4147-A177-3AD203B41FA5}">
                          <a16:colId xmlns:a16="http://schemas.microsoft.com/office/drawing/2014/main" val="3036616937"/>
                        </a:ext>
                      </a:extLst>
                    </a:gridCol>
                    <a:gridCol w="2220404">
                      <a:extLst>
                        <a:ext uri="{9D8B030D-6E8A-4147-A177-3AD203B41FA5}">
                          <a16:colId xmlns:a16="http://schemas.microsoft.com/office/drawing/2014/main" val="2208154657"/>
                        </a:ext>
                      </a:extLst>
                    </a:gridCol>
                    <a:gridCol w="1611583">
                      <a:extLst>
                        <a:ext uri="{9D8B030D-6E8A-4147-A177-3AD203B41FA5}">
                          <a16:colId xmlns:a16="http://schemas.microsoft.com/office/drawing/2014/main" val="3026091146"/>
                        </a:ext>
                      </a:extLst>
                    </a:gridCol>
                    <a:gridCol w="1611583">
                      <a:extLst>
                        <a:ext uri="{9D8B030D-6E8A-4147-A177-3AD203B41FA5}">
                          <a16:colId xmlns:a16="http://schemas.microsoft.com/office/drawing/2014/main" val="1590493125"/>
                        </a:ext>
                      </a:extLst>
                    </a:gridCol>
                  </a:tblGrid>
                  <a:tr h="288000">
                    <a:tc gridSpan="4">
                      <a:txBody>
                        <a:bodyPr/>
                        <a:lstStyle/>
                        <a:p>
                          <a:endParaRPr lang="en-US"/>
                        </a:p>
                      </a:txBody>
                      <a:tcPr anchor="ctr">
                        <a:blipFill>
                          <a:blip r:embed="rId16"/>
                          <a:stretch>
                            <a:fillRect l="-87" t="-2128" r="-349" b="-446809"/>
                          </a:stretch>
                        </a:blipFill>
                      </a:tcPr>
                    </a:tc>
                    <a:tc hMerge="1">
                      <a:txBody>
                        <a:bodyPr/>
                        <a:lstStyle/>
                        <a:p>
                          <a:endParaRPr lang="en-GB" dirty="0"/>
                        </a:p>
                      </a:txBody>
                      <a:tcPr/>
                    </a:tc>
                    <a:tc hMerge="1">
                      <a:txBody>
                        <a:bodyPr/>
                        <a:lstStyle/>
                        <a:p>
                          <a:endParaRPr lang="en-GB" dirty="0"/>
                        </a:p>
                      </a:txBody>
                      <a:tcPr/>
                    </a:tc>
                    <a:tc hMerge="1">
                      <a:txBody>
                        <a:bodyPr/>
                        <a:lstStyle/>
                        <a:p>
                          <a:endParaRPr lang="en-GB" dirty="0"/>
                        </a:p>
                      </a:txBody>
                      <a:tcPr/>
                    </a:tc>
                    <a:extLst>
                      <a:ext uri="{0D108BD9-81ED-4DB2-BD59-A6C34878D82A}">
                        <a16:rowId xmlns:a16="http://schemas.microsoft.com/office/drawing/2014/main" val="3916840126"/>
                      </a:ext>
                    </a:extLst>
                  </a:tr>
                  <a:tr h="252000">
                    <a:tc>
                      <a:txBody>
                        <a:bodyPr/>
                        <a:lstStyle/>
                        <a:p>
                          <a:pPr algn="ctr"/>
                          <a:r>
                            <a:rPr lang="en-GB" sz="800" b="1" kern="1200" noProof="0" dirty="0">
                              <a:solidFill>
                                <a:schemeClr val="dk1"/>
                              </a:solidFill>
                              <a:latin typeface="Cambria Math" panose="02040503050406030204" pitchFamily="18" charset="0"/>
                              <a:ea typeface="Cambria Math" panose="02040503050406030204" pitchFamily="18" charset="0"/>
                              <a:cs typeface="+mn-cs"/>
                            </a:rPr>
                            <a:t>Current portfolio value</a:t>
                          </a:r>
                        </a:p>
                      </a:txBody>
                      <a:tcPr marT="0" marB="0" anchor="ctr"/>
                    </a:tc>
                    <a:tc>
                      <a:txBody>
                        <a:bodyPr/>
                        <a:lstStyle/>
                        <a:p>
                          <a:pPr algn="ctr"/>
                          <a:r>
                            <a:rPr lang="en-GB" sz="800" b="1" noProof="0" dirty="0">
                              <a:latin typeface="Cambria Math" panose="02040503050406030204" pitchFamily="18" charset="0"/>
                              <a:ea typeface="Cambria Math" panose="02040503050406030204" pitchFamily="18" charset="0"/>
                            </a:rPr>
                            <a:t>Arbitrage strategy</a:t>
                          </a:r>
                        </a:p>
                      </a:txBody>
                      <a:tcPr anchor="ctr"/>
                    </a:tc>
                    <a:tc>
                      <a:txBody>
                        <a:bodyPr/>
                        <a:lstStyle/>
                        <a:p>
                          <a:endParaRPr lang="en-US"/>
                        </a:p>
                      </a:txBody>
                      <a:tcPr>
                        <a:blipFill>
                          <a:blip r:embed="rId16"/>
                          <a:stretch>
                            <a:fillRect l="-234470" t="-114286" r="-101894" b="-400000"/>
                          </a:stretch>
                        </a:blipFill>
                      </a:tcPr>
                    </a:tc>
                    <a:tc>
                      <a:txBody>
                        <a:bodyPr/>
                        <a:lstStyle/>
                        <a:p>
                          <a:endParaRPr lang="en-US"/>
                        </a:p>
                      </a:txBody>
                      <a:tcPr>
                        <a:blipFill>
                          <a:blip r:embed="rId16"/>
                          <a:stretch>
                            <a:fillRect l="-333208" t="-114286" r="-1509" b="-400000"/>
                          </a:stretch>
                        </a:blipFill>
                      </a:tcPr>
                    </a:tc>
                    <a:extLst>
                      <a:ext uri="{0D108BD9-81ED-4DB2-BD59-A6C34878D82A}">
                        <a16:rowId xmlns:a16="http://schemas.microsoft.com/office/drawing/2014/main" val="262899253"/>
                      </a:ext>
                    </a:extLst>
                  </a:tr>
                  <a:tr h="252000">
                    <a:tc>
                      <a:txBody>
                        <a:bodyPr/>
                        <a:lstStyle/>
                        <a:p>
                          <a:endParaRPr lang="en-US"/>
                        </a:p>
                      </a:txBody>
                      <a:tcPr marT="0" marB="0" anchor="ctr">
                        <a:blipFill>
                          <a:blip r:embed="rId16"/>
                          <a:stretch>
                            <a:fillRect l="-395" t="-219512" r="-354941" b="-309756"/>
                          </a:stretch>
                        </a:blipFill>
                      </a:tcPr>
                    </a:tc>
                    <a:tc>
                      <a:txBody>
                        <a:bodyPr/>
                        <a:lstStyle/>
                        <a:p>
                          <a:pPr algn="ctr"/>
                          <a:r>
                            <a:rPr lang="en-GB" sz="800" i="0" noProof="0" dirty="0">
                              <a:latin typeface="Cambria Math" panose="02040503050406030204" pitchFamily="18" charset="0"/>
                              <a:ea typeface="Cambria Math" panose="02040503050406030204" pitchFamily="18" charset="0"/>
                            </a:rPr>
                            <a:t>G</a:t>
                          </a:r>
                          <a:r>
                            <a:rPr lang="cs-CZ" sz="800" i="0" noProof="0" dirty="0">
                              <a:latin typeface="Cambria Math" panose="02040503050406030204" pitchFamily="18" charset="0"/>
                              <a:ea typeface="Cambria Math" panose="02040503050406030204" pitchFamily="18" charset="0"/>
                            </a:rPr>
                            <a:t>O SHORT</a:t>
                          </a:r>
                          <a:endParaRPr lang="en-GB" sz="800" i="0" noProof="0" dirty="0">
                            <a:latin typeface="Cambria Math" panose="02040503050406030204" pitchFamily="18" charset="0"/>
                            <a:ea typeface="Cambria Math" panose="02040503050406030204" pitchFamily="18" charset="0"/>
                          </a:endParaRPr>
                        </a:p>
                        <a:p>
                          <a:pPr algn="l"/>
                          <a:r>
                            <a:rPr lang="en-GB" sz="800" noProof="0" dirty="0">
                              <a:latin typeface="Cambria Math" panose="02040503050406030204" pitchFamily="18" charset="0"/>
                              <a:ea typeface="Cambria Math" panose="02040503050406030204" pitchFamily="18" charset="0"/>
                            </a:rPr>
                            <a:t>Sell call (+3)</a:t>
                          </a:r>
                        </a:p>
                      </a:txBody>
                      <a:tcPr marT="0" marB="0" anchor="ctr"/>
                    </a:tc>
                    <a:tc>
                      <a:txBody>
                        <a:bodyPr/>
                        <a:lstStyle/>
                        <a:p>
                          <a:r>
                            <a:rPr lang="en-GB" sz="800" kern="1200" noProof="0" dirty="0">
                              <a:solidFill>
                                <a:schemeClr val="dk1"/>
                              </a:solidFill>
                              <a:latin typeface="Cambria Math" panose="02040503050406030204" pitchFamily="18" charset="0"/>
                              <a:ea typeface="Cambria Math" panose="02040503050406030204" pitchFamily="18" charset="0"/>
                              <a:cs typeface="+mn-cs"/>
                            </a:rPr>
                            <a:t>Counterparty exercises call</a:t>
                          </a:r>
                          <a:r>
                            <a:rPr lang="cs-CZ" sz="800" kern="1200" noProof="0" dirty="0">
                              <a:solidFill>
                                <a:schemeClr val="dk1"/>
                              </a:solidFill>
                              <a:latin typeface="Cambria Math" panose="02040503050406030204" pitchFamily="18" charset="0"/>
                              <a:ea typeface="Cambria Math" panose="02040503050406030204" pitchFamily="18" charset="0"/>
                              <a:cs typeface="+mn-cs"/>
                            </a:rPr>
                            <a:t>, </a:t>
                          </a:r>
                          <a:r>
                            <a:rPr lang="en-GB" sz="800" kern="1200" noProof="0" dirty="0">
                              <a:solidFill>
                                <a:schemeClr val="dk1"/>
                              </a:solidFill>
                              <a:latin typeface="Cambria Math" panose="02040503050406030204" pitchFamily="18" charset="0"/>
                              <a:ea typeface="Cambria Math" panose="02040503050406030204" pitchFamily="18" charset="0"/>
                              <a:cs typeface="+mn-cs"/>
                            </a:rPr>
                            <a:t>sell share for 30 </a:t>
                          </a:r>
                        </a:p>
                      </a:txBody>
                      <a:tcPr marT="0" marB="0" anchor="ctr"/>
                    </a:tc>
                    <a:tc>
                      <a:txBody>
                        <a:bodyPr/>
                        <a:lstStyle/>
                        <a:p>
                          <a:r>
                            <a:rPr lang="en-GB" sz="800" kern="1200" noProof="0" dirty="0">
                              <a:solidFill>
                                <a:schemeClr val="dk1"/>
                              </a:solidFill>
                              <a:latin typeface="Cambria Math" panose="02040503050406030204" pitchFamily="18" charset="0"/>
                              <a:ea typeface="Cambria Math" panose="02040503050406030204" pitchFamily="18" charset="0"/>
                              <a:cs typeface="+mn-cs"/>
                            </a:rPr>
                            <a:t> Worthless call</a:t>
                          </a:r>
                        </a:p>
                      </a:txBody>
                      <a:tcPr anchor="ctr"/>
                    </a:tc>
                    <a:extLst>
                      <a:ext uri="{0D108BD9-81ED-4DB2-BD59-A6C34878D82A}">
                        <a16:rowId xmlns:a16="http://schemas.microsoft.com/office/drawing/2014/main" val="387667018"/>
                      </a:ext>
                    </a:extLst>
                  </a:tr>
                  <a:tr h="252000">
                    <a:tc>
                      <a:txBody>
                        <a:bodyPr/>
                        <a:lstStyle/>
                        <a:p>
                          <a:endParaRPr lang="en-US"/>
                        </a:p>
                      </a:txBody>
                      <a:tcPr marT="0" marB="0" anchor="ctr">
                        <a:blipFill>
                          <a:blip r:embed="rId16"/>
                          <a:stretch>
                            <a:fillRect l="-395" t="-311905" r="-354941" b="-202381"/>
                          </a:stretch>
                        </a:blipFill>
                      </a:tcPr>
                    </a:tc>
                    <a:tc>
                      <a:txBody>
                        <a:bodyPr/>
                        <a:lstStyle/>
                        <a:p>
                          <a:pPr algn="ctr"/>
                          <a:r>
                            <a:rPr lang="en-GB" sz="800" i="0" kern="1200" noProof="0" dirty="0">
                              <a:solidFill>
                                <a:schemeClr val="dk1"/>
                              </a:solidFill>
                              <a:latin typeface="Cambria Math" panose="02040503050406030204" pitchFamily="18" charset="0"/>
                              <a:ea typeface="Cambria Math" panose="02040503050406030204" pitchFamily="18" charset="0"/>
                              <a:cs typeface="+mn-cs"/>
                            </a:rPr>
                            <a:t>G</a:t>
                          </a:r>
                          <a:r>
                            <a:rPr lang="cs-CZ" sz="800" i="0" kern="1200" noProof="0" dirty="0">
                              <a:solidFill>
                                <a:schemeClr val="dk1"/>
                              </a:solidFill>
                              <a:latin typeface="Cambria Math" panose="02040503050406030204" pitchFamily="18" charset="0"/>
                              <a:ea typeface="Cambria Math" panose="02040503050406030204" pitchFamily="18" charset="0"/>
                              <a:cs typeface="+mn-cs"/>
                            </a:rPr>
                            <a:t>O LONG</a:t>
                          </a:r>
                          <a:endParaRPr lang="en-GB" sz="800" i="0" kern="1200" noProof="0" dirty="0">
                            <a:solidFill>
                              <a:schemeClr val="dk1"/>
                            </a:solidFill>
                            <a:latin typeface="Cambria Math" panose="02040503050406030204" pitchFamily="18" charset="0"/>
                            <a:ea typeface="Cambria Math" panose="02040503050406030204" pitchFamily="18" charset="0"/>
                            <a:cs typeface="+mn-cs"/>
                          </a:endParaRPr>
                        </a:p>
                        <a:p>
                          <a:r>
                            <a:rPr lang="en-GB" sz="800" noProof="0" dirty="0">
                              <a:latin typeface="Cambria Math" panose="02040503050406030204" pitchFamily="18" charset="0"/>
                              <a:ea typeface="Cambria Math" panose="02040503050406030204" pitchFamily="18" charset="0"/>
                            </a:rPr>
                            <a:t>Buy put (‒1), buy share (‒31)</a:t>
                          </a:r>
                          <a:endParaRPr lang="en-GB" sz="800" kern="1200" noProof="0" dirty="0">
                            <a:solidFill>
                              <a:schemeClr val="dk1"/>
                            </a:solidFill>
                            <a:latin typeface="Cambria Math" panose="02040503050406030204" pitchFamily="18" charset="0"/>
                            <a:ea typeface="Cambria Math" panose="02040503050406030204" pitchFamily="18" charset="0"/>
                            <a:cs typeface="+mn-cs"/>
                          </a:endParaRPr>
                        </a:p>
                      </a:txBody>
                      <a:tcPr marT="0" marB="0" anchor="ctr"/>
                    </a:tc>
                    <a:tc>
                      <a:txBody>
                        <a:bodyPr/>
                        <a:lstStyle/>
                        <a:p>
                          <a:r>
                            <a:rPr lang="en-GB" sz="800" kern="1200" noProof="0" dirty="0">
                              <a:solidFill>
                                <a:schemeClr val="dk1"/>
                              </a:solidFill>
                              <a:latin typeface="Cambria Math" panose="02040503050406030204" pitchFamily="18" charset="0"/>
                              <a:ea typeface="Cambria Math" panose="02040503050406030204" pitchFamily="18" charset="0"/>
                              <a:cs typeface="+mn-cs"/>
                            </a:rPr>
                            <a:t>Worthless put</a:t>
                          </a:r>
                        </a:p>
                      </a:txBody>
                      <a:tcPr marT="0" marB="0" anchor="ctr"/>
                    </a:tc>
                    <a:tc>
                      <a:txBody>
                        <a:bodyPr/>
                        <a:lstStyle/>
                        <a:p>
                          <a:r>
                            <a:rPr lang="en-GB" sz="800" kern="1200" noProof="0" dirty="0">
                              <a:solidFill>
                                <a:schemeClr val="dk1"/>
                              </a:solidFill>
                              <a:latin typeface="Cambria Math" panose="02040503050406030204" pitchFamily="18" charset="0"/>
                              <a:ea typeface="Cambria Math" panose="02040503050406030204" pitchFamily="18" charset="0"/>
                              <a:cs typeface="+mn-cs"/>
                            </a:rPr>
                            <a:t>Exercise put</a:t>
                          </a:r>
                          <a:r>
                            <a:rPr lang="cs-CZ" sz="800" kern="1200" noProof="0" dirty="0">
                              <a:solidFill>
                                <a:schemeClr val="dk1"/>
                              </a:solidFill>
                              <a:latin typeface="Cambria Math" panose="02040503050406030204" pitchFamily="18" charset="0"/>
                              <a:ea typeface="Cambria Math" panose="02040503050406030204" pitchFamily="18" charset="0"/>
                              <a:cs typeface="+mn-cs"/>
                            </a:rPr>
                            <a:t>, </a:t>
                          </a:r>
                          <a:r>
                            <a:rPr lang="en-GB" sz="800" kern="1200" noProof="0" dirty="0">
                              <a:solidFill>
                                <a:schemeClr val="dk1"/>
                              </a:solidFill>
                              <a:latin typeface="Cambria Math" panose="02040503050406030204" pitchFamily="18" charset="0"/>
                              <a:ea typeface="Cambria Math" panose="02040503050406030204" pitchFamily="18" charset="0"/>
                              <a:cs typeface="+mn-cs"/>
                            </a:rPr>
                            <a:t>sell share for 30</a:t>
                          </a:r>
                        </a:p>
                      </a:txBody>
                      <a:tcPr marT="0" marB="0" anchor="ctr"/>
                    </a:tc>
                    <a:extLst>
                      <a:ext uri="{0D108BD9-81ED-4DB2-BD59-A6C34878D82A}">
                        <a16:rowId xmlns:a16="http://schemas.microsoft.com/office/drawing/2014/main" val="895696121"/>
                      </a:ext>
                    </a:extLst>
                  </a:tr>
                  <a:tr h="252000">
                    <a:tc>
                      <a:txBody>
                        <a:bodyPr/>
                        <a:lstStyle/>
                        <a:p>
                          <a:r>
                            <a:rPr lang="en-GB" sz="800" kern="1200" noProof="0" dirty="0">
                              <a:solidFill>
                                <a:schemeClr val="dk1"/>
                              </a:solidFill>
                              <a:latin typeface="Cambria Math" panose="02040503050406030204" pitchFamily="18" charset="0"/>
                              <a:ea typeface="Cambria Math" panose="02040503050406030204" pitchFamily="18" charset="0"/>
                              <a:cs typeface="+mn-cs"/>
                            </a:rPr>
                            <a:t>Cash</a:t>
                          </a:r>
                        </a:p>
                      </a:txBody>
                      <a:tcPr marT="0" marB="0" anchor="ctr"/>
                    </a:tc>
                    <a:tc>
                      <a:txBody>
                        <a:bodyPr/>
                        <a:lstStyle/>
                        <a:p>
                          <a:r>
                            <a:rPr lang="en-GB" sz="800" kern="1200" noProof="0" dirty="0">
                              <a:solidFill>
                                <a:schemeClr val="dk1"/>
                              </a:solidFill>
                              <a:latin typeface="Cambria Math" panose="02040503050406030204" pitchFamily="18" charset="0"/>
                              <a:ea typeface="Cambria Math" panose="02040503050406030204" pitchFamily="18" charset="0"/>
                              <a:cs typeface="+mn-cs"/>
                            </a:rPr>
                            <a:t>Borrow missing amount (</a:t>
                          </a:r>
                          <a:r>
                            <a:rPr lang="cs-CZ" sz="800" kern="1200" noProof="0" dirty="0">
                              <a:solidFill>
                                <a:schemeClr val="dk1"/>
                              </a:solidFill>
                              <a:latin typeface="Cambria Math" panose="02040503050406030204" pitchFamily="18" charset="0"/>
                              <a:ea typeface="Cambria Math" panose="02040503050406030204" pitchFamily="18" charset="0"/>
                              <a:cs typeface="+mn-cs"/>
                            </a:rPr>
                            <a:t>3‒1‒31=‒</a:t>
                          </a:r>
                          <a:r>
                            <a:rPr lang="en-GB" sz="800" kern="1200" noProof="0" dirty="0">
                              <a:solidFill>
                                <a:schemeClr val="dk1"/>
                              </a:solidFill>
                              <a:latin typeface="Cambria Math" panose="02040503050406030204" pitchFamily="18" charset="0"/>
                              <a:ea typeface="Cambria Math" panose="02040503050406030204" pitchFamily="18" charset="0"/>
                              <a:cs typeface="+mn-cs"/>
                            </a:rPr>
                            <a:t>29) at risk-free interest rate</a:t>
                          </a:r>
                        </a:p>
                      </a:txBody>
                      <a:tcPr marT="0" marB="0" anchor="ctr"/>
                    </a:tc>
                    <a:tc>
                      <a:txBody>
                        <a:bodyPr/>
                        <a:lstStyle/>
                        <a:p>
                          <a:r>
                            <a:rPr lang="en-GB" sz="800" kern="1200" noProof="0" dirty="0">
                              <a:solidFill>
                                <a:schemeClr val="dk1"/>
                              </a:solidFill>
                              <a:latin typeface="Cambria Math" panose="02040503050406030204" pitchFamily="18" charset="0"/>
                              <a:ea typeface="Cambria Math" panose="02040503050406030204" pitchFamily="18" charset="0"/>
                              <a:cs typeface="+mn-cs"/>
                            </a:rPr>
                            <a:t>Repay debt (</a:t>
                          </a:r>
                          <a:r>
                            <a:rPr lang="en-GB" sz="800" noProof="0" dirty="0">
                              <a:latin typeface="Cambria Math" panose="02040503050406030204" pitchFamily="18" charset="0"/>
                              <a:ea typeface="Cambria Math" panose="02040503050406030204" pitchFamily="18" charset="0"/>
                            </a:rPr>
                            <a:t>‒29.73</a:t>
                          </a:r>
                          <a:r>
                            <a:rPr lang="en-GB" sz="800" kern="1200" noProof="0" dirty="0">
                              <a:solidFill>
                                <a:schemeClr val="dk1"/>
                              </a:solidFill>
                              <a:latin typeface="Cambria Math" panose="02040503050406030204" pitchFamily="18" charset="0"/>
                              <a:ea typeface="Cambria Math" panose="02040503050406030204" pitchFamily="18" charset="0"/>
                              <a:cs typeface="+mn-cs"/>
                            </a:rPr>
                            <a:t>)</a:t>
                          </a:r>
                        </a:p>
                      </a:txBody>
                      <a:tcPr marT="0" marB="0" anchor="ctr"/>
                    </a:tc>
                    <a:tc>
                      <a:txBody>
                        <a:bodyPr/>
                        <a:lstStyle/>
                        <a:p>
                          <a:r>
                            <a:rPr lang="en-GB" sz="800" kern="1200" noProof="0" dirty="0">
                              <a:solidFill>
                                <a:schemeClr val="dk1"/>
                              </a:solidFill>
                              <a:latin typeface="Cambria Math" panose="02040503050406030204" pitchFamily="18" charset="0"/>
                              <a:ea typeface="Cambria Math" panose="02040503050406030204" pitchFamily="18" charset="0"/>
                              <a:cs typeface="+mn-cs"/>
                            </a:rPr>
                            <a:t>Repay debt (</a:t>
                          </a:r>
                          <a:r>
                            <a:rPr lang="en-GB" sz="800" noProof="0" dirty="0">
                              <a:latin typeface="Cambria Math" panose="02040503050406030204" pitchFamily="18" charset="0"/>
                              <a:ea typeface="Cambria Math" panose="02040503050406030204" pitchFamily="18" charset="0"/>
                            </a:rPr>
                            <a:t>‒29.73</a:t>
                          </a:r>
                          <a:r>
                            <a:rPr lang="en-GB" sz="800" kern="1200" noProof="0" dirty="0">
                              <a:solidFill>
                                <a:schemeClr val="dk1"/>
                              </a:solidFill>
                              <a:latin typeface="Cambria Math" panose="02040503050406030204" pitchFamily="18" charset="0"/>
                              <a:ea typeface="Cambria Math" panose="02040503050406030204" pitchFamily="18" charset="0"/>
                              <a:cs typeface="+mn-cs"/>
                            </a:rPr>
                            <a:t>)</a:t>
                          </a:r>
                        </a:p>
                      </a:txBody>
                      <a:tcPr marT="0" marB="0" anchor="ctr"/>
                    </a:tc>
                    <a:extLst>
                      <a:ext uri="{0D108BD9-81ED-4DB2-BD59-A6C34878D82A}">
                        <a16:rowId xmlns:a16="http://schemas.microsoft.com/office/drawing/2014/main" val="2580401688"/>
                      </a:ext>
                    </a:extLst>
                  </a:tr>
                  <a:tr h="252000">
                    <a:tc>
                      <a:txBody>
                        <a:bodyPr/>
                        <a:lstStyle/>
                        <a:p>
                          <a:r>
                            <a:rPr lang="en-GB" sz="800" kern="1200" noProof="0" dirty="0">
                              <a:solidFill>
                                <a:schemeClr val="dk1"/>
                              </a:solidFill>
                              <a:latin typeface="Cambria Math" panose="02040503050406030204" pitchFamily="18" charset="0"/>
                              <a:ea typeface="Cambria Math" panose="02040503050406030204" pitchFamily="18" charset="0"/>
                              <a:cs typeface="+mn-cs"/>
                            </a:rPr>
                            <a:t>Net balance</a:t>
                          </a:r>
                        </a:p>
                      </a:txBody>
                      <a:tcPr marT="0" marB="0" anchor="ctr"/>
                    </a:tc>
                    <a:tc>
                      <a:txBody>
                        <a:bodyPr/>
                        <a:lstStyle/>
                        <a:p>
                          <a:r>
                            <a:rPr lang="cs-CZ" sz="800" kern="1200" noProof="0" dirty="0">
                              <a:solidFill>
                                <a:schemeClr val="dk1"/>
                              </a:solidFill>
                              <a:latin typeface="Cambria Math" panose="02040503050406030204" pitchFamily="18" charset="0"/>
                              <a:ea typeface="Cambria Math" panose="02040503050406030204" pitchFamily="18" charset="0"/>
                              <a:cs typeface="+mn-cs"/>
                            </a:rPr>
                            <a:t>‒29 + 29 = </a:t>
                          </a:r>
                          <a:r>
                            <a:rPr lang="en-GB" sz="800" kern="1200" noProof="0" dirty="0">
                              <a:solidFill>
                                <a:schemeClr val="dk1"/>
                              </a:solidFill>
                              <a:latin typeface="Cambria Math" panose="02040503050406030204" pitchFamily="18" charset="0"/>
                              <a:ea typeface="Cambria Math" panose="02040503050406030204" pitchFamily="18" charset="0"/>
                              <a:cs typeface="+mn-cs"/>
                            </a:rPr>
                            <a:t>0</a:t>
                          </a:r>
                        </a:p>
                      </a:txBody>
                      <a:tcPr marT="0" marB="0" anchor="ctr"/>
                    </a:tc>
                    <a:tc>
                      <a:txBody>
                        <a:bodyPr/>
                        <a:lstStyle/>
                        <a:p>
                          <a:r>
                            <a:rPr lang="en-GB" sz="800" kern="1200" noProof="0" dirty="0">
                              <a:solidFill>
                                <a:schemeClr val="dk1"/>
                              </a:solidFill>
                              <a:latin typeface="Cambria Math" panose="02040503050406030204" pitchFamily="18" charset="0"/>
                              <a:ea typeface="Cambria Math" panose="02040503050406030204" pitchFamily="18" charset="0"/>
                              <a:cs typeface="+mn-cs"/>
                            </a:rPr>
                            <a:t>+30 </a:t>
                          </a:r>
                          <a:r>
                            <a:rPr lang="en-GB" sz="800" noProof="0" dirty="0">
                              <a:latin typeface="Cambria Math" panose="02040503050406030204" pitchFamily="18" charset="0"/>
                              <a:ea typeface="Cambria Math" panose="02040503050406030204" pitchFamily="18" charset="0"/>
                            </a:rPr>
                            <a:t>‒ 29.73</a:t>
                          </a:r>
                          <a:r>
                            <a:rPr lang="en-GB" sz="800" kern="1200" noProof="0" dirty="0">
                              <a:solidFill>
                                <a:schemeClr val="dk1"/>
                              </a:solidFill>
                              <a:latin typeface="Cambria Math" panose="02040503050406030204" pitchFamily="18" charset="0"/>
                              <a:ea typeface="Cambria Math" panose="02040503050406030204" pitchFamily="18" charset="0"/>
                              <a:cs typeface="+mn-cs"/>
                            </a:rPr>
                            <a:t> = +0.27</a:t>
                          </a:r>
                        </a:p>
                      </a:txBody>
                      <a:tcPr marT="0" marB="0" anchor="ctr"/>
                    </a:tc>
                    <a:tc>
                      <a:txBody>
                        <a:bodyPr/>
                        <a:lstStyle/>
                        <a:p>
                          <a:r>
                            <a:rPr lang="en-GB" sz="800" kern="1200" noProof="0" dirty="0">
                              <a:solidFill>
                                <a:schemeClr val="dk1"/>
                              </a:solidFill>
                              <a:latin typeface="Cambria Math" panose="02040503050406030204" pitchFamily="18" charset="0"/>
                              <a:ea typeface="Cambria Math" panose="02040503050406030204" pitchFamily="18" charset="0"/>
                              <a:cs typeface="+mn-cs"/>
                            </a:rPr>
                            <a:t>+30 </a:t>
                          </a:r>
                          <a:r>
                            <a:rPr lang="en-GB" sz="800" noProof="0" dirty="0">
                              <a:latin typeface="Cambria Math" panose="02040503050406030204" pitchFamily="18" charset="0"/>
                              <a:ea typeface="Cambria Math" panose="02040503050406030204" pitchFamily="18" charset="0"/>
                            </a:rPr>
                            <a:t>‒ 29.73</a:t>
                          </a:r>
                          <a:r>
                            <a:rPr lang="en-GB" sz="800" kern="1200" noProof="0" dirty="0">
                              <a:solidFill>
                                <a:schemeClr val="dk1"/>
                              </a:solidFill>
                              <a:latin typeface="Cambria Math" panose="02040503050406030204" pitchFamily="18" charset="0"/>
                              <a:ea typeface="Cambria Math" panose="02040503050406030204" pitchFamily="18" charset="0"/>
                              <a:cs typeface="+mn-cs"/>
                            </a:rPr>
                            <a:t> = +0.27</a:t>
                          </a:r>
                        </a:p>
                      </a:txBody>
                      <a:tcPr marT="0" marB="0" anchor="ctr"/>
                    </a:tc>
                    <a:extLst>
                      <a:ext uri="{0D108BD9-81ED-4DB2-BD59-A6C34878D82A}">
                        <a16:rowId xmlns:a16="http://schemas.microsoft.com/office/drawing/2014/main" val="421386793"/>
                      </a:ext>
                    </a:extLst>
                  </a:tr>
                </a:tbl>
              </a:graphicData>
            </a:graphic>
          </p:graphicFrame>
        </mc:Fallback>
      </mc:AlternateContent>
      <p:sp>
        <p:nvSpPr>
          <p:cNvPr id="12" name="TextovéPole 11">
            <a:extLst>
              <a:ext uri="{FF2B5EF4-FFF2-40B4-BE49-F238E27FC236}">
                <a16:creationId xmlns:a16="http://schemas.microsoft.com/office/drawing/2014/main" id="{1E020ED3-0576-D8F9-8643-853D5B75B078}"/>
              </a:ext>
            </a:extLst>
          </p:cNvPr>
          <p:cNvSpPr txBox="1"/>
          <p:nvPr/>
        </p:nvSpPr>
        <p:spPr>
          <a:xfrm>
            <a:off x="863999" y="4644000"/>
            <a:ext cx="6364145" cy="430887"/>
          </a:xfrm>
          <a:prstGeom prst="rect">
            <a:avLst/>
          </a:prstGeom>
          <a:noFill/>
          <a:ln>
            <a:noFill/>
          </a:ln>
        </p:spPr>
        <p:txBody>
          <a:bodyPr wrap="square" rtlCol="0">
            <a:spAutoFit/>
          </a:bodyPr>
          <a:lstStyle/>
          <a:p>
            <a:pPr marL="324000" indent="-324000">
              <a:buClr>
                <a:srgbClr val="7030A0"/>
              </a:buClr>
              <a:buFont typeface="Wingdings" panose="05000000000000000000" pitchFamily="2" charset="2"/>
              <a:buChar char="Ø"/>
            </a:pPr>
            <a:r>
              <a:rPr lang="en-GB" sz="2200" dirty="0">
                <a:latin typeface="Cambria Math" panose="02040503050406030204" pitchFamily="18" charset="0"/>
                <a:ea typeface="Cambria Math" panose="02040503050406030204" pitchFamily="18" charset="0"/>
              </a:rPr>
              <a:t>Graphical demonstration of put-call parity</a:t>
            </a:r>
          </a:p>
        </p:txBody>
      </p:sp>
      <p:grpSp>
        <p:nvGrpSpPr>
          <p:cNvPr id="31" name="Skupina 30">
            <a:extLst>
              <a:ext uri="{FF2B5EF4-FFF2-40B4-BE49-F238E27FC236}">
                <a16:creationId xmlns:a16="http://schemas.microsoft.com/office/drawing/2014/main" id="{ABAD66EF-B6B1-75CF-589E-11E3E26E0A59}"/>
              </a:ext>
            </a:extLst>
          </p:cNvPr>
          <p:cNvGrpSpPr>
            <a:grpSpLocks noChangeAspect="1"/>
          </p:cNvGrpSpPr>
          <p:nvPr/>
        </p:nvGrpSpPr>
        <p:grpSpPr>
          <a:xfrm>
            <a:off x="871420" y="5110387"/>
            <a:ext cx="1666983" cy="1047289"/>
            <a:chOff x="1627135" y="1597330"/>
            <a:chExt cx="2198715" cy="1381351"/>
          </a:xfrm>
        </p:grpSpPr>
        <p:cxnSp>
          <p:nvCxnSpPr>
            <p:cNvPr id="32" name="Přímá spojnice 31">
              <a:extLst>
                <a:ext uri="{FF2B5EF4-FFF2-40B4-BE49-F238E27FC236}">
                  <a16:creationId xmlns:a16="http://schemas.microsoft.com/office/drawing/2014/main" id="{69FBB82F-3CC8-A797-C83E-AEF8D41A9B2F}"/>
                </a:ext>
              </a:extLst>
            </p:cNvPr>
            <p:cNvCxnSpPr>
              <a:cxnSpLocks/>
            </p:cNvCxnSpPr>
            <p:nvPr/>
          </p:nvCxnSpPr>
          <p:spPr>
            <a:xfrm>
              <a:off x="1778505" y="2083287"/>
              <a:ext cx="1938125" cy="0"/>
            </a:xfrm>
            <a:prstGeom prst="line">
              <a:avLst/>
            </a:prstGeom>
            <a:ln w="25400">
              <a:prstDash val="sysDot"/>
              <a:headEnd type="none" w="lg" len="med"/>
              <a:tailEnd type="none" w="lg" len="med"/>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33" name="TextovéPole 32">
                  <a:extLst>
                    <a:ext uri="{FF2B5EF4-FFF2-40B4-BE49-F238E27FC236}">
                      <a16:creationId xmlns:a16="http://schemas.microsoft.com/office/drawing/2014/main" id="{E87192AE-67DA-B739-9A06-7990BE8C7184}"/>
                    </a:ext>
                  </a:extLst>
                </p:cNvPr>
                <p:cNvSpPr txBox="1"/>
                <p:nvPr/>
              </p:nvSpPr>
              <p:spPr>
                <a:xfrm>
                  <a:off x="1949224" y="1597330"/>
                  <a:ext cx="759816" cy="284166"/>
                </a:xfrm>
                <a:prstGeom prst="rect">
                  <a:avLst/>
                </a:prstGeom>
                <a:noFill/>
                <a:ln>
                  <a:noFill/>
                </a:ln>
              </p:spPr>
              <p:txBody>
                <a:bodyPr wrap="square" rtlCol="0">
                  <a:spAutoFit/>
                </a:bodyPr>
                <a:lstStyle/>
                <a:p>
                  <a:pPr marL="0" lvl="2" algn="ctr">
                    <a:lnSpc>
                      <a:spcPct val="80000"/>
                    </a:lnSpc>
                    <a:buClr>
                      <a:srgbClr val="7030A0"/>
                    </a:buClr>
                    <a:buSzPct val="80000"/>
                  </a:pPr>
                  <a14:m>
                    <m:oMathPara xmlns:m="http://schemas.openxmlformats.org/officeDocument/2006/math">
                      <m:oMathParaPr>
                        <m:jc m:val="centerGroup"/>
                      </m:oMathParaPr>
                      <m:oMath xmlns:m="http://schemas.openxmlformats.org/officeDocument/2006/math">
                        <m:r>
                          <a:rPr lang="cs-CZ" sz="1000" b="1" i="1" smtClean="0">
                            <a:latin typeface="Cambria Math" panose="02040503050406030204" pitchFamily="18" charset="0"/>
                            <a:ea typeface="Cambria Math" panose="02040503050406030204" pitchFamily="18" charset="0"/>
                            <a:sym typeface="Wingdings 2" panose="05020102010507070707" pitchFamily="18" charset="2"/>
                          </a:rPr>
                          <m:t>𝑪</m:t>
                        </m:r>
                        <m:r>
                          <a:rPr lang="cs-CZ" sz="1000" b="1" i="1" smtClean="0">
                            <a:latin typeface="Cambria Math" panose="02040503050406030204" pitchFamily="18" charset="0"/>
                            <a:ea typeface="Cambria Math" panose="02040503050406030204" pitchFamily="18" charset="0"/>
                            <a:sym typeface="Wingdings 2" panose="05020102010507070707" pitchFamily="18" charset="2"/>
                          </a:rPr>
                          <m:t>+</m:t>
                        </m:r>
                        <m:r>
                          <a:rPr lang="cs-CZ" sz="1000" b="1" i="1" smtClean="0">
                            <a:latin typeface="Cambria Math" panose="02040503050406030204" pitchFamily="18" charset="0"/>
                            <a:ea typeface="Cambria Math" panose="02040503050406030204" pitchFamily="18" charset="0"/>
                            <a:sym typeface="Wingdings 2" panose="05020102010507070707" pitchFamily="18" charset="2"/>
                          </a:rPr>
                          <m:t>𝑩</m:t>
                        </m:r>
                      </m:oMath>
                    </m:oMathPara>
                  </a14:m>
                  <a:endParaRPr lang="en-GB" sz="1000" b="1" dirty="0">
                    <a:latin typeface="Cambria Math" panose="02040503050406030204" pitchFamily="18" charset="0"/>
                    <a:ea typeface="Cambria Math" panose="02040503050406030204" pitchFamily="18" charset="0"/>
                  </a:endParaRPr>
                </a:p>
              </p:txBody>
            </p:sp>
          </mc:Choice>
          <mc:Fallback xmlns="">
            <p:sp>
              <p:nvSpPr>
                <p:cNvPr id="33" name="TextovéPole 32">
                  <a:extLst>
                    <a:ext uri="{FF2B5EF4-FFF2-40B4-BE49-F238E27FC236}">
                      <a16:creationId xmlns:a16="http://schemas.microsoft.com/office/drawing/2014/main" id="{E87192AE-67DA-B739-9A06-7990BE8C7184}"/>
                    </a:ext>
                  </a:extLst>
                </p:cNvPr>
                <p:cNvSpPr txBox="1">
                  <a:spLocks noRot="1" noChangeAspect="1" noMove="1" noResize="1" noEditPoints="1" noAdjustHandles="1" noChangeArrowheads="1" noChangeShapeType="1" noTextEdit="1"/>
                </p:cNvSpPr>
                <p:nvPr/>
              </p:nvSpPr>
              <p:spPr>
                <a:xfrm>
                  <a:off x="1949224" y="1597330"/>
                  <a:ext cx="759816" cy="284166"/>
                </a:xfrm>
                <a:prstGeom prst="rect">
                  <a:avLst/>
                </a:prstGeom>
                <a:blipFill>
                  <a:blip r:embed="rId17"/>
                  <a:stretch>
                    <a:fillRect/>
                  </a:stretch>
                </a:blipFill>
                <a:ln>
                  <a:noFill/>
                </a:ln>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34" name="TextovéPole 33">
                  <a:extLst>
                    <a:ext uri="{FF2B5EF4-FFF2-40B4-BE49-F238E27FC236}">
                      <a16:creationId xmlns:a16="http://schemas.microsoft.com/office/drawing/2014/main" id="{A512A1EE-5EFF-BEDE-207B-FFABAB204244}"/>
                    </a:ext>
                  </a:extLst>
                </p:cNvPr>
                <p:cNvSpPr txBox="1"/>
                <p:nvPr/>
              </p:nvSpPr>
              <p:spPr>
                <a:xfrm>
                  <a:off x="3336722" y="2681006"/>
                  <a:ext cx="188096" cy="280444"/>
                </a:xfrm>
                <a:prstGeom prst="rect">
                  <a:avLst/>
                </a:prstGeom>
                <a:noFill/>
              </p:spPr>
              <p:txBody>
                <a:bodyPr wrap="square" lIns="0" rIns="0" rtlCol="0">
                  <a:spAutoFit/>
                </a:bodyPr>
                <a:lstStyle/>
                <a:p>
                  <a:pPr algn="ctr"/>
                  <a14:m>
                    <m:oMathPara xmlns:m="http://schemas.openxmlformats.org/officeDocument/2006/math">
                      <m:oMathParaPr>
                        <m:jc m:val="centerGroup"/>
                      </m:oMathParaPr>
                      <m:oMath xmlns:m="http://schemas.openxmlformats.org/officeDocument/2006/math">
                        <m:sSub>
                          <m:sSubPr>
                            <m:ctrlPr>
                              <a:rPr lang="cs-CZ" sz="800" b="0" i="1" smtClean="0">
                                <a:latin typeface="Cambria Math" panose="02040503050406030204" pitchFamily="18" charset="0"/>
                              </a:rPr>
                            </m:ctrlPr>
                          </m:sSubPr>
                          <m:e>
                            <m:r>
                              <a:rPr lang="cs-CZ" sz="800" b="0" i="1" smtClean="0">
                                <a:latin typeface="Cambria Math" panose="02040503050406030204" pitchFamily="18" charset="0"/>
                              </a:rPr>
                              <m:t>𝑆</m:t>
                            </m:r>
                          </m:e>
                          <m:sub>
                            <m:r>
                              <a:rPr lang="cs-CZ" sz="800" b="0" i="1" smtClean="0">
                                <a:latin typeface="Cambria Math" panose="02040503050406030204" pitchFamily="18" charset="0"/>
                              </a:rPr>
                              <m:t>𝑇</m:t>
                            </m:r>
                          </m:sub>
                        </m:sSub>
                      </m:oMath>
                    </m:oMathPara>
                  </a14:m>
                  <a:endParaRPr lang="cs-CZ" sz="800" i="1" baseline="-25000" dirty="0"/>
                </a:p>
              </p:txBody>
            </p:sp>
          </mc:Choice>
          <mc:Fallback xmlns="">
            <p:sp>
              <p:nvSpPr>
                <p:cNvPr id="34" name="TextovéPole 33">
                  <a:extLst>
                    <a:ext uri="{FF2B5EF4-FFF2-40B4-BE49-F238E27FC236}">
                      <a16:creationId xmlns:a16="http://schemas.microsoft.com/office/drawing/2014/main" id="{A512A1EE-5EFF-BEDE-207B-FFABAB204244}"/>
                    </a:ext>
                  </a:extLst>
                </p:cNvPr>
                <p:cNvSpPr txBox="1">
                  <a:spLocks noRot="1" noChangeAspect="1" noMove="1" noResize="1" noEditPoints="1" noAdjustHandles="1" noChangeArrowheads="1" noChangeShapeType="1" noTextEdit="1"/>
                </p:cNvSpPr>
                <p:nvPr/>
              </p:nvSpPr>
              <p:spPr>
                <a:xfrm>
                  <a:off x="3336722" y="2681006"/>
                  <a:ext cx="188096" cy="280444"/>
                </a:xfrm>
                <a:prstGeom prst="rect">
                  <a:avLst/>
                </a:prstGeom>
                <a:blipFill>
                  <a:blip r:embed="rId18"/>
                  <a:stretch>
                    <a:fillRect l="-16667"/>
                  </a:stretch>
                </a:blipFill>
              </p:spPr>
              <p:txBody>
                <a:bodyPr/>
                <a:lstStyle/>
                <a:p>
                  <a:r>
                    <a:rPr lang="en-GB">
                      <a:noFill/>
                    </a:rPr>
                    <a:t> </a:t>
                  </a:r>
                </a:p>
              </p:txBody>
            </p:sp>
          </mc:Fallback>
        </mc:AlternateContent>
        <p:cxnSp>
          <p:nvCxnSpPr>
            <p:cNvPr id="46" name="Přímá spojnice 45">
              <a:extLst>
                <a:ext uri="{FF2B5EF4-FFF2-40B4-BE49-F238E27FC236}">
                  <a16:creationId xmlns:a16="http://schemas.microsoft.com/office/drawing/2014/main" id="{E3A5958B-B2FB-C2DE-895A-F48C90B9479F}"/>
                </a:ext>
              </a:extLst>
            </p:cNvPr>
            <p:cNvCxnSpPr/>
            <p:nvPr/>
          </p:nvCxnSpPr>
          <p:spPr>
            <a:xfrm>
              <a:off x="1774298" y="1709774"/>
              <a:ext cx="0" cy="1051622"/>
            </a:xfrm>
            <a:prstGeom prst="line">
              <a:avLst/>
            </a:prstGeom>
            <a:ln w="6350">
              <a:headEnd type="none" w="lg" len="med"/>
              <a:tailEnd type="none" w="lg" len="med"/>
            </a:ln>
          </p:spPr>
          <p:style>
            <a:lnRef idx="1">
              <a:schemeClr val="accent1"/>
            </a:lnRef>
            <a:fillRef idx="0">
              <a:schemeClr val="accent1"/>
            </a:fillRef>
            <a:effectRef idx="0">
              <a:schemeClr val="accent1"/>
            </a:effectRef>
            <a:fontRef idx="minor">
              <a:schemeClr val="tx1"/>
            </a:fontRef>
          </p:style>
        </p:cxnSp>
        <p:cxnSp>
          <p:nvCxnSpPr>
            <p:cNvPr id="57" name="Přímá spojnice 56">
              <a:extLst>
                <a:ext uri="{FF2B5EF4-FFF2-40B4-BE49-F238E27FC236}">
                  <a16:creationId xmlns:a16="http://schemas.microsoft.com/office/drawing/2014/main" id="{5A9F51A3-E871-CEB0-DFDC-2D2B5CD0635B}"/>
                </a:ext>
              </a:extLst>
            </p:cNvPr>
            <p:cNvCxnSpPr/>
            <p:nvPr/>
          </p:nvCxnSpPr>
          <p:spPr>
            <a:xfrm>
              <a:off x="2663789" y="2087085"/>
              <a:ext cx="0" cy="664764"/>
            </a:xfrm>
            <a:prstGeom prst="line">
              <a:avLst/>
            </a:prstGeom>
            <a:ln w="12700">
              <a:solidFill>
                <a:schemeClr val="tx1"/>
              </a:solidFill>
              <a:prstDash val="sysDot"/>
              <a:headEnd type="none" w="lg" len="med"/>
              <a:tailEnd type="none" w="lg" len="med"/>
            </a:ln>
          </p:spPr>
          <p:style>
            <a:lnRef idx="1">
              <a:schemeClr val="accent1"/>
            </a:lnRef>
            <a:fillRef idx="0">
              <a:schemeClr val="accent1"/>
            </a:fillRef>
            <a:effectRef idx="0">
              <a:schemeClr val="accent1"/>
            </a:effectRef>
            <a:fontRef idx="minor">
              <a:schemeClr val="tx1"/>
            </a:fontRef>
          </p:style>
        </p:cxnSp>
        <p:cxnSp>
          <p:nvCxnSpPr>
            <p:cNvPr id="59" name="Přímá spojnice 58">
              <a:extLst>
                <a:ext uri="{FF2B5EF4-FFF2-40B4-BE49-F238E27FC236}">
                  <a16:creationId xmlns:a16="http://schemas.microsoft.com/office/drawing/2014/main" id="{209675A0-719A-A26B-5AFB-8F0C2835D3C8}"/>
                </a:ext>
              </a:extLst>
            </p:cNvPr>
            <p:cNvCxnSpPr/>
            <p:nvPr/>
          </p:nvCxnSpPr>
          <p:spPr>
            <a:xfrm>
              <a:off x="1778505" y="2747150"/>
              <a:ext cx="1785383" cy="0"/>
            </a:xfrm>
            <a:prstGeom prst="line">
              <a:avLst/>
            </a:prstGeom>
            <a:ln w="6350">
              <a:solidFill>
                <a:schemeClr val="accent1"/>
              </a:solidFill>
              <a:headEnd type="none" w="lg" len="med"/>
              <a:tailEnd type="none" w="lg" len="med"/>
            </a:ln>
          </p:spPr>
          <p:style>
            <a:lnRef idx="1">
              <a:schemeClr val="accent1"/>
            </a:lnRef>
            <a:fillRef idx="0">
              <a:schemeClr val="accent1"/>
            </a:fillRef>
            <a:effectRef idx="0">
              <a:schemeClr val="accent1"/>
            </a:effectRef>
            <a:fontRef idx="minor">
              <a:schemeClr val="tx1"/>
            </a:fontRef>
          </p:style>
        </p:cxnSp>
        <p:cxnSp>
          <p:nvCxnSpPr>
            <p:cNvPr id="60" name="Přímá spojnice 59">
              <a:extLst>
                <a:ext uri="{FF2B5EF4-FFF2-40B4-BE49-F238E27FC236}">
                  <a16:creationId xmlns:a16="http://schemas.microsoft.com/office/drawing/2014/main" id="{CA1EC017-D0F2-6000-124D-B086287527BE}"/>
                </a:ext>
              </a:extLst>
            </p:cNvPr>
            <p:cNvCxnSpPr/>
            <p:nvPr/>
          </p:nvCxnSpPr>
          <p:spPr>
            <a:xfrm>
              <a:off x="1796480" y="2744206"/>
              <a:ext cx="828993" cy="0"/>
            </a:xfrm>
            <a:prstGeom prst="line">
              <a:avLst/>
            </a:prstGeom>
            <a:ln w="25400">
              <a:prstDash val="sysDash"/>
              <a:headEnd type="none" w="lg" len="med"/>
              <a:tailEnd type="none" w="lg" len="med"/>
            </a:ln>
          </p:spPr>
          <p:style>
            <a:lnRef idx="1">
              <a:schemeClr val="accent1"/>
            </a:lnRef>
            <a:fillRef idx="0">
              <a:schemeClr val="accent1"/>
            </a:fillRef>
            <a:effectRef idx="0">
              <a:schemeClr val="accent1"/>
            </a:effectRef>
            <a:fontRef idx="minor">
              <a:schemeClr val="tx1"/>
            </a:fontRef>
          </p:style>
        </p:cxnSp>
        <p:cxnSp>
          <p:nvCxnSpPr>
            <p:cNvPr id="61" name="Přímá spojnice 60">
              <a:extLst>
                <a:ext uri="{FF2B5EF4-FFF2-40B4-BE49-F238E27FC236}">
                  <a16:creationId xmlns:a16="http://schemas.microsoft.com/office/drawing/2014/main" id="{A7F452F8-C83D-8E8A-EE5B-DD18011E7542}"/>
                </a:ext>
              </a:extLst>
            </p:cNvPr>
            <p:cNvCxnSpPr>
              <a:cxnSpLocks/>
            </p:cNvCxnSpPr>
            <p:nvPr/>
          </p:nvCxnSpPr>
          <p:spPr>
            <a:xfrm rot="480000" flipH="1">
              <a:off x="2742028" y="1737306"/>
              <a:ext cx="1083822" cy="1083824"/>
            </a:xfrm>
            <a:prstGeom prst="line">
              <a:avLst/>
            </a:prstGeom>
            <a:ln w="25400">
              <a:prstDash val="sysDash"/>
              <a:headEnd type="none" w="lg" len="med"/>
              <a:tailEnd type="none" w="lg" len="med"/>
            </a:ln>
          </p:spPr>
          <p:style>
            <a:lnRef idx="1">
              <a:schemeClr val="accent1"/>
            </a:lnRef>
            <a:fillRef idx="0">
              <a:schemeClr val="accent1"/>
            </a:fillRef>
            <a:effectRef idx="0">
              <a:schemeClr val="accent1"/>
            </a:effectRef>
            <a:fontRef idx="minor">
              <a:schemeClr val="tx1"/>
            </a:fontRef>
          </p:style>
        </p:cxnSp>
        <p:sp>
          <p:nvSpPr>
            <p:cNvPr id="62" name="TextovéPole 61">
              <a:extLst>
                <a:ext uri="{FF2B5EF4-FFF2-40B4-BE49-F238E27FC236}">
                  <a16:creationId xmlns:a16="http://schemas.microsoft.com/office/drawing/2014/main" id="{51903490-6132-FFDF-B37F-63AEAF441A70}"/>
                </a:ext>
              </a:extLst>
            </p:cNvPr>
            <p:cNvSpPr txBox="1"/>
            <p:nvPr/>
          </p:nvSpPr>
          <p:spPr>
            <a:xfrm>
              <a:off x="1902815" y="2533070"/>
              <a:ext cx="785378" cy="251689"/>
            </a:xfrm>
            <a:prstGeom prst="rect">
              <a:avLst/>
            </a:prstGeom>
            <a:noFill/>
            <a:ln>
              <a:noFill/>
            </a:ln>
          </p:spPr>
          <p:txBody>
            <a:bodyPr wrap="square" rtlCol="0">
              <a:spAutoFit/>
            </a:bodyPr>
            <a:lstStyle/>
            <a:p>
              <a:pPr marL="0" lvl="2">
                <a:lnSpc>
                  <a:spcPct val="80000"/>
                </a:lnSpc>
                <a:buClr>
                  <a:srgbClr val="7030A0"/>
                </a:buClr>
                <a:buSzPct val="80000"/>
              </a:pPr>
              <a:r>
                <a:rPr lang="en-GB" sz="800" dirty="0">
                  <a:latin typeface="Cambria Math" panose="02040503050406030204" pitchFamily="18" charset="0"/>
                  <a:ea typeface="Cambria Math" panose="02040503050406030204" pitchFamily="18" charset="0"/>
                  <a:sym typeface="Wingdings 2" panose="05020102010507070707" pitchFamily="18" charset="2"/>
                </a:rPr>
                <a:t>long </a:t>
              </a:r>
              <a:r>
                <a:rPr lang="cs-CZ" sz="800" dirty="0">
                  <a:latin typeface="Cambria Math" panose="02040503050406030204" pitchFamily="18" charset="0"/>
                  <a:ea typeface="Cambria Math" panose="02040503050406030204" pitchFamily="18" charset="0"/>
                  <a:sym typeface="Wingdings 2" panose="05020102010507070707" pitchFamily="18" charset="2"/>
                </a:rPr>
                <a:t>call</a:t>
              </a:r>
              <a:endParaRPr lang="en-GB" sz="800" dirty="0">
                <a:latin typeface="Cambria Math" panose="02040503050406030204" pitchFamily="18" charset="0"/>
                <a:ea typeface="Cambria Math" panose="02040503050406030204" pitchFamily="18" charset="0"/>
              </a:endParaRPr>
            </a:p>
          </p:txBody>
        </p:sp>
        <mc:AlternateContent xmlns:mc="http://schemas.openxmlformats.org/markup-compatibility/2006" xmlns:a14="http://schemas.microsoft.com/office/drawing/2010/main">
          <mc:Choice Requires="a14">
            <p:sp>
              <p:nvSpPr>
                <p:cNvPr id="63" name="TextovéPole 62">
                  <a:extLst>
                    <a:ext uri="{FF2B5EF4-FFF2-40B4-BE49-F238E27FC236}">
                      <a16:creationId xmlns:a16="http://schemas.microsoft.com/office/drawing/2014/main" id="{B0CA07A8-13CE-7A9C-F2EF-4C6BFD4320DB}"/>
                    </a:ext>
                  </a:extLst>
                </p:cNvPr>
                <p:cNvSpPr txBox="1"/>
                <p:nvPr/>
              </p:nvSpPr>
              <p:spPr>
                <a:xfrm>
                  <a:off x="2592645" y="2698237"/>
                  <a:ext cx="187089" cy="280444"/>
                </a:xfrm>
                <a:prstGeom prst="rect">
                  <a:avLst/>
                </a:prstGeom>
                <a:noFill/>
              </p:spPr>
              <p:txBody>
                <a:bodyPr wrap="square" lIns="0" rIns="0" rtlCol="0">
                  <a:spAutoFit/>
                </a:bodyPr>
                <a:lstStyle/>
                <a:p>
                  <a:pPr algn="ctr"/>
                  <a14:m>
                    <m:oMathPara xmlns:m="http://schemas.openxmlformats.org/officeDocument/2006/math">
                      <m:oMathParaPr>
                        <m:jc m:val="centerGroup"/>
                      </m:oMathParaPr>
                      <m:oMath xmlns:m="http://schemas.openxmlformats.org/officeDocument/2006/math">
                        <m:sSub>
                          <m:sSubPr>
                            <m:ctrlPr>
                              <a:rPr lang="cs-CZ" sz="800" b="0" i="1" smtClean="0">
                                <a:latin typeface="Cambria Math" panose="02040503050406030204" pitchFamily="18" charset="0"/>
                              </a:rPr>
                            </m:ctrlPr>
                          </m:sSubPr>
                          <m:e>
                            <m:r>
                              <a:rPr lang="cs-CZ" sz="800" b="0" i="1" smtClean="0">
                                <a:latin typeface="Cambria Math" panose="02040503050406030204" pitchFamily="18" charset="0"/>
                              </a:rPr>
                              <m:t>𝑋</m:t>
                            </m:r>
                          </m:e>
                          <m:sub>
                            <m:r>
                              <a:rPr lang="cs-CZ" sz="800" b="0" i="1" smtClean="0">
                                <a:latin typeface="Cambria Math" panose="02040503050406030204" pitchFamily="18" charset="0"/>
                              </a:rPr>
                              <m:t> </m:t>
                            </m:r>
                          </m:sub>
                        </m:sSub>
                      </m:oMath>
                    </m:oMathPara>
                  </a14:m>
                  <a:endParaRPr lang="cs-CZ" sz="800" i="1" baseline="-25000" dirty="0"/>
                </a:p>
              </p:txBody>
            </p:sp>
          </mc:Choice>
          <mc:Fallback xmlns="">
            <p:sp>
              <p:nvSpPr>
                <p:cNvPr id="63" name="TextovéPole 62">
                  <a:extLst>
                    <a:ext uri="{FF2B5EF4-FFF2-40B4-BE49-F238E27FC236}">
                      <a16:creationId xmlns:a16="http://schemas.microsoft.com/office/drawing/2014/main" id="{B0CA07A8-13CE-7A9C-F2EF-4C6BFD4320DB}"/>
                    </a:ext>
                  </a:extLst>
                </p:cNvPr>
                <p:cNvSpPr txBox="1">
                  <a:spLocks noRot="1" noChangeAspect="1" noMove="1" noResize="1" noEditPoints="1" noAdjustHandles="1" noChangeArrowheads="1" noChangeShapeType="1" noTextEdit="1"/>
                </p:cNvSpPr>
                <p:nvPr/>
              </p:nvSpPr>
              <p:spPr>
                <a:xfrm>
                  <a:off x="2592645" y="2698237"/>
                  <a:ext cx="187089" cy="280444"/>
                </a:xfrm>
                <a:prstGeom prst="rect">
                  <a:avLst/>
                </a:prstGeom>
                <a:blipFill>
                  <a:blip r:embed="rId19"/>
                  <a:stretch>
                    <a:fillRect l="-13043"/>
                  </a:stretch>
                </a:blipFill>
              </p:spPr>
              <p:txBody>
                <a:bodyPr/>
                <a:lstStyle/>
                <a:p>
                  <a:r>
                    <a:rPr lang="en-GB">
                      <a:noFill/>
                    </a:rPr>
                    <a:t> </a:t>
                  </a:r>
                </a:p>
              </p:txBody>
            </p:sp>
          </mc:Fallback>
        </mc:AlternateContent>
        <p:cxnSp>
          <p:nvCxnSpPr>
            <p:cNvPr id="64" name="Přímá spojnice 63">
              <a:extLst>
                <a:ext uri="{FF2B5EF4-FFF2-40B4-BE49-F238E27FC236}">
                  <a16:creationId xmlns:a16="http://schemas.microsoft.com/office/drawing/2014/main" id="{28253271-53E9-82FF-9A09-07429E1F2301}"/>
                </a:ext>
              </a:extLst>
            </p:cNvPr>
            <p:cNvCxnSpPr>
              <a:cxnSpLocks/>
            </p:cNvCxnSpPr>
            <p:nvPr/>
          </p:nvCxnSpPr>
          <p:spPr>
            <a:xfrm>
              <a:off x="1788300" y="2086657"/>
              <a:ext cx="860078" cy="0"/>
            </a:xfrm>
            <a:prstGeom prst="line">
              <a:avLst/>
            </a:prstGeom>
            <a:ln w="38100" cap="rnd">
              <a:solidFill>
                <a:srgbClr val="C00000"/>
              </a:solidFill>
              <a:prstDash val="solid"/>
              <a:headEnd type="none" w="lg" len="med"/>
              <a:tailEnd type="none" w="lg" len="med"/>
            </a:ln>
          </p:spPr>
          <p:style>
            <a:lnRef idx="1">
              <a:schemeClr val="accent1"/>
            </a:lnRef>
            <a:fillRef idx="0">
              <a:schemeClr val="accent1"/>
            </a:fillRef>
            <a:effectRef idx="0">
              <a:schemeClr val="accent1"/>
            </a:effectRef>
            <a:fontRef idx="minor">
              <a:schemeClr val="tx1"/>
            </a:fontRef>
          </p:style>
        </p:cxnSp>
        <p:cxnSp>
          <p:nvCxnSpPr>
            <p:cNvPr id="65" name="Přímá spojnice 64">
              <a:extLst>
                <a:ext uri="{FF2B5EF4-FFF2-40B4-BE49-F238E27FC236}">
                  <a16:creationId xmlns:a16="http://schemas.microsoft.com/office/drawing/2014/main" id="{56EBA603-8B9D-9E6F-C546-3103123D959A}"/>
                </a:ext>
              </a:extLst>
            </p:cNvPr>
            <p:cNvCxnSpPr>
              <a:cxnSpLocks/>
            </p:cNvCxnSpPr>
            <p:nvPr/>
          </p:nvCxnSpPr>
          <p:spPr>
            <a:xfrm rot="120000" flipH="1">
              <a:off x="2677778" y="1620339"/>
              <a:ext cx="569862" cy="471431"/>
            </a:xfrm>
            <a:prstGeom prst="line">
              <a:avLst/>
            </a:prstGeom>
            <a:ln w="31750" cap="rnd">
              <a:solidFill>
                <a:srgbClr val="C00000"/>
              </a:solidFill>
              <a:prstDash val="solid"/>
              <a:headEnd type="none" w="lg" len="med"/>
              <a:tailEnd type="none" w="lg" len="med"/>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67" name="TextovéPole 66">
                  <a:extLst>
                    <a:ext uri="{FF2B5EF4-FFF2-40B4-BE49-F238E27FC236}">
                      <a16:creationId xmlns:a16="http://schemas.microsoft.com/office/drawing/2014/main" id="{C8001031-E09D-D177-1352-15A51649E371}"/>
                    </a:ext>
                  </a:extLst>
                </p:cNvPr>
                <p:cNvSpPr txBox="1"/>
                <p:nvPr/>
              </p:nvSpPr>
              <p:spPr>
                <a:xfrm>
                  <a:off x="1627135" y="1646941"/>
                  <a:ext cx="158833" cy="299305"/>
                </a:xfrm>
                <a:prstGeom prst="rect">
                  <a:avLst/>
                </a:prstGeom>
                <a:noFill/>
              </p:spPr>
              <p:txBody>
                <a:bodyPr wrap="square" lIns="0" rIns="0" rtlCol="0">
                  <a:spAutoFit/>
                </a:bodyPr>
                <a:lstStyle/>
                <a:p>
                  <a:pPr algn="ctr"/>
                  <a14:m>
                    <m:oMathPara xmlns:m="http://schemas.openxmlformats.org/officeDocument/2006/math">
                      <m:oMathParaPr>
                        <m:jc m:val="centerGroup"/>
                      </m:oMathParaPr>
                      <m:oMath xmlns:m="http://schemas.openxmlformats.org/officeDocument/2006/math">
                        <m:sSub>
                          <m:sSubPr>
                            <m:ctrlPr>
                              <a:rPr lang="cs-CZ" sz="800" b="0" i="1" smtClean="0">
                                <a:latin typeface="Cambria Math" panose="02040503050406030204" pitchFamily="18" charset="0"/>
                              </a:rPr>
                            </m:ctrlPr>
                          </m:sSubPr>
                          <m:e>
                            <m:sSub>
                              <m:sSubPr>
                                <m:ctrlPr>
                                  <a:rPr lang="cs-CZ" sz="800" b="0" i="1" smtClean="0">
                                    <a:latin typeface="Cambria Math" panose="02040503050406030204" pitchFamily="18" charset="0"/>
                                  </a:rPr>
                                </m:ctrlPr>
                              </m:sSubPr>
                              <m:e>
                                <m:r>
                                  <a:rPr lang="cs-CZ" sz="800" b="0" i="1" smtClean="0">
                                    <a:latin typeface="Cambria Math" panose="02040503050406030204" pitchFamily="18" charset="0"/>
                                  </a:rPr>
                                  <m:t>𝑉</m:t>
                                </m:r>
                              </m:e>
                              <m:sub>
                                <m:r>
                                  <a:rPr lang="cs-CZ" sz="800" b="0" i="1" smtClean="0">
                                    <a:latin typeface="Cambria Math" panose="02040503050406030204" pitchFamily="18" charset="0"/>
                                  </a:rPr>
                                  <m:t>𝐴</m:t>
                                </m:r>
                              </m:sub>
                            </m:sSub>
                          </m:e>
                          <m:sub>
                            <m:r>
                              <a:rPr lang="cs-CZ" sz="800" b="0" i="1" smtClean="0">
                                <a:latin typeface="Cambria Math" panose="02040503050406030204" pitchFamily="18" charset="0"/>
                              </a:rPr>
                              <m:t> </m:t>
                            </m:r>
                          </m:sub>
                        </m:sSub>
                      </m:oMath>
                    </m:oMathPara>
                  </a14:m>
                  <a:endParaRPr lang="cs-CZ" sz="800" i="1" baseline="-25000" dirty="0"/>
                </a:p>
              </p:txBody>
            </p:sp>
          </mc:Choice>
          <mc:Fallback xmlns="">
            <p:sp>
              <p:nvSpPr>
                <p:cNvPr id="67" name="TextovéPole 66">
                  <a:extLst>
                    <a:ext uri="{FF2B5EF4-FFF2-40B4-BE49-F238E27FC236}">
                      <a16:creationId xmlns:a16="http://schemas.microsoft.com/office/drawing/2014/main" id="{C8001031-E09D-D177-1352-15A51649E371}"/>
                    </a:ext>
                  </a:extLst>
                </p:cNvPr>
                <p:cNvSpPr txBox="1">
                  <a:spLocks noRot="1" noChangeAspect="1" noMove="1" noResize="1" noEditPoints="1" noAdjustHandles="1" noChangeArrowheads="1" noChangeShapeType="1" noTextEdit="1"/>
                </p:cNvSpPr>
                <p:nvPr/>
              </p:nvSpPr>
              <p:spPr>
                <a:xfrm>
                  <a:off x="1627135" y="1646941"/>
                  <a:ext cx="158833" cy="299305"/>
                </a:xfrm>
                <a:prstGeom prst="rect">
                  <a:avLst/>
                </a:prstGeom>
                <a:blipFill>
                  <a:blip r:embed="rId20"/>
                  <a:stretch>
                    <a:fillRect l="-40000"/>
                  </a:stretch>
                </a:blipFill>
              </p:spPr>
              <p:txBody>
                <a:bodyPr/>
                <a:lstStyle/>
                <a:p>
                  <a:r>
                    <a:rPr lang="en-GB">
                      <a:noFill/>
                    </a:rPr>
                    <a:t> </a:t>
                  </a:r>
                </a:p>
              </p:txBody>
            </p:sp>
          </mc:Fallback>
        </mc:AlternateContent>
        <p:sp>
          <p:nvSpPr>
            <p:cNvPr id="77" name="TextovéPole 76">
              <a:extLst>
                <a:ext uri="{FF2B5EF4-FFF2-40B4-BE49-F238E27FC236}">
                  <a16:creationId xmlns:a16="http://schemas.microsoft.com/office/drawing/2014/main" id="{D73213D8-F884-A7B0-50D2-D1086350CC0C}"/>
                </a:ext>
              </a:extLst>
            </p:cNvPr>
            <p:cNvSpPr txBox="1"/>
            <p:nvPr/>
          </p:nvSpPr>
          <p:spPr>
            <a:xfrm>
              <a:off x="2830706" y="1880803"/>
              <a:ext cx="856166" cy="251689"/>
            </a:xfrm>
            <a:prstGeom prst="rect">
              <a:avLst/>
            </a:prstGeom>
            <a:noFill/>
            <a:ln>
              <a:noFill/>
            </a:ln>
          </p:spPr>
          <p:txBody>
            <a:bodyPr wrap="square" rtlCol="0">
              <a:spAutoFit/>
            </a:bodyPr>
            <a:lstStyle/>
            <a:p>
              <a:pPr marL="0" lvl="2">
                <a:lnSpc>
                  <a:spcPct val="80000"/>
                </a:lnSpc>
                <a:buClr>
                  <a:srgbClr val="7030A0"/>
                </a:buClr>
                <a:buSzPct val="80000"/>
              </a:pPr>
              <a:r>
                <a:rPr lang="en-GB" sz="800" dirty="0">
                  <a:latin typeface="Cambria Math" panose="02040503050406030204" pitchFamily="18" charset="0"/>
                  <a:ea typeface="Cambria Math" panose="02040503050406030204" pitchFamily="18" charset="0"/>
                  <a:sym typeface="Wingdings 2" panose="05020102010507070707" pitchFamily="18" charset="2"/>
                </a:rPr>
                <a:t>long </a:t>
              </a:r>
              <a:r>
                <a:rPr lang="cs-CZ" sz="800" dirty="0">
                  <a:latin typeface="Cambria Math" panose="02040503050406030204" pitchFamily="18" charset="0"/>
                  <a:ea typeface="Cambria Math" panose="02040503050406030204" pitchFamily="18" charset="0"/>
                  <a:sym typeface="Wingdings 2" panose="05020102010507070707" pitchFamily="18" charset="2"/>
                </a:rPr>
                <a:t>bond</a:t>
              </a:r>
              <a:endParaRPr lang="en-GB" sz="800" dirty="0">
                <a:latin typeface="Cambria Math" panose="02040503050406030204" pitchFamily="18" charset="0"/>
                <a:ea typeface="Cambria Math" panose="02040503050406030204" pitchFamily="18" charset="0"/>
              </a:endParaRPr>
            </a:p>
          </p:txBody>
        </p:sp>
      </p:grpSp>
      <p:grpSp>
        <p:nvGrpSpPr>
          <p:cNvPr id="13" name="Skupina 12">
            <a:extLst>
              <a:ext uri="{FF2B5EF4-FFF2-40B4-BE49-F238E27FC236}">
                <a16:creationId xmlns:a16="http://schemas.microsoft.com/office/drawing/2014/main" id="{9DB9FAA4-838B-1B82-64E6-5EF2FB773EBD}"/>
              </a:ext>
            </a:extLst>
          </p:cNvPr>
          <p:cNvGrpSpPr/>
          <p:nvPr/>
        </p:nvGrpSpPr>
        <p:grpSpPr>
          <a:xfrm>
            <a:off x="2751720" y="5099370"/>
            <a:ext cx="1729861" cy="1054905"/>
            <a:chOff x="4498323" y="1605143"/>
            <a:chExt cx="1729861" cy="1379773"/>
          </a:xfrm>
        </p:grpSpPr>
        <mc:AlternateContent xmlns:mc="http://schemas.openxmlformats.org/markup-compatibility/2006" xmlns:a14="http://schemas.microsoft.com/office/drawing/2010/main">
          <mc:Choice Requires="a14">
            <p:sp>
              <p:nvSpPr>
                <p:cNvPr id="14" name="TextovéPole 13">
                  <a:extLst>
                    <a:ext uri="{FF2B5EF4-FFF2-40B4-BE49-F238E27FC236}">
                      <a16:creationId xmlns:a16="http://schemas.microsoft.com/office/drawing/2014/main" id="{77EE8DC6-09B4-8286-883D-BA038DF7C042}"/>
                    </a:ext>
                  </a:extLst>
                </p:cNvPr>
                <p:cNvSpPr txBox="1"/>
                <p:nvPr/>
              </p:nvSpPr>
              <p:spPr>
                <a:xfrm>
                  <a:off x="4775750" y="1621663"/>
                  <a:ext cx="504056" cy="281792"/>
                </a:xfrm>
                <a:prstGeom prst="rect">
                  <a:avLst/>
                </a:prstGeom>
                <a:noFill/>
                <a:ln>
                  <a:noFill/>
                </a:ln>
              </p:spPr>
              <p:txBody>
                <a:bodyPr wrap="square" rtlCol="0">
                  <a:spAutoFit/>
                </a:bodyPr>
                <a:lstStyle/>
                <a:p>
                  <a:pPr marL="0" lvl="2" algn="ctr">
                    <a:lnSpc>
                      <a:spcPct val="80000"/>
                    </a:lnSpc>
                    <a:buClr>
                      <a:srgbClr val="7030A0"/>
                    </a:buClr>
                    <a:buSzPct val="80000"/>
                  </a:pPr>
                  <a14:m>
                    <m:oMathPara xmlns:m="http://schemas.openxmlformats.org/officeDocument/2006/math">
                      <m:oMathParaPr>
                        <m:jc m:val="center"/>
                      </m:oMathParaPr>
                      <m:oMath xmlns:m="http://schemas.openxmlformats.org/officeDocument/2006/math">
                        <m:r>
                          <a:rPr lang="cs-CZ" sz="1000" b="1" i="1" smtClean="0">
                            <a:latin typeface="Cambria Math" panose="02040503050406030204" pitchFamily="18" charset="0"/>
                            <a:ea typeface="Cambria Math" panose="02040503050406030204" pitchFamily="18" charset="0"/>
                            <a:sym typeface="Wingdings 2" panose="05020102010507070707" pitchFamily="18" charset="2"/>
                          </a:rPr>
                          <m:t>𝑷</m:t>
                        </m:r>
                        <m:r>
                          <a:rPr lang="cs-CZ" sz="1000" b="1" i="1" smtClean="0">
                            <a:latin typeface="Cambria Math" panose="02040503050406030204" pitchFamily="18" charset="0"/>
                            <a:ea typeface="Cambria Math" panose="02040503050406030204" pitchFamily="18" charset="0"/>
                            <a:sym typeface="Wingdings 2" panose="05020102010507070707" pitchFamily="18" charset="2"/>
                          </a:rPr>
                          <m:t>+</m:t>
                        </m:r>
                        <m:r>
                          <a:rPr lang="cs-CZ" sz="1000" b="1" i="1" smtClean="0">
                            <a:latin typeface="Cambria Math" panose="02040503050406030204" pitchFamily="18" charset="0"/>
                            <a:ea typeface="Cambria Math" panose="02040503050406030204" pitchFamily="18" charset="0"/>
                            <a:sym typeface="Wingdings 2" panose="05020102010507070707" pitchFamily="18" charset="2"/>
                          </a:rPr>
                          <m:t>𝑺</m:t>
                        </m:r>
                      </m:oMath>
                    </m:oMathPara>
                  </a14:m>
                  <a:endParaRPr lang="en-GB" sz="1000" b="1" dirty="0">
                    <a:latin typeface="Cambria Math" panose="02040503050406030204" pitchFamily="18" charset="0"/>
                    <a:ea typeface="Cambria Math" panose="02040503050406030204" pitchFamily="18" charset="0"/>
                  </a:endParaRPr>
                </a:p>
              </p:txBody>
            </p:sp>
          </mc:Choice>
          <mc:Fallback xmlns="">
            <p:sp>
              <p:nvSpPr>
                <p:cNvPr id="14" name="TextovéPole 13">
                  <a:extLst>
                    <a:ext uri="{FF2B5EF4-FFF2-40B4-BE49-F238E27FC236}">
                      <a16:creationId xmlns:a16="http://schemas.microsoft.com/office/drawing/2014/main" id="{77EE8DC6-09B4-8286-883D-BA038DF7C042}"/>
                    </a:ext>
                  </a:extLst>
                </p:cNvPr>
                <p:cNvSpPr txBox="1">
                  <a:spLocks noRot="1" noChangeAspect="1" noMove="1" noResize="1" noEditPoints="1" noAdjustHandles="1" noChangeArrowheads="1" noChangeShapeType="1" noTextEdit="1"/>
                </p:cNvSpPr>
                <p:nvPr/>
              </p:nvSpPr>
              <p:spPr>
                <a:xfrm>
                  <a:off x="4775750" y="1621663"/>
                  <a:ext cx="504056" cy="281792"/>
                </a:xfrm>
                <a:prstGeom prst="rect">
                  <a:avLst/>
                </a:prstGeom>
                <a:blipFill>
                  <a:blip r:embed="rId21"/>
                  <a:stretch>
                    <a:fillRect/>
                  </a:stretch>
                </a:blipFill>
                <a:ln>
                  <a:noFill/>
                </a:ln>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15" name="TextovéPole 14">
                  <a:extLst>
                    <a:ext uri="{FF2B5EF4-FFF2-40B4-BE49-F238E27FC236}">
                      <a16:creationId xmlns:a16="http://schemas.microsoft.com/office/drawing/2014/main" id="{AABEA6DE-90E5-EB6B-E486-B120C24E6B56}"/>
                    </a:ext>
                  </a:extLst>
                </p:cNvPr>
                <p:cNvSpPr txBox="1"/>
                <p:nvPr/>
              </p:nvSpPr>
              <p:spPr>
                <a:xfrm>
                  <a:off x="6040089" y="2687149"/>
                  <a:ext cx="188095" cy="278101"/>
                </a:xfrm>
                <a:prstGeom prst="rect">
                  <a:avLst/>
                </a:prstGeom>
                <a:noFill/>
              </p:spPr>
              <p:txBody>
                <a:bodyPr wrap="square" lIns="0" rIns="0" rtlCol="0">
                  <a:spAutoFit/>
                </a:bodyPr>
                <a:lstStyle/>
                <a:p>
                  <a:pPr algn="ctr"/>
                  <a14:m>
                    <m:oMathPara xmlns:m="http://schemas.openxmlformats.org/officeDocument/2006/math">
                      <m:oMathParaPr>
                        <m:jc m:val="centerGroup"/>
                      </m:oMathParaPr>
                      <m:oMath xmlns:m="http://schemas.openxmlformats.org/officeDocument/2006/math">
                        <m:sSub>
                          <m:sSubPr>
                            <m:ctrlPr>
                              <a:rPr lang="cs-CZ" sz="800" b="0" i="1" smtClean="0">
                                <a:latin typeface="Cambria Math" panose="02040503050406030204" pitchFamily="18" charset="0"/>
                              </a:rPr>
                            </m:ctrlPr>
                          </m:sSubPr>
                          <m:e>
                            <m:r>
                              <a:rPr lang="cs-CZ" sz="800" b="0" i="1" smtClean="0">
                                <a:latin typeface="Cambria Math" panose="02040503050406030204" pitchFamily="18" charset="0"/>
                              </a:rPr>
                              <m:t>𝑆</m:t>
                            </m:r>
                          </m:e>
                          <m:sub>
                            <m:r>
                              <a:rPr lang="cs-CZ" sz="800" b="0" i="1" smtClean="0">
                                <a:latin typeface="Cambria Math" panose="02040503050406030204" pitchFamily="18" charset="0"/>
                              </a:rPr>
                              <m:t>𝑇</m:t>
                            </m:r>
                          </m:sub>
                        </m:sSub>
                      </m:oMath>
                    </m:oMathPara>
                  </a14:m>
                  <a:endParaRPr lang="cs-CZ" sz="800" i="1" baseline="-25000" dirty="0"/>
                </a:p>
              </p:txBody>
            </p:sp>
          </mc:Choice>
          <mc:Fallback xmlns="">
            <p:sp>
              <p:nvSpPr>
                <p:cNvPr id="15" name="TextovéPole 14">
                  <a:extLst>
                    <a:ext uri="{FF2B5EF4-FFF2-40B4-BE49-F238E27FC236}">
                      <a16:creationId xmlns:a16="http://schemas.microsoft.com/office/drawing/2014/main" id="{AABEA6DE-90E5-EB6B-E486-B120C24E6B56}"/>
                    </a:ext>
                  </a:extLst>
                </p:cNvPr>
                <p:cNvSpPr txBox="1">
                  <a:spLocks noRot="1" noChangeAspect="1" noMove="1" noResize="1" noEditPoints="1" noAdjustHandles="1" noChangeArrowheads="1" noChangeShapeType="1" noTextEdit="1"/>
                </p:cNvSpPr>
                <p:nvPr/>
              </p:nvSpPr>
              <p:spPr>
                <a:xfrm>
                  <a:off x="6040089" y="2687149"/>
                  <a:ext cx="188095" cy="278101"/>
                </a:xfrm>
                <a:prstGeom prst="rect">
                  <a:avLst/>
                </a:prstGeom>
                <a:blipFill>
                  <a:blip r:embed="rId22"/>
                  <a:stretch>
                    <a:fillRect/>
                  </a:stretch>
                </a:blipFill>
              </p:spPr>
              <p:txBody>
                <a:bodyPr/>
                <a:lstStyle/>
                <a:p>
                  <a:r>
                    <a:rPr lang="en-GB">
                      <a:noFill/>
                    </a:rPr>
                    <a:t> </a:t>
                  </a:r>
                </a:p>
              </p:txBody>
            </p:sp>
          </mc:Fallback>
        </mc:AlternateContent>
        <p:cxnSp>
          <p:nvCxnSpPr>
            <p:cNvPr id="17" name="Přímá spojnice 16">
              <a:extLst>
                <a:ext uri="{FF2B5EF4-FFF2-40B4-BE49-F238E27FC236}">
                  <a16:creationId xmlns:a16="http://schemas.microsoft.com/office/drawing/2014/main" id="{3C36EB77-43E1-AA85-5B00-45867429E066}"/>
                </a:ext>
              </a:extLst>
            </p:cNvPr>
            <p:cNvCxnSpPr/>
            <p:nvPr/>
          </p:nvCxnSpPr>
          <p:spPr>
            <a:xfrm>
              <a:off x="4654618" y="1715916"/>
              <a:ext cx="0" cy="1051622"/>
            </a:xfrm>
            <a:prstGeom prst="line">
              <a:avLst/>
            </a:prstGeom>
            <a:ln w="6350">
              <a:headEnd type="none" w="lg" len="med"/>
              <a:tailEnd type="none" w="lg" len="med"/>
            </a:ln>
          </p:spPr>
          <p:style>
            <a:lnRef idx="1">
              <a:schemeClr val="accent1"/>
            </a:lnRef>
            <a:fillRef idx="0">
              <a:schemeClr val="accent1"/>
            </a:fillRef>
            <a:effectRef idx="0">
              <a:schemeClr val="accent1"/>
            </a:effectRef>
            <a:fontRef idx="minor">
              <a:schemeClr val="tx1"/>
            </a:fontRef>
          </p:style>
        </p:cxnSp>
        <p:cxnSp>
          <p:nvCxnSpPr>
            <p:cNvPr id="18" name="Přímá spojnice 17">
              <a:extLst>
                <a:ext uri="{FF2B5EF4-FFF2-40B4-BE49-F238E27FC236}">
                  <a16:creationId xmlns:a16="http://schemas.microsoft.com/office/drawing/2014/main" id="{D3ADBBFE-907C-4F4F-F9CF-3D2094EB1B33}"/>
                </a:ext>
              </a:extLst>
            </p:cNvPr>
            <p:cNvCxnSpPr/>
            <p:nvPr/>
          </p:nvCxnSpPr>
          <p:spPr>
            <a:xfrm>
              <a:off x="5341179" y="2060848"/>
              <a:ext cx="0" cy="681406"/>
            </a:xfrm>
            <a:prstGeom prst="line">
              <a:avLst/>
            </a:prstGeom>
            <a:ln w="12700">
              <a:solidFill>
                <a:schemeClr val="tx1"/>
              </a:solidFill>
              <a:prstDash val="sysDot"/>
              <a:headEnd type="none" w="lg" len="med"/>
              <a:tailEnd type="none" w="lg" len="med"/>
            </a:ln>
          </p:spPr>
          <p:style>
            <a:lnRef idx="1">
              <a:schemeClr val="accent1"/>
            </a:lnRef>
            <a:fillRef idx="0">
              <a:schemeClr val="accent1"/>
            </a:fillRef>
            <a:effectRef idx="0">
              <a:schemeClr val="accent1"/>
            </a:effectRef>
            <a:fontRef idx="minor">
              <a:schemeClr val="tx1"/>
            </a:fontRef>
          </p:style>
        </p:cxnSp>
        <p:cxnSp>
          <p:nvCxnSpPr>
            <p:cNvPr id="19" name="Přímá spojnice 18">
              <a:extLst>
                <a:ext uri="{FF2B5EF4-FFF2-40B4-BE49-F238E27FC236}">
                  <a16:creationId xmlns:a16="http://schemas.microsoft.com/office/drawing/2014/main" id="{EAE51F08-F60C-D2B5-8A56-F76F0BB92C61}"/>
                </a:ext>
              </a:extLst>
            </p:cNvPr>
            <p:cNvCxnSpPr>
              <a:cxnSpLocks/>
            </p:cNvCxnSpPr>
            <p:nvPr/>
          </p:nvCxnSpPr>
          <p:spPr>
            <a:xfrm>
              <a:off x="4658825" y="2753292"/>
              <a:ext cx="1569359" cy="0"/>
            </a:xfrm>
            <a:prstGeom prst="line">
              <a:avLst/>
            </a:prstGeom>
            <a:ln w="6350">
              <a:solidFill>
                <a:schemeClr val="accent1"/>
              </a:solidFill>
              <a:headEnd type="none" w="lg" len="med"/>
              <a:tailEnd type="none" w="lg" len="med"/>
            </a:ln>
          </p:spPr>
          <p:style>
            <a:lnRef idx="1">
              <a:schemeClr val="accent1"/>
            </a:lnRef>
            <a:fillRef idx="0">
              <a:schemeClr val="accent1"/>
            </a:fillRef>
            <a:effectRef idx="0">
              <a:schemeClr val="accent1"/>
            </a:effectRef>
            <a:fontRef idx="minor">
              <a:schemeClr val="tx1"/>
            </a:fontRef>
          </p:style>
        </p:cxnSp>
        <p:cxnSp>
          <p:nvCxnSpPr>
            <p:cNvPr id="20" name="Přímá spojnice 19">
              <a:extLst>
                <a:ext uri="{FF2B5EF4-FFF2-40B4-BE49-F238E27FC236}">
                  <a16:creationId xmlns:a16="http://schemas.microsoft.com/office/drawing/2014/main" id="{3F060AFC-B847-5D65-EB32-0BE590423A19}"/>
                </a:ext>
              </a:extLst>
            </p:cNvPr>
            <p:cNvCxnSpPr>
              <a:cxnSpLocks/>
            </p:cNvCxnSpPr>
            <p:nvPr/>
          </p:nvCxnSpPr>
          <p:spPr>
            <a:xfrm>
              <a:off x="5343976" y="2742254"/>
              <a:ext cx="740192" cy="0"/>
            </a:xfrm>
            <a:prstGeom prst="line">
              <a:avLst/>
            </a:prstGeom>
            <a:ln w="25400">
              <a:prstDash val="sysDash"/>
              <a:headEnd type="none" w="lg" len="med"/>
              <a:tailEnd type="none" w="lg" len="med"/>
            </a:ln>
          </p:spPr>
          <p:style>
            <a:lnRef idx="1">
              <a:schemeClr val="accent1"/>
            </a:lnRef>
            <a:fillRef idx="0">
              <a:schemeClr val="accent1"/>
            </a:fillRef>
            <a:effectRef idx="0">
              <a:schemeClr val="accent1"/>
            </a:effectRef>
            <a:fontRef idx="minor">
              <a:schemeClr val="tx1"/>
            </a:fontRef>
          </p:style>
        </p:cxnSp>
        <p:cxnSp>
          <p:nvCxnSpPr>
            <p:cNvPr id="21" name="Přímá spojnice 20">
              <a:extLst>
                <a:ext uri="{FF2B5EF4-FFF2-40B4-BE49-F238E27FC236}">
                  <a16:creationId xmlns:a16="http://schemas.microsoft.com/office/drawing/2014/main" id="{879A9AF6-1D68-880D-62E1-0B126A7459B4}"/>
                </a:ext>
              </a:extLst>
            </p:cNvPr>
            <p:cNvCxnSpPr/>
            <p:nvPr/>
          </p:nvCxnSpPr>
          <p:spPr>
            <a:xfrm flipH="1">
              <a:off x="4657081" y="1670639"/>
              <a:ext cx="1083822" cy="1083824"/>
            </a:xfrm>
            <a:prstGeom prst="line">
              <a:avLst/>
            </a:prstGeom>
            <a:ln w="25400">
              <a:prstDash val="sysDash"/>
              <a:headEnd type="none" w="lg" len="med"/>
              <a:tailEnd type="none" w="lg" len="med"/>
            </a:ln>
          </p:spPr>
          <p:style>
            <a:lnRef idx="1">
              <a:schemeClr val="accent1"/>
            </a:lnRef>
            <a:fillRef idx="0">
              <a:schemeClr val="accent1"/>
            </a:fillRef>
            <a:effectRef idx="0">
              <a:schemeClr val="accent1"/>
            </a:effectRef>
            <a:fontRef idx="minor">
              <a:schemeClr val="tx1"/>
            </a:fontRef>
          </p:style>
        </p:cxnSp>
        <p:sp>
          <p:nvSpPr>
            <p:cNvPr id="22" name="TextovéPole 21">
              <a:extLst>
                <a:ext uri="{FF2B5EF4-FFF2-40B4-BE49-F238E27FC236}">
                  <a16:creationId xmlns:a16="http://schemas.microsoft.com/office/drawing/2014/main" id="{F5F06EFF-D6CA-E812-3252-6EAD05F7054F}"/>
                </a:ext>
              </a:extLst>
            </p:cNvPr>
            <p:cNvSpPr txBox="1"/>
            <p:nvPr/>
          </p:nvSpPr>
          <p:spPr>
            <a:xfrm>
              <a:off x="5497530" y="2539574"/>
              <a:ext cx="547095" cy="249586"/>
            </a:xfrm>
            <a:prstGeom prst="rect">
              <a:avLst/>
            </a:prstGeom>
            <a:noFill/>
            <a:ln>
              <a:noFill/>
            </a:ln>
          </p:spPr>
          <p:txBody>
            <a:bodyPr wrap="square" rtlCol="0">
              <a:spAutoFit/>
            </a:bodyPr>
            <a:lstStyle/>
            <a:p>
              <a:pPr marL="0" lvl="2">
                <a:lnSpc>
                  <a:spcPct val="80000"/>
                </a:lnSpc>
                <a:buClr>
                  <a:srgbClr val="7030A0"/>
                </a:buClr>
                <a:buSzPct val="80000"/>
              </a:pPr>
              <a:r>
                <a:rPr lang="en-GB" sz="800" dirty="0">
                  <a:latin typeface="Cambria Math" panose="02040503050406030204" pitchFamily="18" charset="0"/>
                  <a:ea typeface="Cambria Math" panose="02040503050406030204" pitchFamily="18" charset="0"/>
                  <a:sym typeface="Wingdings 2" panose="05020102010507070707" pitchFamily="18" charset="2"/>
                </a:rPr>
                <a:t>long put</a:t>
              </a:r>
              <a:endParaRPr lang="en-GB" sz="800" dirty="0">
                <a:latin typeface="Cambria Math" panose="02040503050406030204" pitchFamily="18" charset="0"/>
                <a:ea typeface="Cambria Math" panose="02040503050406030204" pitchFamily="18" charset="0"/>
              </a:endParaRPr>
            </a:p>
          </p:txBody>
        </p:sp>
        <mc:AlternateContent xmlns:mc="http://schemas.openxmlformats.org/markup-compatibility/2006" xmlns:a14="http://schemas.microsoft.com/office/drawing/2010/main">
          <mc:Choice Requires="a14">
            <p:sp>
              <p:nvSpPr>
                <p:cNvPr id="23" name="TextovéPole 22">
                  <a:extLst>
                    <a:ext uri="{FF2B5EF4-FFF2-40B4-BE49-F238E27FC236}">
                      <a16:creationId xmlns:a16="http://schemas.microsoft.com/office/drawing/2014/main" id="{AD2C464D-4399-56BC-015D-65F97AD362B8}"/>
                    </a:ext>
                  </a:extLst>
                </p:cNvPr>
                <p:cNvSpPr txBox="1"/>
                <p:nvPr/>
              </p:nvSpPr>
              <p:spPr>
                <a:xfrm>
                  <a:off x="5249007" y="2706815"/>
                  <a:ext cx="187089" cy="278101"/>
                </a:xfrm>
                <a:prstGeom prst="rect">
                  <a:avLst/>
                </a:prstGeom>
                <a:noFill/>
              </p:spPr>
              <p:txBody>
                <a:bodyPr wrap="square" lIns="0" rIns="0" rtlCol="0">
                  <a:spAutoFit/>
                </a:bodyPr>
                <a:lstStyle/>
                <a:p>
                  <a:pPr algn="ctr"/>
                  <a14:m>
                    <m:oMathPara xmlns:m="http://schemas.openxmlformats.org/officeDocument/2006/math">
                      <m:oMathParaPr>
                        <m:jc m:val="centerGroup"/>
                      </m:oMathParaPr>
                      <m:oMath xmlns:m="http://schemas.openxmlformats.org/officeDocument/2006/math">
                        <m:sSub>
                          <m:sSubPr>
                            <m:ctrlPr>
                              <a:rPr lang="cs-CZ" sz="800" b="0" i="1" smtClean="0">
                                <a:latin typeface="Cambria Math" panose="02040503050406030204" pitchFamily="18" charset="0"/>
                              </a:rPr>
                            </m:ctrlPr>
                          </m:sSubPr>
                          <m:e>
                            <m:r>
                              <a:rPr lang="cs-CZ" sz="800" b="0" i="1" smtClean="0">
                                <a:latin typeface="Cambria Math" panose="02040503050406030204" pitchFamily="18" charset="0"/>
                              </a:rPr>
                              <m:t>𝑋</m:t>
                            </m:r>
                          </m:e>
                          <m:sub>
                            <m:r>
                              <a:rPr lang="cs-CZ" sz="800" b="0" i="1" smtClean="0">
                                <a:latin typeface="Cambria Math" panose="02040503050406030204" pitchFamily="18" charset="0"/>
                              </a:rPr>
                              <m:t> </m:t>
                            </m:r>
                          </m:sub>
                        </m:sSub>
                      </m:oMath>
                    </m:oMathPara>
                  </a14:m>
                  <a:endParaRPr lang="cs-CZ" sz="800" i="1" baseline="-25000" dirty="0"/>
                </a:p>
              </p:txBody>
            </p:sp>
          </mc:Choice>
          <mc:Fallback xmlns="">
            <p:sp>
              <p:nvSpPr>
                <p:cNvPr id="23" name="TextovéPole 22">
                  <a:extLst>
                    <a:ext uri="{FF2B5EF4-FFF2-40B4-BE49-F238E27FC236}">
                      <a16:creationId xmlns:a16="http://schemas.microsoft.com/office/drawing/2014/main" id="{AD2C464D-4399-56BC-015D-65F97AD362B8}"/>
                    </a:ext>
                  </a:extLst>
                </p:cNvPr>
                <p:cNvSpPr txBox="1">
                  <a:spLocks noRot="1" noChangeAspect="1" noMove="1" noResize="1" noEditPoints="1" noAdjustHandles="1" noChangeArrowheads="1" noChangeShapeType="1" noTextEdit="1"/>
                </p:cNvSpPr>
                <p:nvPr/>
              </p:nvSpPr>
              <p:spPr>
                <a:xfrm>
                  <a:off x="5249007" y="2706815"/>
                  <a:ext cx="187089" cy="278101"/>
                </a:xfrm>
                <a:prstGeom prst="rect">
                  <a:avLst/>
                </a:prstGeom>
                <a:blipFill>
                  <a:blip r:embed="rId23"/>
                  <a:stretch>
                    <a:fillRect/>
                  </a:stretch>
                </a:blipFill>
              </p:spPr>
              <p:txBody>
                <a:bodyPr/>
                <a:lstStyle/>
                <a:p>
                  <a:r>
                    <a:rPr lang="en-GB">
                      <a:noFill/>
                    </a:rPr>
                    <a:t> </a:t>
                  </a:r>
                </a:p>
              </p:txBody>
            </p:sp>
          </mc:Fallback>
        </mc:AlternateContent>
        <p:cxnSp>
          <p:nvCxnSpPr>
            <p:cNvPr id="24" name="Přímá spojnice 23">
              <a:extLst>
                <a:ext uri="{FF2B5EF4-FFF2-40B4-BE49-F238E27FC236}">
                  <a16:creationId xmlns:a16="http://schemas.microsoft.com/office/drawing/2014/main" id="{18E6FEFA-4A20-AED8-252F-A0B62768420F}"/>
                </a:ext>
              </a:extLst>
            </p:cNvPr>
            <p:cNvCxnSpPr/>
            <p:nvPr/>
          </p:nvCxnSpPr>
          <p:spPr>
            <a:xfrm>
              <a:off x="4669851" y="2060848"/>
              <a:ext cx="661800" cy="0"/>
            </a:xfrm>
            <a:prstGeom prst="line">
              <a:avLst/>
            </a:prstGeom>
            <a:ln w="38100" cap="rnd">
              <a:solidFill>
                <a:srgbClr val="C00000"/>
              </a:solidFill>
              <a:prstDash val="solid"/>
              <a:headEnd type="none" w="lg" len="med"/>
              <a:tailEnd type="none" w="lg" len="med"/>
            </a:ln>
          </p:spPr>
          <p:style>
            <a:lnRef idx="1">
              <a:schemeClr val="accent1"/>
            </a:lnRef>
            <a:fillRef idx="0">
              <a:schemeClr val="accent1"/>
            </a:fillRef>
            <a:effectRef idx="0">
              <a:schemeClr val="accent1"/>
            </a:effectRef>
            <a:fontRef idx="minor">
              <a:schemeClr val="tx1"/>
            </a:fontRef>
          </p:style>
        </p:cxnSp>
        <p:cxnSp>
          <p:nvCxnSpPr>
            <p:cNvPr id="25" name="Přímá spojnice 24">
              <a:extLst>
                <a:ext uri="{FF2B5EF4-FFF2-40B4-BE49-F238E27FC236}">
                  <a16:creationId xmlns:a16="http://schemas.microsoft.com/office/drawing/2014/main" id="{F46DB21B-198F-5A9E-8666-45FE61AF345B}"/>
                </a:ext>
              </a:extLst>
            </p:cNvPr>
            <p:cNvCxnSpPr/>
            <p:nvPr/>
          </p:nvCxnSpPr>
          <p:spPr>
            <a:xfrm flipH="1">
              <a:off x="5335609" y="1605143"/>
              <a:ext cx="458708" cy="458709"/>
            </a:xfrm>
            <a:prstGeom prst="line">
              <a:avLst/>
            </a:prstGeom>
            <a:ln w="31750" cap="rnd">
              <a:solidFill>
                <a:srgbClr val="C00000"/>
              </a:solidFill>
              <a:prstDash val="solid"/>
              <a:headEnd type="none" w="lg" len="med"/>
              <a:tailEnd type="none" w="lg" len="med"/>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26" name="TextovéPole 25">
                  <a:extLst>
                    <a:ext uri="{FF2B5EF4-FFF2-40B4-BE49-F238E27FC236}">
                      <a16:creationId xmlns:a16="http://schemas.microsoft.com/office/drawing/2014/main" id="{60293956-2FAD-5082-0BE7-8AFE634F413B}"/>
                    </a:ext>
                  </a:extLst>
                </p:cNvPr>
                <p:cNvSpPr txBox="1"/>
                <p:nvPr/>
              </p:nvSpPr>
              <p:spPr>
                <a:xfrm>
                  <a:off x="4498323" y="1668749"/>
                  <a:ext cx="211556" cy="278101"/>
                </a:xfrm>
                <a:prstGeom prst="rect">
                  <a:avLst/>
                </a:prstGeom>
                <a:noFill/>
              </p:spPr>
              <p:txBody>
                <a:bodyPr wrap="square" lIns="0" rIns="0" rtlCol="0">
                  <a:spAutoFit/>
                </a:bodyPr>
                <a:lstStyle/>
                <a:p>
                  <a:pPr algn="ctr"/>
                  <a14:m>
                    <m:oMathPara xmlns:m="http://schemas.openxmlformats.org/officeDocument/2006/math">
                      <m:oMathParaPr>
                        <m:jc m:val="centerGroup"/>
                      </m:oMathParaPr>
                      <m:oMath xmlns:m="http://schemas.openxmlformats.org/officeDocument/2006/math">
                        <m:sSub>
                          <m:sSubPr>
                            <m:ctrlPr>
                              <a:rPr lang="cs-CZ" sz="800" b="0" i="1" smtClean="0">
                                <a:latin typeface="Cambria Math" panose="02040503050406030204" pitchFamily="18" charset="0"/>
                              </a:rPr>
                            </m:ctrlPr>
                          </m:sSubPr>
                          <m:e>
                            <m:r>
                              <a:rPr lang="cs-CZ" sz="800" b="0" i="1" smtClean="0">
                                <a:latin typeface="Cambria Math" panose="02040503050406030204" pitchFamily="18" charset="0"/>
                              </a:rPr>
                              <m:t>𝑉</m:t>
                            </m:r>
                          </m:e>
                          <m:sub>
                            <m:r>
                              <a:rPr lang="cs-CZ" sz="800" b="0" i="1" smtClean="0">
                                <a:latin typeface="Cambria Math" panose="02040503050406030204" pitchFamily="18" charset="0"/>
                              </a:rPr>
                              <m:t>𝐵</m:t>
                            </m:r>
                          </m:sub>
                        </m:sSub>
                      </m:oMath>
                    </m:oMathPara>
                  </a14:m>
                  <a:endParaRPr lang="cs-CZ" sz="800" i="1" baseline="-25000" dirty="0"/>
                </a:p>
              </p:txBody>
            </p:sp>
          </mc:Choice>
          <mc:Fallback xmlns="">
            <p:sp>
              <p:nvSpPr>
                <p:cNvPr id="26" name="TextovéPole 25">
                  <a:extLst>
                    <a:ext uri="{FF2B5EF4-FFF2-40B4-BE49-F238E27FC236}">
                      <a16:creationId xmlns:a16="http://schemas.microsoft.com/office/drawing/2014/main" id="{60293956-2FAD-5082-0BE7-8AFE634F413B}"/>
                    </a:ext>
                  </a:extLst>
                </p:cNvPr>
                <p:cNvSpPr txBox="1">
                  <a:spLocks noRot="1" noChangeAspect="1" noMove="1" noResize="1" noEditPoints="1" noAdjustHandles="1" noChangeArrowheads="1" noChangeShapeType="1" noTextEdit="1"/>
                </p:cNvSpPr>
                <p:nvPr/>
              </p:nvSpPr>
              <p:spPr>
                <a:xfrm>
                  <a:off x="4498323" y="1668749"/>
                  <a:ext cx="211556" cy="278101"/>
                </a:xfrm>
                <a:prstGeom prst="rect">
                  <a:avLst/>
                </a:prstGeom>
                <a:blipFill>
                  <a:blip r:embed="rId24"/>
                  <a:stretch>
                    <a:fillRect/>
                  </a:stretch>
                </a:blipFill>
              </p:spPr>
              <p:txBody>
                <a:bodyPr/>
                <a:lstStyle/>
                <a:p>
                  <a:r>
                    <a:rPr lang="en-GB">
                      <a:noFill/>
                    </a:rPr>
                    <a:t> </a:t>
                  </a:r>
                </a:p>
              </p:txBody>
            </p:sp>
          </mc:Fallback>
        </mc:AlternateContent>
        <p:cxnSp>
          <p:nvCxnSpPr>
            <p:cNvPr id="27" name="Přímá spojnice 26">
              <a:extLst>
                <a:ext uri="{FF2B5EF4-FFF2-40B4-BE49-F238E27FC236}">
                  <a16:creationId xmlns:a16="http://schemas.microsoft.com/office/drawing/2014/main" id="{D056F661-50D7-135B-FA1C-AF1A088972AC}"/>
                </a:ext>
              </a:extLst>
            </p:cNvPr>
            <p:cNvCxnSpPr/>
            <p:nvPr/>
          </p:nvCxnSpPr>
          <p:spPr>
            <a:xfrm flipH="1" flipV="1">
              <a:off x="4662659" y="2060848"/>
              <a:ext cx="693614" cy="693615"/>
            </a:xfrm>
            <a:prstGeom prst="line">
              <a:avLst/>
            </a:prstGeom>
            <a:ln w="25400">
              <a:prstDash val="sysDash"/>
              <a:headEnd type="none" w="lg" len="med"/>
              <a:tailEnd type="none" w="lg" len="med"/>
            </a:ln>
          </p:spPr>
          <p:style>
            <a:lnRef idx="1">
              <a:schemeClr val="accent1"/>
            </a:lnRef>
            <a:fillRef idx="0">
              <a:schemeClr val="accent1"/>
            </a:fillRef>
            <a:effectRef idx="0">
              <a:schemeClr val="accent1"/>
            </a:effectRef>
            <a:fontRef idx="minor">
              <a:schemeClr val="tx1"/>
            </a:fontRef>
          </p:style>
        </p:cxnSp>
        <p:sp>
          <p:nvSpPr>
            <p:cNvPr id="28" name="TextovéPole 27">
              <a:extLst>
                <a:ext uri="{FF2B5EF4-FFF2-40B4-BE49-F238E27FC236}">
                  <a16:creationId xmlns:a16="http://schemas.microsoft.com/office/drawing/2014/main" id="{5EFAAE73-36F9-8AD3-DD70-0B3A68FC6B03}"/>
                </a:ext>
              </a:extLst>
            </p:cNvPr>
            <p:cNvSpPr txBox="1"/>
            <p:nvPr/>
          </p:nvSpPr>
          <p:spPr>
            <a:xfrm>
              <a:off x="5059281" y="2188371"/>
              <a:ext cx="639708" cy="249586"/>
            </a:xfrm>
            <a:prstGeom prst="rect">
              <a:avLst/>
            </a:prstGeom>
            <a:noFill/>
            <a:ln>
              <a:noFill/>
            </a:ln>
          </p:spPr>
          <p:txBody>
            <a:bodyPr wrap="square" rtlCol="0">
              <a:spAutoFit/>
            </a:bodyPr>
            <a:lstStyle/>
            <a:p>
              <a:pPr marL="0" lvl="2">
                <a:lnSpc>
                  <a:spcPct val="80000"/>
                </a:lnSpc>
                <a:buClr>
                  <a:srgbClr val="7030A0"/>
                </a:buClr>
                <a:buSzPct val="80000"/>
              </a:pPr>
              <a:r>
                <a:rPr lang="en-GB" sz="800" dirty="0">
                  <a:latin typeface="Cambria Math" panose="02040503050406030204" pitchFamily="18" charset="0"/>
                  <a:ea typeface="Cambria Math" panose="02040503050406030204" pitchFamily="18" charset="0"/>
                  <a:sym typeface="Wingdings 2" panose="05020102010507070707" pitchFamily="18" charset="2"/>
                </a:rPr>
                <a:t>long stock</a:t>
              </a:r>
              <a:endParaRPr lang="en-GB" sz="800" dirty="0">
                <a:latin typeface="Cambria Math" panose="02040503050406030204" pitchFamily="18" charset="0"/>
                <a:ea typeface="Cambria Math" panose="02040503050406030204" pitchFamily="18" charset="0"/>
              </a:endParaRPr>
            </a:p>
          </p:txBody>
        </p:sp>
      </p:grpSp>
      <mc:AlternateContent xmlns:mc="http://schemas.openxmlformats.org/markup-compatibility/2006" xmlns:a14="http://schemas.microsoft.com/office/drawing/2010/main">
        <mc:Choice Requires="a14">
          <p:sp>
            <p:nvSpPr>
              <p:cNvPr id="66" name="TextovéPole 65">
                <a:extLst>
                  <a:ext uri="{FF2B5EF4-FFF2-40B4-BE49-F238E27FC236}">
                    <a16:creationId xmlns:a16="http://schemas.microsoft.com/office/drawing/2014/main" id="{4D180F0F-0263-C20C-80F0-6987856DB671}"/>
                  </a:ext>
                </a:extLst>
              </p:cNvPr>
              <p:cNvSpPr txBox="1"/>
              <p:nvPr/>
            </p:nvSpPr>
            <p:spPr>
              <a:xfrm>
                <a:off x="4356000" y="5108096"/>
                <a:ext cx="4453852" cy="523220"/>
              </a:xfrm>
              <a:prstGeom prst="rect">
                <a:avLst/>
              </a:prstGeom>
              <a:noFill/>
              <a:ln>
                <a:noFill/>
              </a:ln>
            </p:spPr>
            <p:txBody>
              <a:bodyPr wrap="square" rtlCol="0">
                <a:spAutoFit/>
              </a:bodyPr>
              <a:lstStyle/>
              <a:p>
                <a:pPr marL="252000" indent="-252000">
                  <a:buClr>
                    <a:srgbClr val="7030A0"/>
                  </a:buClr>
                  <a:buSzPct val="80000"/>
                  <a:buFont typeface="Wingdings" panose="05000000000000000000" pitchFamily="2" charset="2"/>
                  <a:buChar char="q"/>
                </a:pPr>
                <a:r>
                  <a:rPr lang="cs-CZ" sz="1400" dirty="0">
                    <a:latin typeface="Cambria Math" panose="02040503050406030204" pitchFamily="18" charset="0"/>
                    <a:ea typeface="Cambria Math" panose="02040503050406030204" pitchFamily="18" charset="0"/>
                  </a:rPr>
                  <a:t>C</a:t>
                </a:r>
                <a:r>
                  <a:rPr lang="en-GB" sz="1400" dirty="0">
                    <a:latin typeface="Cambria Math" panose="02040503050406030204" pitchFamily="18" charset="0"/>
                    <a:ea typeface="Cambria Math" panose="02040503050406030204" pitchFamily="18" charset="0"/>
                  </a:rPr>
                  <a:t>ash amount </a:t>
                </a:r>
                <a14:m>
                  <m:oMath xmlns:m="http://schemas.openxmlformats.org/officeDocument/2006/math">
                    <m:r>
                      <a:rPr lang="en-GB" sz="1400">
                        <a:latin typeface="Cambria Math" panose="02040503050406030204" pitchFamily="18" charset="0"/>
                        <a:ea typeface="Cambria Math" panose="02040503050406030204" pitchFamily="18" charset="0"/>
                      </a:rPr>
                      <m:t>𝑋</m:t>
                    </m:r>
                  </m:oMath>
                </a14:m>
                <a:r>
                  <a:rPr lang="en-GB" sz="1400" dirty="0">
                    <a:latin typeface="Cambria Math" panose="02040503050406030204" pitchFamily="18" charset="0"/>
                    <a:ea typeface="Cambria Math" panose="02040503050406030204" pitchFamily="18" charset="0"/>
                  </a:rPr>
                  <a:t> can be interpreted as a payoff from</a:t>
                </a:r>
                <a:r>
                  <a:rPr lang="cs-CZ" sz="1400" dirty="0">
                    <a:latin typeface="Cambria Math" panose="02040503050406030204" pitchFamily="18" charset="0"/>
                    <a:ea typeface="Cambria Math" panose="02040503050406030204" pitchFamily="18" charset="0"/>
                  </a:rPr>
                  <a:t> </a:t>
                </a:r>
                <a:r>
                  <a:rPr lang="en-GB" sz="1400" dirty="0">
                    <a:latin typeface="Cambria Math" panose="02040503050406030204" pitchFamily="18" charset="0"/>
                    <a:ea typeface="Cambria Math" panose="02040503050406030204" pitchFamily="18" charset="0"/>
                  </a:rPr>
                  <a:t>zero-coupon bond </a:t>
                </a:r>
                <a14:m>
                  <m:oMath xmlns:m="http://schemas.openxmlformats.org/officeDocument/2006/math">
                    <m:r>
                      <a:rPr lang="en-GB" sz="1400" b="0" i="1">
                        <a:latin typeface="Cambria Math" panose="02040503050406030204" pitchFamily="18" charset="0"/>
                        <a:ea typeface="Cambria Math" panose="02040503050406030204" pitchFamily="18" charset="0"/>
                      </a:rPr>
                      <m:t>𝐵</m:t>
                    </m:r>
                  </m:oMath>
                </a14:m>
                <a:endParaRPr lang="en-GB" sz="1400" dirty="0">
                  <a:latin typeface="Cambria Math" panose="02040503050406030204" pitchFamily="18" charset="0"/>
                  <a:ea typeface="Cambria Math" panose="02040503050406030204" pitchFamily="18" charset="0"/>
                </a:endParaRPr>
              </a:p>
            </p:txBody>
          </p:sp>
        </mc:Choice>
        <mc:Fallback xmlns="">
          <p:sp>
            <p:nvSpPr>
              <p:cNvPr id="66" name="TextovéPole 65">
                <a:extLst>
                  <a:ext uri="{FF2B5EF4-FFF2-40B4-BE49-F238E27FC236}">
                    <a16:creationId xmlns:a16="http://schemas.microsoft.com/office/drawing/2014/main" id="{4D180F0F-0263-C20C-80F0-6987856DB671}"/>
                  </a:ext>
                </a:extLst>
              </p:cNvPr>
              <p:cNvSpPr txBox="1">
                <a:spLocks noRot="1" noChangeAspect="1" noMove="1" noResize="1" noEditPoints="1" noAdjustHandles="1" noChangeArrowheads="1" noChangeShapeType="1" noTextEdit="1"/>
              </p:cNvSpPr>
              <p:nvPr/>
            </p:nvSpPr>
            <p:spPr>
              <a:xfrm>
                <a:off x="4356000" y="5108096"/>
                <a:ext cx="4453852" cy="523220"/>
              </a:xfrm>
              <a:prstGeom prst="rect">
                <a:avLst/>
              </a:prstGeom>
              <a:blipFill>
                <a:blip r:embed="rId25"/>
                <a:stretch>
                  <a:fillRect t="-3488" b="-9302"/>
                </a:stretch>
              </a:blipFill>
              <a:ln>
                <a:noFill/>
              </a:ln>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69" name="TextovéPole 68">
                <a:extLst>
                  <a:ext uri="{FF2B5EF4-FFF2-40B4-BE49-F238E27FC236}">
                    <a16:creationId xmlns:a16="http://schemas.microsoft.com/office/drawing/2014/main" id="{2EDEFDEF-F4D4-484C-4B2F-873CD56FA05E}"/>
                  </a:ext>
                </a:extLst>
              </p:cNvPr>
              <p:cNvSpPr txBox="1"/>
              <p:nvPr/>
            </p:nvSpPr>
            <p:spPr>
              <a:xfrm>
                <a:off x="4608000" y="5551177"/>
                <a:ext cx="4499992" cy="276999"/>
              </a:xfrm>
              <a:prstGeom prst="rect">
                <a:avLst/>
              </a:prstGeom>
              <a:noFill/>
              <a:ln>
                <a:noFill/>
              </a:ln>
            </p:spPr>
            <p:txBody>
              <a:bodyPr wrap="square" rtlCol="0">
                <a:spAutoFit/>
              </a:bodyPr>
              <a:lstStyle/>
              <a:p>
                <a:pPr marL="180000" indent="-180000">
                  <a:buClr>
                    <a:srgbClr val="7030A0"/>
                  </a:buClr>
                  <a:buSzPct val="100000"/>
                  <a:buFont typeface="Wingdings" panose="05000000000000000000" pitchFamily="2" charset="2"/>
                  <a:buChar char="§"/>
                </a:pPr>
                <a14:m>
                  <m:oMath xmlns:m="http://schemas.openxmlformats.org/officeDocument/2006/math">
                    <m:r>
                      <a:rPr lang="en-GB" sz="1200" b="0" i="1" smtClean="0">
                        <a:latin typeface="Cambria Math" panose="02040503050406030204" pitchFamily="18" charset="0"/>
                        <a:ea typeface="Cambria Math" panose="02040503050406030204" pitchFamily="18" charset="0"/>
                      </a:rPr>
                      <m:t>𝐶</m:t>
                    </m:r>
                    <m:r>
                      <a:rPr lang="en-GB" sz="1200" b="0" i="1" smtClean="0">
                        <a:latin typeface="Cambria Math" panose="02040503050406030204" pitchFamily="18" charset="0"/>
                        <a:ea typeface="Cambria Math" panose="02040503050406030204" pitchFamily="18" charset="0"/>
                      </a:rPr>
                      <m:t>=</m:t>
                    </m:r>
                    <m:r>
                      <a:rPr lang="en-GB" sz="1200" b="0" i="1" smtClean="0">
                        <a:latin typeface="Cambria Math" panose="02040503050406030204" pitchFamily="18" charset="0"/>
                        <a:ea typeface="Cambria Math" panose="02040503050406030204" pitchFamily="18" charset="0"/>
                      </a:rPr>
                      <m:t>𝑃</m:t>
                    </m:r>
                    <m:r>
                      <a:rPr lang="en-GB" sz="1200" b="0" i="1" smtClean="0">
                        <a:latin typeface="Cambria Math" panose="02040503050406030204" pitchFamily="18" charset="0"/>
                        <a:ea typeface="Cambria Math" panose="02040503050406030204" pitchFamily="18" charset="0"/>
                      </a:rPr>
                      <m:t>+</m:t>
                    </m:r>
                    <m:r>
                      <a:rPr lang="en-GB" sz="1200" b="0" i="1" smtClean="0">
                        <a:latin typeface="Cambria Math" panose="02040503050406030204" pitchFamily="18" charset="0"/>
                        <a:ea typeface="Cambria Math" panose="02040503050406030204" pitchFamily="18" charset="0"/>
                      </a:rPr>
                      <m:t>𝑆</m:t>
                    </m:r>
                    <m:r>
                      <a:rPr lang="en-GB" sz="1200" b="0" i="1" smtClean="0">
                        <a:latin typeface="Cambria Math" panose="02040503050406030204" pitchFamily="18" charset="0"/>
                        <a:ea typeface="Cambria Math" panose="02040503050406030204" pitchFamily="18" charset="0"/>
                      </a:rPr>
                      <m:t>−</m:t>
                    </m:r>
                    <m:r>
                      <a:rPr lang="en-GB" sz="1200" b="0" i="1" smtClean="0">
                        <a:latin typeface="Cambria Math" panose="02040503050406030204" pitchFamily="18" charset="0"/>
                        <a:ea typeface="Cambria Math" panose="02040503050406030204" pitchFamily="18" charset="0"/>
                      </a:rPr>
                      <m:t>𝐵</m:t>
                    </m:r>
                  </m:oMath>
                </a14:m>
                <a:r>
                  <a:rPr lang="en-GB" sz="1200" dirty="0">
                    <a:latin typeface="Cambria Math" panose="02040503050406030204" pitchFamily="18" charset="0"/>
                    <a:ea typeface="Cambria Math" panose="02040503050406030204" pitchFamily="18" charset="0"/>
                  </a:rPr>
                  <a:t> (</a:t>
                </a:r>
                <a:r>
                  <a:rPr lang="cs-CZ" sz="1200" dirty="0">
                    <a:latin typeface="Cambria Math" panose="02040503050406030204" pitchFamily="18" charset="0"/>
                    <a:ea typeface="Cambria Math" panose="02040503050406030204" pitchFamily="18" charset="0"/>
                  </a:rPr>
                  <a:t>long call = </a:t>
                </a:r>
                <a:r>
                  <a:rPr lang="en-GB" sz="1200" dirty="0">
                    <a:latin typeface="Cambria Math" panose="02040503050406030204" pitchFamily="18" charset="0"/>
                    <a:ea typeface="Cambria Math" panose="02040503050406030204" pitchFamily="18" charset="0"/>
                  </a:rPr>
                  <a:t>long put</a:t>
                </a:r>
                <a:r>
                  <a:rPr lang="cs-CZ" sz="1200" dirty="0">
                    <a:latin typeface="Cambria Math" panose="02040503050406030204" pitchFamily="18" charset="0"/>
                    <a:ea typeface="Cambria Math" panose="02040503050406030204" pitchFamily="18" charset="0"/>
                  </a:rPr>
                  <a:t> </a:t>
                </a:r>
                <a:r>
                  <a:rPr lang="en-GB" sz="1200" dirty="0">
                    <a:latin typeface="Cambria Math" panose="02040503050406030204" pitchFamily="18" charset="0"/>
                    <a:ea typeface="Cambria Math" panose="02040503050406030204" pitchFamily="18" charset="0"/>
                  </a:rPr>
                  <a:t>&amp; long stock &amp; short bond)</a:t>
                </a:r>
                <a:endParaRPr lang="en-GB" sz="1200" b="1" dirty="0">
                  <a:latin typeface="Cambria Math" panose="02040503050406030204" pitchFamily="18" charset="0"/>
                  <a:ea typeface="Cambria Math" panose="02040503050406030204" pitchFamily="18" charset="0"/>
                </a:endParaRPr>
              </a:p>
            </p:txBody>
          </p:sp>
        </mc:Choice>
        <mc:Fallback xmlns="">
          <p:sp>
            <p:nvSpPr>
              <p:cNvPr id="69" name="TextovéPole 68">
                <a:extLst>
                  <a:ext uri="{FF2B5EF4-FFF2-40B4-BE49-F238E27FC236}">
                    <a16:creationId xmlns:a16="http://schemas.microsoft.com/office/drawing/2014/main" id="{2EDEFDEF-F4D4-484C-4B2F-873CD56FA05E}"/>
                  </a:ext>
                </a:extLst>
              </p:cNvPr>
              <p:cNvSpPr txBox="1">
                <a:spLocks noRot="1" noChangeAspect="1" noMove="1" noResize="1" noEditPoints="1" noAdjustHandles="1" noChangeArrowheads="1" noChangeShapeType="1" noTextEdit="1"/>
              </p:cNvSpPr>
              <p:nvPr/>
            </p:nvSpPr>
            <p:spPr>
              <a:xfrm>
                <a:off x="4608000" y="5551177"/>
                <a:ext cx="4499992" cy="276999"/>
              </a:xfrm>
              <a:prstGeom prst="rect">
                <a:avLst/>
              </a:prstGeom>
              <a:blipFill>
                <a:blip r:embed="rId26"/>
                <a:stretch>
                  <a:fillRect t="-2222" b="-17778"/>
                </a:stretch>
              </a:blipFill>
              <a:ln>
                <a:noFill/>
              </a:ln>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70" name="TextovéPole 69">
                <a:extLst>
                  <a:ext uri="{FF2B5EF4-FFF2-40B4-BE49-F238E27FC236}">
                    <a16:creationId xmlns:a16="http://schemas.microsoft.com/office/drawing/2014/main" id="{14E5D279-44A7-D6E2-0D95-6C216E935304}"/>
                  </a:ext>
                </a:extLst>
              </p:cNvPr>
              <p:cNvSpPr txBox="1"/>
              <p:nvPr/>
            </p:nvSpPr>
            <p:spPr>
              <a:xfrm>
                <a:off x="4608000" y="5786448"/>
                <a:ext cx="4453852" cy="276999"/>
              </a:xfrm>
              <a:prstGeom prst="rect">
                <a:avLst/>
              </a:prstGeom>
              <a:noFill/>
              <a:ln>
                <a:noFill/>
              </a:ln>
            </p:spPr>
            <p:txBody>
              <a:bodyPr wrap="square" rtlCol="0">
                <a:spAutoFit/>
              </a:bodyPr>
              <a:lstStyle/>
              <a:p>
                <a:pPr marL="180000" indent="-180000">
                  <a:buClr>
                    <a:srgbClr val="7030A0"/>
                  </a:buClr>
                  <a:buSzPct val="100000"/>
                  <a:buFont typeface="Wingdings" panose="05000000000000000000" pitchFamily="2" charset="2"/>
                  <a:buChar char="§"/>
                </a:pPr>
                <a14:m>
                  <m:oMath xmlns:m="http://schemas.openxmlformats.org/officeDocument/2006/math">
                    <m:r>
                      <a:rPr lang="en-GB" sz="1200" b="0" i="1" smtClean="0">
                        <a:latin typeface="Cambria Math" panose="02040503050406030204" pitchFamily="18" charset="0"/>
                        <a:ea typeface="Cambria Math" panose="02040503050406030204" pitchFamily="18" charset="0"/>
                      </a:rPr>
                      <m:t>𝑃</m:t>
                    </m:r>
                    <m:r>
                      <a:rPr lang="en-GB" sz="1200" b="0" i="1" smtClean="0">
                        <a:latin typeface="Cambria Math" panose="02040503050406030204" pitchFamily="18" charset="0"/>
                        <a:ea typeface="Cambria Math" panose="02040503050406030204" pitchFamily="18" charset="0"/>
                      </a:rPr>
                      <m:t>=</m:t>
                    </m:r>
                    <m:r>
                      <a:rPr lang="en-GB" sz="1200" b="0" i="1" smtClean="0">
                        <a:latin typeface="Cambria Math" panose="02040503050406030204" pitchFamily="18" charset="0"/>
                        <a:ea typeface="Cambria Math" panose="02040503050406030204" pitchFamily="18" charset="0"/>
                      </a:rPr>
                      <m:t>𝐶</m:t>
                    </m:r>
                    <m:r>
                      <a:rPr lang="en-GB" sz="1200" b="0" i="1" smtClean="0">
                        <a:latin typeface="Cambria Math" panose="02040503050406030204" pitchFamily="18" charset="0"/>
                        <a:ea typeface="Cambria Math" panose="02040503050406030204" pitchFamily="18" charset="0"/>
                      </a:rPr>
                      <m:t>+</m:t>
                    </m:r>
                    <m:r>
                      <a:rPr lang="en-GB" sz="1200" b="0" i="1" smtClean="0">
                        <a:latin typeface="Cambria Math" panose="02040503050406030204" pitchFamily="18" charset="0"/>
                        <a:ea typeface="Cambria Math" panose="02040503050406030204" pitchFamily="18" charset="0"/>
                      </a:rPr>
                      <m:t>𝐵</m:t>
                    </m:r>
                    <m:r>
                      <a:rPr lang="en-GB" sz="1200" b="0" i="1" smtClean="0">
                        <a:latin typeface="Cambria Math" panose="02040503050406030204" pitchFamily="18" charset="0"/>
                        <a:ea typeface="Cambria Math" panose="02040503050406030204" pitchFamily="18" charset="0"/>
                      </a:rPr>
                      <m:t>−</m:t>
                    </m:r>
                    <m:r>
                      <a:rPr lang="en-GB" sz="1200" b="0" i="1" smtClean="0">
                        <a:latin typeface="Cambria Math" panose="02040503050406030204" pitchFamily="18" charset="0"/>
                        <a:ea typeface="Cambria Math" panose="02040503050406030204" pitchFamily="18" charset="0"/>
                      </a:rPr>
                      <m:t>𝑆</m:t>
                    </m:r>
                  </m:oMath>
                </a14:m>
                <a:r>
                  <a:rPr lang="en-GB" sz="1200" dirty="0">
                    <a:latin typeface="Cambria Math" panose="02040503050406030204" pitchFamily="18" charset="0"/>
                    <a:ea typeface="Cambria Math" panose="02040503050406030204" pitchFamily="18" charset="0"/>
                  </a:rPr>
                  <a:t> (long put = long call &amp; long bond &amp; short stock)</a:t>
                </a:r>
                <a:endParaRPr lang="en-GB" sz="1200" b="1" dirty="0">
                  <a:latin typeface="Cambria Math" panose="02040503050406030204" pitchFamily="18" charset="0"/>
                  <a:ea typeface="Cambria Math" panose="02040503050406030204" pitchFamily="18" charset="0"/>
                </a:endParaRPr>
              </a:p>
            </p:txBody>
          </p:sp>
        </mc:Choice>
        <mc:Fallback xmlns="">
          <p:sp>
            <p:nvSpPr>
              <p:cNvPr id="70" name="TextovéPole 69">
                <a:extLst>
                  <a:ext uri="{FF2B5EF4-FFF2-40B4-BE49-F238E27FC236}">
                    <a16:creationId xmlns:a16="http://schemas.microsoft.com/office/drawing/2014/main" id="{14E5D279-44A7-D6E2-0D95-6C216E935304}"/>
                  </a:ext>
                </a:extLst>
              </p:cNvPr>
              <p:cNvSpPr txBox="1">
                <a:spLocks noRot="1" noChangeAspect="1" noMove="1" noResize="1" noEditPoints="1" noAdjustHandles="1" noChangeArrowheads="1" noChangeShapeType="1" noTextEdit="1"/>
              </p:cNvSpPr>
              <p:nvPr/>
            </p:nvSpPr>
            <p:spPr>
              <a:xfrm>
                <a:off x="4608000" y="5786448"/>
                <a:ext cx="4453852" cy="276999"/>
              </a:xfrm>
              <a:prstGeom prst="rect">
                <a:avLst/>
              </a:prstGeom>
              <a:blipFill>
                <a:blip r:embed="rId27"/>
                <a:stretch>
                  <a:fillRect b="-15217"/>
                </a:stretch>
              </a:blipFill>
              <a:ln>
                <a:noFill/>
              </a:ln>
            </p:spPr>
            <p:txBody>
              <a:bodyPr/>
              <a:lstStyle/>
              <a:p>
                <a:r>
                  <a:rPr lang="en-GB">
                    <a:noFill/>
                  </a:rPr>
                  <a:t> </a:t>
                </a:r>
              </a:p>
            </p:txBody>
          </p:sp>
        </mc:Fallback>
      </mc:AlternateContent>
      <p:sp>
        <p:nvSpPr>
          <p:cNvPr id="89" name="TextovéPole 88">
            <a:extLst>
              <a:ext uri="{FF2B5EF4-FFF2-40B4-BE49-F238E27FC236}">
                <a16:creationId xmlns:a16="http://schemas.microsoft.com/office/drawing/2014/main" id="{C5319379-F70E-C094-3228-458B8785DE20}"/>
              </a:ext>
            </a:extLst>
          </p:cNvPr>
          <p:cNvSpPr txBox="1"/>
          <p:nvPr/>
        </p:nvSpPr>
        <p:spPr>
          <a:xfrm>
            <a:off x="3641926" y="1768800"/>
            <a:ext cx="611600" cy="123111"/>
          </a:xfrm>
          <a:prstGeom prst="rect">
            <a:avLst/>
          </a:prstGeom>
          <a:noFill/>
        </p:spPr>
        <p:txBody>
          <a:bodyPr wrap="square" tIns="0" bIns="0" rtlCol="0">
            <a:spAutoFit/>
          </a:bodyPr>
          <a:lstStyle/>
          <a:p>
            <a:pPr algn="ctr"/>
            <a:r>
              <a:rPr lang="en-GB" sz="800" i="0" noProof="0" dirty="0">
                <a:latin typeface="Cambria Math" panose="02040503050406030204" pitchFamily="18" charset="0"/>
                <a:ea typeface="Cambria Math" panose="02040503050406030204" pitchFamily="18" charset="0"/>
              </a:rPr>
              <a:t>G</a:t>
            </a:r>
            <a:r>
              <a:rPr lang="cs-CZ" sz="800" i="0" noProof="0" dirty="0">
                <a:latin typeface="Cambria Math" panose="02040503050406030204" pitchFamily="18" charset="0"/>
                <a:ea typeface="Cambria Math" panose="02040503050406030204" pitchFamily="18" charset="0"/>
              </a:rPr>
              <a:t>O LONG</a:t>
            </a:r>
            <a:endParaRPr lang="en-GB" sz="800" i="1" dirty="0">
              <a:latin typeface="Cambria Math"/>
              <a:ea typeface="Cambria Math" panose="02040503050406030204" pitchFamily="18" charset="0"/>
            </a:endParaRPr>
          </a:p>
        </p:txBody>
      </p:sp>
      <p:sp>
        <p:nvSpPr>
          <p:cNvPr id="90" name="TextovéPole 89">
            <a:extLst>
              <a:ext uri="{FF2B5EF4-FFF2-40B4-BE49-F238E27FC236}">
                <a16:creationId xmlns:a16="http://schemas.microsoft.com/office/drawing/2014/main" id="{CC031D1B-0A0D-4D03-3FEE-CFA45611A663}"/>
              </a:ext>
            </a:extLst>
          </p:cNvPr>
          <p:cNvSpPr txBox="1"/>
          <p:nvPr/>
        </p:nvSpPr>
        <p:spPr>
          <a:xfrm>
            <a:off x="3592356" y="2019857"/>
            <a:ext cx="705666" cy="123111"/>
          </a:xfrm>
          <a:prstGeom prst="rect">
            <a:avLst/>
          </a:prstGeom>
          <a:noFill/>
        </p:spPr>
        <p:txBody>
          <a:bodyPr wrap="square" tIns="0" bIns="0" rtlCol="0">
            <a:spAutoFit/>
          </a:bodyPr>
          <a:lstStyle/>
          <a:p>
            <a:pPr algn="ctr"/>
            <a:r>
              <a:rPr lang="en-GB" sz="800" i="0" noProof="0" dirty="0">
                <a:latin typeface="Cambria Math" panose="02040503050406030204" pitchFamily="18" charset="0"/>
                <a:ea typeface="Cambria Math" panose="02040503050406030204" pitchFamily="18" charset="0"/>
              </a:rPr>
              <a:t>G</a:t>
            </a:r>
            <a:r>
              <a:rPr lang="cs-CZ" sz="800" i="0" noProof="0" dirty="0">
                <a:latin typeface="Cambria Math" panose="02040503050406030204" pitchFamily="18" charset="0"/>
                <a:ea typeface="Cambria Math" panose="02040503050406030204" pitchFamily="18" charset="0"/>
              </a:rPr>
              <a:t>O SHORT</a:t>
            </a:r>
            <a:endParaRPr lang="en-GB" sz="800" i="1" dirty="0">
              <a:latin typeface="Cambria Math"/>
              <a:ea typeface="Cambria Math" panose="02040503050406030204" pitchFamily="18" charset="0"/>
            </a:endParaRPr>
          </a:p>
        </p:txBody>
      </p:sp>
      <p:sp>
        <p:nvSpPr>
          <p:cNvPr id="110" name="TextovéPole 109">
            <a:extLst>
              <a:ext uri="{FF2B5EF4-FFF2-40B4-BE49-F238E27FC236}">
                <a16:creationId xmlns:a16="http://schemas.microsoft.com/office/drawing/2014/main" id="{6785E234-7DD0-1E53-C939-BF9ABA0898AE}"/>
              </a:ext>
            </a:extLst>
          </p:cNvPr>
          <p:cNvSpPr txBox="1"/>
          <p:nvPr/>
        </p:nvSpPr>
        <p:spPr>
          <a:xfrm>
            <a:off x="3642033" y="3902371"/>
            <a:ext cx="611600" cy="123111"/>
          </a:xfrm>
          <a:prstGeom prst="rect">
            <a:avLst/>
          </a:prstGeom>
          <a:noFill/>
        </p:spPr>
        <p:txBody>
          <a:bodyPr wrap="square" tIns="0" bIns="0" rtlCol="0">
            <a:spAutoFit/>
          </a:bodyPr>
          <a:lstStyle/>
          <a:p>
            <a:pPr algn="ctr"/>
            <a:r>
              <a:rPr lang="en-GB" sz="800" i="0" noProof="0" dirty="0">
                <a:latin typeface="Cambria Math" panose="02040503050406030204" pitchFamily="18" charset="0"/>
                <a:ea typeface="Cambria Math" panose="02040503050406030204" pitchFamily="18" charset="0"/>
              </a:rPr>
              <a:t>G</a:t>
            </a:r>
            <a:r>
              <a:rPr lang="cs-CZ" sz="800" i="0" noProof="0" dirty="0">
                <a:latin typeface="Cambria Math" panose="02040503050406030204" pitchFamily="18" charset="0"/>
                <a:ea typeface="Cambria Math" panose="02040503050406030204" pitchFamily="18" charset="0"/>
              </a:rPr>
              <a:t>O LONG</a:t>
            </a:r>
            <a:endParaRPr lang="en-GB" sz="800" i="1" dirty="0">
              <a:latin typeface="Cambria Math"/>
              <a:ea typeface="Cambria Math" panose="02040503050406030204" pitchFamily="18" charset="0"/>
            </a:endParaRPr>
          </a:p>
        </p:txBody>
      </p:sp>
      <p:sp>
        <p:nvSpPr>
          <p:cNvPr id="111" name="TextovéPole 110">
            <a:extLst>
              <a:ext uri="{FF2B5EF4-FFF2-40B4-BE49-F238E27FC236}">
                <a16:creationId xmlns:a16="http://schemas.microsoft.com/office/drawing/2014/main" id="{C1E7DAB4-FE7F-10EA-02A4-F8CFD7EE7A1C}"/>
              </a:ext>
            </a:extLst>
          </p:cNvPr>
          <p:cNvSpPr txBox="1"/>
          <p:nvPr/>
        </p:nvSpPr>
        <p:spPr>
          <a:xfrm>
            <a:off x="3592937" y="3643017"/>
            <a:ext cx="705666" cy="123111"/>
          </a:xfrm>
          <a:prstGeom prst="rect">
            <a:avLst/>
          </a:prstGeom>
          <a:noFill/>
        </p:spPr>
        <p:txBody>
          <a:bodyPr wrap="square" tIns="0" bIns="0" rtlCol="0">
            <a:spAutoFit/>
          </a:bodyPr>
          <a:lstStyle/>
          <a:p>
            <a:pPr algn="ctr"/>
            <a:r>
              <a:rPr lang="en-GB" sz="800" i="0" noProof="0" dirty="0">
                <a:latin typeface="Cambria Math" panose="02040503050406030204" pitchFamily="18" charset="0"/>
                <a:ea typeface="Cambria Math" panose="02040503050406030204" pitchFamily="18" charset="0"/>
              </a:rPr>
              <a:t>G</a:t>
            </a:r>
            <a:r>
              <a:rPr lang="cs-CZ" sz="800" i="0" noProof="0" dirty="0">
                <a:latin typeface="Cambria Math" panose="02040503050406030204" pitchFamily="18" charset="0"/>
                <a:ea typeface="Cambria Math" panose="02040503050406030204" pitchFamily="18" charset="0"/>
              </a:rPr>
              <a:t>O SHORT</a:t>
            </a:r>
            <a:endParaRPr lang="en-GB" sz="800" i="1" dirty="0">
              <a:latin typeface="Cambria Math"/>
              <a:ea typeface="Cambria Math" panose="02040503050406030204" pitchFamily="18" charset="0"/>
            </a:endParaRPr>
          </a:p>
        </p:txBody>
      </p:sp>
    </p:spTree>
    <p:extLst>
      <p:ext uri="{BB962C8B-B14F-4D97-AF65-F5344CB8AC3E}">
        <p14:creationId xmlns:p14="http://schemas.microsoft.com/office/powerpoint/2010/main" val="242574841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2052000" y="2160000"/>
            <a:ext cx="5976000" cy="1800000"/>
          </a:xfrm>
        </p:spPr>
        <p:txBody>
          <a:bodyPr/>
          <a:lstStyle/>
          <a:p>
            <a:pPr marL="182880" indent="0" algn="l">
              <a:buNone/>
            </a:pPr>
            <a:r>
              <a:rPr lang="en-GB" dirty="0">
                <a:solidFill>
                  <a:srgbClr val="7030A0"/>
                </a:solidFill>
              </a:rPr>
              <a:t>See you </a:t>
            </a:r>
            <a:br>
              <a:rPr lang="en-GB" dirty="0">
                <a:solidFill>
                  <a:srgbClr val="7030A0"/>
                </a:solidFill>
              </a:rPr>
            </a:br>
            <a:r>
              <a:rPr lang="en-GB" dirty="0">
                <a:solidFill>
                  <a:srgbClr val="7030A0"/>
                </a:solidFill>
              </a:rPr>
              <a:t>in the next lecture</a:t>
            </a:r>
          </a:p>
        </p:txBody>
      </p:sp>
      <p:sp>
        <p:nvSpPr>
          <p:cNvPr id="9" name="Zástupný symbol pro číslo snímku 2"/>
          <p:cNvSpPr>
            <a:spLocks noGrp="1"/>
          </p:cNvSpPr>
          <p:nvPr>
            <p:ph type="sldNum" sz="quarter" idx="12"/>
          </p:nvPr>
        </p:nvSpPr>
        <p:spPr>
          <a:xfrm>
            <a:off x="7164000" y="6336000"/>
            <a:ext cx="1800000" cy="360000"/>
          </a:xfrm>
        </p:spPr>
        <p:txBody>
          <a:bodyPr/>
          <a:lstStyle/>
          <a:p>
            <a:pPr algn="r"/>
            <a:r>
              <a:rPr lang="cs-CZ" dirty="0"/>
              <a:t>15</a:t>
            </a:r>
          </a:p>
        </p:txBody>
      </p:sp>
      <p:sp>
        <p:nvSpPr>
          <p:cNvPr id="10" name="Zástupný symbol pro zápatí 1"/>
          <p:cNvSpPr>
            <a:spLocks noGrp="1"/>
          </p:cNvSpPr>
          <p:nvPr>
            <p:ph type="ftr" sz="quarter" idx="11"/>
          </p:nvPr>
        </p:nvSpPr>
        <p:spPr>
          <a:xfrm>
            <a:off x="180000" y="6336000"/>
            <a:ext cx="3312000" cy="360000"/>
          </a:xfrm>
        </p:spPr>
        <p:txBody>
          <a:bodyPr/>
          <a:lstStyle/>
          <a:p>
            <a:r>
              <a:rPr lang="en-GB" dirty="0"/>
              <a:t>Pricing of option contracts</a:t>
            </a:r>
          </a:p>
        </p:txBody>
      </p:sp>
      <p:sp>
        <p:nvSpPr>
          <p:cNvPr id="22" name="Podnadpis 2">
            <a:extLst>
              <a:ext uri="{FF2B5EF4-FFF2-40B4-BE49-F238E27FC236}">
                <a16:creationId xmlns:a16="http://schemas.microsoft.com/office/drawing/2014/main" id="{B6037AF5-4E0C-5175-D00A-4FA9101001D3}"/>
              </a:ext>
            </a:extLst>
          </p:cNvPr>
          <p:cNvSpPr txBox="1">
            <a:spLocks/>
          </p:cNvSpPr>
          <p:nvPr/>
        </p:nvSpPr>
        <p:spPr>
          <a:xfrm>
            <a:off x="180000" y="288000"/>
            <a:ext cx="2700000" cy="504000"/>
          </a:xfrm>
          <a:prstGeom prst="rect">
            <a:avLst/>
          </a:prstGeom>
        </p:spPr>
        <p:txBody>
          <a:bodyPr vert="horz" wrap="square" lIns="91440" tIns="45720" rIns="91440" bIns="45720" rtlCol="0" anchor="t">
            <a:spAutoFit/>
          </a:bodyPr>
          <a:lstStyle>
            <a:lvl1pPr marL="0" indent="0" algn="r" defTabSz="914400" rtl="0" eaLnBrk="1" latinLnBrk="0" hangingPunct="1">
              <a:spcBef>
                <a:spcPct val="20000"/>
              </a:spcBef>
              <a:spcAft>
                <a:spcPts val="300"/>
              </a:spcAft>
              <a:buClr>
                <a:schemeClr val="accent6">
                  <a:lumMod val="75000"/>
                </a:schemeClr>
              </a:buClr>
              <a:buSzPct val="130000"/>
              <a:buFont typeface="Georgia" pitchFamily="18" charset="0"/>
              <a:buNone/>
              <a:defRPr sz="2000" kern="1200">
                <a:solidFill>
                  <a:schemeClr val="tx2"/>
                </a:solidFill>
                <a:latin typeface="+mn-lt"/>
                <a:ea typeface="+mn-ea"/>
                <a:cs typeface="+mn-cs"/>
              </a:defRPr>
            </a:lvl1pPr>
            <a:lvl2pPr marL="457200" indent="0" algn="l" defTabSz="914400" rtl="0" eaLnBrk="1" latinLnBrk="0" hangingPunct="1">
              <a:spcBef>
                <a:spcPct val="20000"/>
              </a:spcBef>
              <a:spcAft>
                <a:spcPts val="300"/>
              </a:spcAft>
              <a:buClr>
                <a:schemeClr val="accent6">
                  <a:lumMod val="75000"/>
                </a:schemeClr>
              </a:buClr>
              <a:buSzPct val="130000"/>
              <a:buFont typeface="Georgia" pitchFamily="18" charset="0"/>
              <a:buNone/>
              <a:defRPr sz="1800" kern="1200">
                <a:solidFill>
                  <a:schemeClr val="tx1">
                    <a:tint val="75000"/>
                  </a:schemeClr>
                </a:solidFill>
                <a:latin typeface="+mn-lt"/>
                <a:ea typeface="+mn-ea"/>
                <a:cs typeface="+mn-cs"/>
              </a:defRPr>
            </a:lvl2pPr>
            <a:lvl3pPr marL="914400" indent="0" algn="l" defTabSz="914400" rtl="0" eaLnBrk="1" latinLnBrk="0" hangingPunct="1">
              <a:spcBef>
                <a:spcPct val="20000"/>
              </a:spcBef>
              <a:spcAft>
                <a:spcPts val="300"/>
              </a:spcAft>
              <a:buClr>
                <a:schemeClr val="accent6">
                  <a:lumMod val="75000"/>
                </a:schemeClr>
              </a:buClr>
              <a:buSzPct val="130000"/>
              <a:buFont typeface="Georgia" pitchFamily="18" charset="0"/>
              <a:buNone/>
              <a:defRPr sz="1600" kern="1200">
                <a:solidFill>
                  <a:schemeClr val="tx1">
                    <a:tint val="75000"/>
                  </a:schemeClr>
                </a:solidFill>
                <a:latin typeface="+mn-lt"/>
                <a:ea typeface="+mn-ea"/>
                <a:cs typeface="+mn-cs"/>
              </a:defRPr>
            </a:lvl3pPr>
            <a:lvl4pPr marL="1371600" indent="0" algn="l" defTabSz="914400" rtl="0" eaLnBrk="1" latinLnBrk="0" hangingPunct="1">
              <a:spcBef>
                <a:spcPct val="20000"/>
              </a:spcBef>
              <a:spcAft>
                <a:spcPts val="300"/>
              </a:spcAft>
              <a:buClr>
                <a:schemeClr val="accent6">
                  <a:lumMod val="75000"/>
                </a:schemeClr>
              </a:buClr>
              <a:buSzPct val="130000"/>
              <a:buFont typeface="Georgia" pitchFamily="18" charset="0"/>
              <a:buNone/>
              <a:defRPr sz="1400" kern="1200">
                <a:solidFill>
                  <a:schemeClr val="tx1">
                    <a:tint val="75000"/>
                  </a:schemeClr>
                </a:solidFill>
                <a:latin typeface="+mn-lt"/>
                <a:ea typeface="+mn-ea"/>
                <a:cs typeface="+mn-cs"/>
              </a:defRPr>
            </a:lvl4pPr>
            <a:lvl5pPr marL="1828800" indent="0" algn="l" defTabSz="914400" rtl="0" eaLnBrk="1" latinLnBrk="0" hangingPunct="1">
              <a:spcBef>
                <a:spcPct val="20000"/>
              </a:spcBef>
              <a:spcAft>
                <a:spcPts val="300"/>
              </a:spcAft>
              <a:buClr>
                <a:schemeClr val="accent6">
                  <a:lumMod val="75000"/>
                </a:schemeClr>
              </a:buClr>
              <a:buSzPct val="130000"/>
              <a:buFont typeface="Georgia" pitchFamily="18" charset="0"/>
              <a:buNone/>
              <a:defRPr sz="1400" kern="1200">
                <a:solidFill>
                  <a:schemeClr val="tx1">
                    <a:tint val="75000"/>
                  </a:schemeClr>
                </a:solidFill>
                <a:latin typeface="+mn-lt"/>
                <a:ea typeface="+mn-ea"/>
                <a:cs typeface="+mn-cs"/>
              </a:defRPr>
            </a:lvl5pPr>
            <a:lvl6pPr marL="2286000" indent="0" algn="l" defTabSz="914400" rtl="0" eaLnBrk="1" latinLnBrk="0" hangingPunct="1">
              <a:spcBef>
                <a:spcPct val="20000"/>
              </a:spcBef>
              <a:spcAft>
                <a:spcPts val="300"/>
              </a:spcAft>
              <a:buClr>
                <a:schemeClr val="accent6">
                  <a:lumMod val="75000"/>
                </a:schemeClr>
              </a:buClr>
              <a:buSzPct val="130000"/>
              <a:buFont typeface="Georgia" pitchFamily="18" charset="0"/>
              <a:buNone/>
              <a:defRPr sz="1400" kern="1200">
                <a:solidFill>
                  <a:schemeClr val="tx1">
                    <a:tint val="75000"/>
                  </a:schemeClr>
                </a:solidFill>
                <a:latin typeface="+mn-lt"/>
                <a:ea typeface="+mn-ea"/>
                <a:cs typeface="+mn-cs"/>
              </a:defRPr>
            </a:lvl6pPr>
            <a:lvl7pPr marL="2743200" indent="0" algn="l" defTabSz="914400" rtl="0" eaLnBrk="1" latinLnBrk="0" hangingPunct="1">
              <a:spcBef>
                <a:spcPct val="20000"/>
              </a:spcBef>
              <a:spcAft>
                <a:spcPts val="300"/>
              </a:spcAft>
              <a:buClr>
                <a:schemeClr val="accent6">
                  <a:lumMod val="75000"/>
                </a:schemeClr>
              </a:buClr>
              <a:buSzPct val="130000"/>
              <a:buFont typeface="Georgia" pitchFamily="18" charset="0"/>
              <a:buNone/>
              <a:defRPr sz="1400" kern="1200">
                <a:solidFill>
                  <a:schemeClr val="tx1">
                    <a:tint val="75000"/>
                  </a:schemeClr>
                </a:solidFill>
                <a:latin typeface="+mn-lt"/>
                <a:ea typeface="+mn-ea"/>
                <a:cs typeface="+mn-cs"/>
              </a:defRPr>
            </a:lvl7pPr>
            <a:lvl8pPr marL="3200400" indent="0" algn="l" defTabSz="914400" rtl="0" eaLnBrk="1" latinLnBrk="0" hangingPunct="1">
              <a:spcBef>
                <a:spcPct val="20000"/>
              </a:spcBef>
              <a:spcAft>
                <a:spcPts val="300"/>
              </a:spcAft>
              <a:buClr>
                <a:schemeClr val="accent6">
                  <a:lumMod val="75000"/>
                </a:schemeClr>
              </a:buClr>
              <a:buSzPct val="130000"/>
              <a:buFont typeface="Georgia" pitchFamily="18" charset="0"/>
              <a:buNone/>
              <a:defRPr sz="1400" kern="1200">
                <a:solidFill>
                  <a:schemeClr val="tx1">
                    <a:tint val="75000"/>
                  </a:schemeClr>
                </a:solidFill>
                <a:latin typeface="+mn-lt"/>
                <a:ea typeface="+mn-ea"/>
                <a:cs typeface="+mn-cs"/>
              </a:defRPr>
            </a:lvl8pPr>
            <a:lvl9pPr marL="3657600" indent="0" algn="l" defTabSz="914400" rtl="0" eaLnBrk="1" latinLnBrk="0" hangingPunct="1">
              <a:spcBef>
                <a:spcPct val="20000"/>
              </a:spcBef>
              <a:spcAft>
                <a:spcPts val="300"/>
              </a:spcAft>
              <a:buClr>
                <a:schemeClr val="accent6">
                  <a:lumMod val="75000"/>
                </a:schemeClr>
              </a:buClr>
              <a:buSzPct val="130000"/>
              <a:buFont typeface="Georgia" pitchFamily="18" charset="0"/>
              <a:buNone/>
              <a:defRPr sz="1400" kern="1200">
                <a:solidFill>
                  <a:schemeClr val="tx1">
                    <a:tint val="75000"/>
                  </a:schemeClr>
                </a:solidFill>
                <a:latin typeface="+mn-lt"/>
                <a:ea typeface="+mn-ea"/>
                <a:cs typeface="+mn-cs"/>
              </a:defRPr>
            </a:lvl9pPr>
          </a:lstStyle>
          <a:p>
            <a:pPr marL="361950" indent="-361950" algn="l">
              <a:spcBef>
                <a:spcPts val="0"/>
              </a:spcBef>
              <a:spcAft>
                <a:spcPts val="0"/>
              </a:spcAft>
            </a:pPr>
            <a:r>
              <a:rPr lang="en-GB" sz="1600" cap="small" dirty="0">
                <a:latin typeface="Algerian" panose="04020705040A02060702" pitchFamily="82" charset="0"/>
                <a:ea typeface="Tahoma" panose="020B0604030504040204" pitchFamily="34" charset="0"/>
                <a:cs typeface="Tahoma" panose="020B0604030504040204" pitchFamily="34" charset="0"/>
              </a:rPr>
              <a:t>©</a:t>
            </a:r>
            <a:r>
              <a:rPr lang="en-GB" sz="1800" cap="small" dirty="0">
                <a:latin typeface="Algerian" panose="04020705040A02060702" pitchFamily="82" charset="0"/>
                <a:ea typeface="Tahoma" panose="020B0604030504040204" pitchFamily="34" charset="0"/>
                <a:cs typeface="Tahoma" panose="020B0604030504040204" pitchFamily="34" charset="0"/>
              </a:rPr>
              <a:t> O.D. Lecturing Legacy</a:t>
            </a:r>
            <a:endParaRPr lang="cs-CZ" sz="1800" cap="small" dirty="0">
              <a:latin typeface="Algerian" panose="04020705040A02060702" pitchFamily="82" charset="0"/>
              <a:ea typeface="Tahoma" panose="020B0604030504040204" pitchFamily="34" charset="0"/>
              <a:cs typeface="Tahoma" panose="020B0604030504040204" pitchFamily="34" charset="0"/>
            </a:endParaRPr>
          </a:p>
          <a:p>
            <a:pPr marL="180975" algn="l">
              <a:spcBef>
                <a:spcPts val="0"/>
              </a:spcBef>
              <a:spcAft>
                <a:spcPts val="0"/>
              </a:spcAft>
            </a:pPr>
            <a:r>
              <a:rPr lang="cs-CZ" sz="1000" dirty="0">
                <a:latin typeface="Arial" panose="020B0604020202020204" pitchFamily="34" charset="0"/>
                <a:ea typeface="Tahoma" panose="020B0604030504040204" pitchFamily="34" charset="0"/>
                <a:cs typeface="Arial" panose="020B0604020202020204" pitchFamily="34" charset="0"/>
              </a:rPr>
              <a:t> dedekold@gmail.com</a:t>
            </a:r>
            <a:endParaRPr lang="en-GB" sz="1000" cap="small" dirty="0">
              <a:ea typeface="Tahoma" panose="020B0604030504040204" pitchFamily="34" charset="0"/>
              <a:cs typeface="Tahoma" panose="020B0604030504040204" pitchFamily="34" charset="0"/>
            </a:endParaRPr>
          </a:p>
        </p:txBody>
      </p:sp>
      <p:pic>
        <p:nvPicPr>
          <p:cNvPr id="6" name="Obrázek 5">
            <a:extLst>
              <a:ext uri="{FF2B5EF4-FFF2-40B4-BE49-F238E27FC236}">
                <a16:creationId xmlns:a16="http://schemas.microsoft.com/office/drawing/2014/main" id="{37E5E11A-E286-1CFD-0B19-ABBE659DC13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52000" y="5184000"/>
            <a:ext cx="864000" cy="864000"/>
          </a:xfrm>
          <a:prstGeom prst="rect">
            <a:avLst/>
          </a:prstGeom>
        </p:spPr>
      </p:pic>
      <p:sp>
        <p:nvSpPr>
          <p:cNvPr id="4" name="Obdélník 3">
            <a:extLst>
              <a:ext uri="{FF2B5EF4-FFF2-40B4-BE49-F238E27FC236}">
                <a16:creationId xmlns:a16="http://schemas.microsoft.com/office/drawing/2014/main" id="{809055F8-7E18-4705-F02B-3CD1BCBD325F}"/>
              </a:ext>
            </a:extLst>
          </p:cNvPr>
          <p:cNvSpPr/>
          <p:nvPr/>
        </p:nvSpPr>
        <p:spPr>
          <a:xfrm>
            <a:off x="1224000" y="5400000"/>
            <a:ext cx="5076192" cy="400110"/>
          </a:xfrm>
          <a:prstGeom prst="rect">
            <a:avLst/>
          </a:prstGeom>
          <a:ln/>
        </p:spPr>
        <p:style>
          <a:lnRef idx="0">
            <a:schemeClr val="accent2"/>
          </a:lnRef>
          <a:fillRef idx="3">
            <a:schemeClr val="accent2"/>
          </a:fillRef>
          <a:effectRef idx="3">
            <a:schemeClr val="accent2"/>
          </a:effectRef>
          <a:fontRef idx="minor">
            <a:schemeClr val="lt1"/>
          </a:fontRef>
        </p:style>
        <p:txBody>
          <a:bodyPr wrap="square" lIns="91440" tIns="45720" rIns="91440" bIns="45720">
            <a:spAutoFit/>
          </a:bodyPr>
          <a:lstStyle/>
          <a:p>
            <a:r>
              <a:rPr lang="en-GB" sz="1000" noProof="0" dirty="0">
                <a:ln w="0"/>
                <a:solidFill>
                  <a:schemeClr val="bg1"/>
                </a:solidFill>
                <a:effectLst>
                  <a:outerShdw blurRad="38100" dist="25400" dir="5400000" algn="ctr" rotWithShape="0">
                    <a:srgbClr val="6E747A">
                      <a:alpha val="43000"/>
                    </a:srgbClr>
                  </a:outerShdw>
                </a:effectLst>
              </a:rPr>
              <a:t>Visit</a:t>
            </a:r>
            <a:r>
              <a:rPr lang="en-GB" sz="1000" noProof="0" dirty="0">
                <a:ln w="0"/>
                <a:solidFill>
                  <a:schemeClr val="accent1"/>
                </a:solidFill>
                <a:effectLst>
                  <a:outerShdw blurRad="38100" dist="25400" dir="5400000" algn="ctr" rotWithShape="0">
                    <a:srgbClr val="6E747A">
                      <a:alpha val="43000"/>
                    </a:srgbClr>
                  </a:outerShdw>
                </a:effectLst>
              </a:rPr>
              <a:t> </a:t>
            </a:r>
            <a:r>
              <a:rPr lang="en-GB" sz="1000" noProof="0" dirty="0">
                <a:ln w="0"/>
                <a:solidFill>
                  <a:srgbClr val="C00000"/>
                </a:solidFill>
                <a:effectLst>
                  <a:outerShdw blurRad="38100" dist="25400" dir="5400000" algn="ctr" rotWithShape="0">
                    <a:srgbClr val="6E747A">
                      <a:alpha val="43000"/>
                    </a:srgbClr>
                  </a:outerShdw>
                </a:effectLst>
                <a:hlinkClick r:id="rId4">
                  <a:extLst>
                    <a:ext uri="{A12FA001-AC4F-418D-AE19-62706E023703}">
                      <ahyp:hlinkClr xmlns:ahyp="http://schemas.microsoft.com/office/drawing/2018/hyperlinkcolor" val="tx"/>
                    </a:ext>
                  </a:extLst>
                </a:hlinkClick>
              </a:rPr>
              <a:t>dedeklegacy.cz </a:t>
            </a:r>
            <a:r>
              <a:rPr lang="en-GB" sz="1000" noProof="0" dirty="0">
                <a:ln w="0"/>
                <a:solidFill>
                  <a:schemeClr val="bg1"/>
                </a:solidFill>
                <a:effectLst>
                  <a:outerShdw blurRad="38100" dist="25400" dir="5400000" algn="ctr" rotWithShape="0">
                    <a:srgbClr val="6E747A">
                      <a:alpha val="43000"/>
                    </a:srgbClr>
                  </a:outerShdw>
                </a:effectLst>
              </a:rPr>
              <a:t>or </a:t>
            </a:r>
            <a:r>
              <a:rPr lang="en-GB" sz="1000" noProof="0" dirty="0">
                <a:ln w="0"/>
                <a:solidFill>
                  <a:srgbClr val="C00000"/>
                </a:solidFill>
                <a:effectLst>
                  <a:outerShdw blurRad="38100" dist="25400" dir="5400000" algn="ctr" rotWithShape="0">
                    <a:srgbClr val="6E747A">
                      <a:alpha val="43000"/>
                    </a:srgbClr>
                  </a:outerShdw>
                </a:effectLst>
                <a:hlinkClick r:id="rId5">
                  <a:extLst>
                    <a:ext uri="{A12FA001-AC4F-418D-AE19-62706E023703}">
                      <ahyp:hlinkClr xmlns:ahyp="http://schemas.microsoft.com/office/drawing/2018/hyperlinkcolor" val="tx"/>
                    </a:ext>
                  </a:extLst>
                </a:hlinkClick>
              </a:rPr>
              <a:t>TALKING SLIDES </a:t>
            </a:r>
            <a:r>
              <a:rPr lang="en-GB" sz="1000" noProof="0" dirty="0">
                <a:ln w="0"/>
                <a:solidFill>
                  <a:schemeClr val="bg1"/>
                </a:solidFill>
                <a:effectLst>
                  <a:outerShdw blurRad="38100" dist="25400" dir="5400000" algn="ctr" rotWithShape="0">
                    <a:srgbClr val="6E747A">
                      <a:alpha val="43000"/>
                    </a:srgbClr>
                  </a:outerShdw>
                </a:effectLst>
              </a:rPr>
              <a:t>for the animated version of this presentation</a:t>
            </a:r>
          </a:p>
          <a:p>
            <a:r>
              <a:rPr lang="en-GB" sz="1000" noProof="0" dirty="0">
                <a:ln w="0"/>
                <a:solidFill>
                  <a:schemeClr val="bg1"/>
                </a:solidFill>
                <a:effectLst>
                  <a:outerShdw blurRad="38100" dist="25400" dir="5400000" algn="ctr" rotWithShape="0">
                    <a:srgbClr val="6E747A">
                      <a:alpha val="43000"/>
                    </a:srgbClr>
                  </a:outerShdw>
                </a:effectLst>
              </a:rPr>
              <a:t>(with English narrations and English/Czech subtitles)</a:t>
            </a:r>
          </a:p>
        </p:txBody>
      </p:sp>
    </p:spTree>
    <p:extLst>
      <p:ext uri="{BB962C8B-B14F-4D97-AF65-F5344CB8AC3E}">
        <p14:creationId xmlns:p14="http://schemas.microsoft.com/office/powerpoint/2010/main" val="105823536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23104F5-4440-EBB3-D3B5-0F5E88E98503}"/>
            </a:ext>
          </a:extLst>
        </p:cNvPr>
        <p:cNvGrpSpPr/>
        <p:nvPr/>
      </p:nvGrpSpPr>
      <p:grpSpPr>
        <a:xfrm>
          <a:off x="0" y="0"/>
          <a:ext cx="0" cy="0"/>
          <a:chOff x="0" y="0"/>
          <a:chExt cx="0" cy="0"/>
        </a:xfrm>
      </p:grpSpPr>
      <p:sp>
        <p:nvSpPr>
          <p:cNvPr id="2" name="Zástupný symbol pro zápatí 1">
            <a:extLst>
              <a:ext uri="{FF2B5EF4-FFF2-40B4-BE49-F238E27FC236}">
                <a16:creationId xmlns:a16="http://schemas.microsoft.com/office/drawing/2014/main" id="{53EF516E-69ED-C26A-FBDD-4BB82D9F826C}"/>
              </a:ext>
            </a:extLst>
          </p:cNvPr>
          <p:cNvSpPr>
            <a:spLocks noGrp="1"/>
          </p:cNvSpPr>
          <p:nvPr>
            <p:ph type="ftr" sz="quarter" idx="11"/>
          </p:nvPr>
        </p:nvSpPr>
        <p:spPr>
          <a:xfrm>
            <a:off x="180000" y="6336000"/>
            <a:ext cx="3312000" cy="360000"/>
          </a:xfrm>
        </p:spPr>
        <p:txBody>
          <a:bodyPr/>
          <a:lstStyle/>
          <a:p>
            <a:r>
              <a:rPr lang="en-GB" dirty="0"/>
              <a:t>Pricing of option contracts</a:t>
            </a:r>
          </a:p>
        </p:txBody>
      </p:sp>
      <p:sp>
        <p:nvSpPr>
          <p:cNvPr id="3" name="Zástupný symbol pro číslo snímku 2">
            <a:extLst>
              <a:ext uri="{FF2B5EF4-FFF2-40B4-BE49-F238E27FC236}">
                <a16:creationId xmlns:a16="http://schemas.microsoft.com/office/drawing/2014/main" id="{F011D5B3-6B39-C02F-861E-E5E64F032D30}"/>
              </a:ext>
            </a:extLst>
          </p:cNvPr>
          <p:cNvSpPr>
            <a:spLocks noGrp="1"/>
          </p:cNvSpPr>
          <p:nvPr>
            <p:ph type="sldNum" sz="quarter" idx="12"/>
          </p:nvPr>
        </p:nvSpPr>
        <p:spPr>
          <a:xfrm>
            <a:off x="7164000" y="6336000"/>
            <a:ext cx="1800000" cy="360000"/>
          </a:xfrm>
        </p:spPr>
        <p:txBody>
          <a:bodyPr/>
          <a:lstStyle/>
          <a:p>
            <a:pPr algn="r"/>
            <a:r>
              <a:rPr lang="cs-CZ" dirty="0"/>
              <a:t>16</a:t>
            </a:r>
          </a:p>
        </p:txBody>
      </p:sp>
      <p:sp>
        <p:nvSpPr>
          <p:cNvPr id="4" name="Nadpis 3">
            <a:extLst>
              <a:ext uri="{FF2B5EF4-FFF2-40B4-BE49-F238E27FC236}">
                <a16:creationId xmlns:a16="http://schemas.microsoft.com/office/drawing/2014/main" id="{DEEEBA01-32F6-DE74-E41C-233552AF06D1}"/>
              </a:ext>
            </a:extLst>
          </p:cNvPr>
          <p:cNvSpPr>
            <a:spLocks noGrp="1"/>
          </p:cNvSpPr>
          <p:nvPr>
            <p:ph type="title"/>
          </p:nvPr>
        </p:nvSpPr>
        <p:spPr>
          <a:xfrm>
            <a:off x="144000" y="180000"/>
            <a:ext cx="1547680" cy="338554"/>
          </a:xfrm>
        </p:spPr>
        <p:txBody>
          <a:bodyPr wrap="square">
            <a:spAutoFit/>
          </a:bodyPr>
          <a:lstStyle/>
          <a:p>
            <a:r>
              <a:rPr lang="en-GB" sz="1600" noProof="0"/>
              <a:t>Footnotes</a:t>
            </a:r>
          </a:p>
        </p:txBody>
      </p:sp>
      <p:sp>
        <p:nvSpPr>
          <p:cNvPr id="8" name="TextovéPole 7">
            <a:extLst>
              <a:ext uri="{FF2B5EF4-FFF2-40B4-BE49-F238E27FC236}">
                <a16:creationId xmlns:a16="http://schemas.microsoft.com/office/drawing/2014/main" id="{2BC914F5-17ED-E866-E54E-7ABEEE2C7F63}"/>
              </a:ext>
            </a:extLst>
          </p:cNvPr>
          <p:cNvSpPr txBox="1"/>
          <p:nvPr/>
        </p:nvSpPr>
        <p:spPr>
          <a:xfrm>
            <a:off x="252001" y="540000"/>
            <a:ext cx="8640479" cy="1985159"/>
          </a:xfrm>
          <a:prstGeom prst="rect">
            <a:avLst/>
          </a:prstGeom>
          <a:noFill/>
        </p:spPr>
        <p:txBody>
          <a:bodyPr wrap="square">
            <a:spAutoFit/>
          </a:bodyPr>
          <a:lstStyle/>
          <a:p>
            <a:pPr>
              <a:spcAft>
                <a:spcPts val="600"/>
              </a:spcAft>
            </a:pPr>
            <a:r>
              <a:rPr lang="en-GB" sz="1200" noProof="0"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The expected value valuation principle applied to the risky dice-tossing game</a:t>
            </a:r>
          </a:p>
          <a:p>
            <a:pPr>
              <a:spcAft>
                <a:spcPts val="300"/>
              </a:spcAft>
            </a:pPr>
            <a:r>
              <a:rPr lang="en-GB" sz="1200" noProof="0" dirty="0">
                <a:latin typeface="Times New Roman" panose="02020603050405020304" pitchFamily="18" charset="0"/>
                <a:ea typeface="Times New Roman" panose="02020603050405020304" pitchFamily="18" charset="0"/>
                <a:cs typeface="Times New Roman" panose="02020603050405020304" pitchFamily="18" charset="0"/>
              </a:rPr>
              <a:t>A list of all outcomes, each occurring with probability 1/6, is {€1, €2, €3, €4, €5, €6}.</a:t>
            </a:r>
          </a:p>
          <a:p>
            <a:pPr>
              <a:spcAft>
                <a:spcPts val="300"/>
              </a:spcAft>
            </a:pPr>
            <a:r>
              <a:rPr lang="en-GB" sz="1200" dirty="0">
                <a:latin typeface="Times New Roman" panose="02020603050405020304" pitchFamily="18" charset="0"/>
                <a:ea typeface="Times New Roman" panose="02020603050405020304" pitchFamily="18" charset="0"/>
                <a:cs typeface="Times New Roman" panose="02020603050405020304" pitchFamily="18" charset="0"/>
              </a:rPr>
              <a:t>The expected value is therefore (1 + 2 + 3 + 4 + 5 + 6) / 6 = €3.5.</a:t>
            </a:r>
            <a:endParaRPr lang="en-GB" sz="1200" noProof="0" dirty="0">
              <a:latin typeface="Times New Roman" panose="02020603050405020304" pitchFamily="18" charset="0"/>
              <a:ea typeface="Times New Roman" panose="02020603050405020304" pitchFamily="18" charset="0"/>
              <a:cs typeface="Times New Roman" panose="02020603050405020304" pitchFamily="18" charset="0"/>
            </a:endParaRPr>
          </a:p>
          <a:p>
            <a:pPr>
              <a:spcAft>
                <a:spcPts val="300"/>
              </a:spcAft>
            </a:pPr>
            <a:r>
              <a:rPr lang="en-GB" sz="1200" noProof="0" dirty="0">
                <a:latin typeface="Times New Roman" panose="02020603050405020304" pitchFamily="18" charset="0"/>
                <a:ea typeface="Times New Roman" panose="02020603050405020304" pitchFamily="18" charset="0"/>
                <a:cs typeface="Times New Roman" panose="02020603050405020304" pitchFamily="18" charset="0"/>
              </a:rPr>
              <a:t>The law of large numbers </a:t>
            </a:r>
            <a:r>
              <a:rPr lang="en-GB" sz="1200" dirty="0">
                <a:latin typeface="Times New Roman" panose="02020603050405020304" pitchFamily="18" charset="0"/>
                <a:ea typeface="Times New Roman" panose="02020603050405020304" pitchFamily="18" charset="0"/>
                <a:cs typeface="Times New Roman" panose="02020603050405020304" pitchFamily="18" charset="0"/>
              </a:rPr>
              <a:t>ensures that the average of the outcomes from a large number of repetitions of this risky game will, with certainty,</a:t>
            </a:r>
            <a:r>
              <a:rPr lang="en-GB" sz="1200" noProof="0" dirty="0">
                <a:latin typeface="Times New Roman" panose="02020603050405020304" pitchFamily="18" charset="0"/>
                <a:ea typeface="Times New Roman" panose="02020603050405020304" pitchFamily="18" charset="0"/>
                <a:cs typeface="Times New Roman" panose="02020603050405020304" pitchFamily="18" charset="0"/>
              </a:rPr>
              <a:t> approach the expected value. In this sense, the expected value can be viewed as a risk-free future event, with its present value determined by discounting it at the risk-free rate.</a:t>
            </a:r>
          </a:p>
          <a:p>
            <a:pPr>
              <a:spcAft>
                <a:spcPts val="300"/>
              </a:spcAft>
            </a:pPr>
            <a:r>
              <a:rPr lang="en-GB" sz="1200" noProof="0" dirty="0">
                <a:latin typeface="Times New Roman" panose="02020603050405020304" pitchFamily="18" charset="0"/>
                <a:ea typeface="Times New Roman" panose="02020603050405020304" pitchFamily="18" charset="0"/>
                <a:cs typeface="Times New Roman" panose="02020603050405020304" pitchFamily="18" charset="0"/>
              </a:rPr>
              <a:t>If the annual risk-free discount rate is 10%, then the fair value of the dice-tossing game with a payoff obtained in one year is 3.5 / (1 + 0.1)</a:t>
            </a:r>
            <a:r>
              <a:rPr lang="en-GB" sz="1200" dirty="0">
                <a:latin typeface="Times New Roman" panose="02020603050405020304" pitchFamily="18" charset="0"/>
                <a:ea typeface="Times New Roman" panose="02020603050405020304" pitchFamily="18" charset="0"/>
                <a:cs typeface="Times New Roman" panose="02020603050405020304" pitchFamily="18" charset="0"/>
              </a:rPr>
              <a:t> = €3.18.</a:t>
            </a:r>
          </a:p>
          <a:p>
            <a:pPr>
              <a:spcAft>
                <a:spcPts val="300"/>
              </a:spcAft>
            </a:pPr>
            <a:r>
              <a:rPr lang="en-GB" sz="1200" dirty="0">
                <a:latin typeface="Times New Roman" panose="02020603050405020304" pitchFamily="18" charset="0"/>
                <a:ea typeface="Times New Roman" panose="02020603050405020304" pitchFamily="18" charset="0"/>
                <a:cs typeface="Times New Roman" panose="02020603050405020304" pitchFamily="18" charset="0"/>
              </a:rPr>
              <a:t>It is therefore not a contradiction that we use the risk-free rate when analysing a risky game.</a:t>
            </a:r>
          </a:p>
        </p:txBody>
      </p:sp>
      <p:sp>
        <p:nvSpPr>
          <p:cNvPr id="5" name="TextovéPole 4">
            <a:extLst>
              <a:ext uri="{FF2B5EF4-FFF2-40B4-BE49-F238E27FC236}">
                <a16:creationId xmlns:a16="http://schemas.microsoft.com/office/drawing/2014/main" id="{DFA08AA5-0F19-98D2-EB17-382B05B65798}"/>
              </a:ext>
            </a:extLst>
          </p:cNvPr>
          <p:cNvSpPr txBox="1"/>
          <p:nvPr/>
        </p:nvSpPr>
        <p:spPr>
          <a:xfrm>
            <a:off x="251520" y="3221574"/>
            <a:ext cx="8640479" cy="2316019"/>
          </a:xfrm>
          <a:prstGeom prst="rect">
            <a:avLst/>
          </a:prstGeom>
          <a:noFill/>
        </p:spPr>
        <p:txBody>
          <a:bodyPr wrap="square">
            <a:spAutoFit/>
          </a:bodyPr>
          <a:lstStyle/>
          <a:p>
            <a:pPr>
              <a:spcAft>
                <a:spcPts val="600"/>
              </a:spcAft>
            </a:pPr>
            <a:r>
              <a:rPr lang="en-GB" sz="1200" noProof="0"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In what units should volatility in the Black-Scholes formula be measured? In percentages or in percentage points?</a:t>
            </a:r>
          </a:p>
          <a:p>
            <a:r>
              <a:rPr lang="en-GB" sz="1200" noProof="0" dirty="0">
                <a:latin typeface="Times New Roman" panose="02020603050405020304" pitchFamily="18" charset="0"/>
                <a:ea typeface="Times New Roman" panose="02020603050405020304" pitchFamily="18" charset="0"/>
                <a:cs typeface="Times New Roman" panose="02020603050405020304" pitchFamily="18" charset="0"/>
              </a:rPr>
              <a:t>It’s a trivial problem for many. The percentage yield of a stock price has increased from 2% to 6%. Did the yield go up by 4 per cent or by 4 percentage points? The</a:t>
            </a:r>
            <a:r>
              <a:rPr lang="en-GB" sz="1200" dirty="0">
                <a:latin typeface="Times New Roman" panose="02020603050405020304" pitchFamily="18" charset="0"/>
                <a:ea typeface="Times New Roman" panose="02020603050405020304" pitchFamily="18" charset="0"/>
                <a:cs typeface="Times New Roman" panose="02020603050405020304" pitchFamily="18" charset="0"/>
              </a:rPr>
              <a:t> correct answer is undoubtedly “by 4 percentage points,” since a 4% increase would move from 2% to </a:t>
            </a:r>
            <a:endParaRPr lang="cs-CZ" sz="1200" dirty="0">
              <a:latin typeface="Times New Roman" panose="02020603050405020304" pitchFamily="18" charset="0"/>
              <a:ea typeface="Times New Roman" panose="02020603050405020304" pitchFamily="18" charset="0"/>
              <a:cs typeface="Times New Roman" panose="02020603050405020304" pitchFamily="18" charset="0"/>
            </a:endParaRPr>
          </a:p>
          <a:p>
            <a:pPr>
              <a:spcAft>
                <a:spcPts val="300"/>
              </a:spcAft>
            </a:pPr>
            <a:r>
              <a:rPr lang="en-GB" sz="1200" dirty="0">
                <a:latin typeface="Times New Roman" panose="02020603050405020304" pitchFamily="18" charset="0"/>
                <a:ea typeface="Times New Roman" panose="02020603050405020304" pitchFamily="18" charset="0"/>
                <a:cs typeface="Times New Roman" panose="02020603050405020304" pitchFamily="18" charset="0"/>
              </a:rPr>
              <a:t>2 × (1 + 0.04</a:t>
            </a:r>
            <a:r>
              <a:rPr lang="en-GB" sz="1200" noProof="0" dirty="0">
                <a:latin typeface="Times New Roman" panose="02020603050405020304" pitchFamily="18" charset="0"/>
                <a:ea typeface="Times New Roman" panose="02020603050405020304" pitchFamily="18" charset="0"/>
                <a:cs typeface="Times New Roman" panose="02020603050405020304" pitchFamily="18" charset="0"/>
              </a:rPr>
              <a:t>) = 2.08%.</a:t>
            </a:r>
            <a:r>
              <a:rPr lang="en-GB" sz="1200" dirty="0">
                <a:latin typeface="Times New Roman" panose="02020603050405020304" pitchFamily="18" charset="0"/>
                <a:ea typeface="Times New Roman" panose="02020603050405020304" pitchFamily="18" charset="0"/>
                <a:cs typeface="Times New Roman" panose="02020603050405020304" pitchFamily="18" charset="0"/>
              </a:rPr>
              <a:t> Bottom line is that the difference between two numbers, each measured as a percentage, should be measured in percentage points.</a:t>
            </a:r>
          </a:p>
          <a:p>
            <a:pPr>
              <a:spcAft>
                <a:spcPts val="300"/>
              </a:spcAft>
            </a:pPr>
            <a:r>
              <a:rPr lang="en-GB" sz="1200" dirty="0">
                <a:latin typeface="Times New Roman" panose="02020603050405020304" pitchFamily="18" charset="0"/>
                <a:ea typeface="Times New Roman" panose="02020603050405020304" pitchFamily="18" charset="0"/>
                <a:cs typeface="Times New Roman" panose="02020603050405020304" pitchFamily="18" charset="0"/>
              </a:rPr>
              <a:t>BUT! Volatility in the Black-Scholes formula is interpreted and usually calculated as the standard deviation of a time series of percentage price changes of the underlying asset. We know that the standard deviation is the average deviation of individual percentage price changes from their mean percentage change. It is the distance between two numbers, each expressed as a percentage. The size of this distance should therefore be measured in percentage points.</a:t>
            </a:r>
            <a:endParaRPr lang="en-GB" sz="1200" noProof="0" dirty="0">
              <a:latin typeface="Times New Roman" panose="02020603050405020304" pitchFamily="18" charset="0"/>
              <a:ea typeface="Times New Roman" panose="02020603050405020304" pitchFamily="18" charset="0"/>
              <a:cs typeface="Times New Roman" panose="02020603050405020304" pitchFamily="18" charset="0"/>
            </a:endParaRPr>
          </a:p>
          <a:p>
            <a:pPr>
              <a:spcAft>
                <a:spcPts val="300"/>
              </a:spcAft>
            </a:pPr>
            <a:r>
              <a:rPr lang="en-GB" sz="1200" noProof="0" dirty="0">
                <a:latin typeface="Times New Roman" panose="02020603050405020304" pitchFamily="18" charset="0"/>
                <a:ea typeface="Times New Roman" panose="02020603050405020304" pitchFamily="18" charset="0"/>
                <a:cs typeface="Times New Roman" panose="02020603050405020304" pitchFamily="18" charset="0"/>
              </a:rPr>
              <a:t>But why is Black-Scholes volatility expressed in percentages in all textbooks, including the most reputable ones? A good question for anyone who thinks </a:t>
            </a:r>
            <a:r>
              <a:rPr lang="en-GB" sz="1200" dirty="0">
                <a:latin typeface="Times New Roman" panose="02020603050405020304" pitchFamily="18" charset="0"/>
                <a:ea typeface="Times New Roman" panose="02020603050405020304" pitchFamily="18" charset="0"/>
                <a:cs typeface="Times New Roman" panose="02020603050405020304" pitchFamily="18" charset="0"/>
              </a:rPr>
              <a:t>that </a:t>
            </a:r>
            <a:r>
              <a:rPr lang="en-GB" sz="1200" noProof="0" dirty="0">
                <a:latin typeface="Times New Roman" panose="02020603050405020304" pitchFamily="18" charset="0"/>
                <a:ea typeface="Times New Roman" panose="02020603050405020304" pitchFamily="18" charset="0"/>
                <a:cs typeface="Times New Roman" panose="02020603050405020304" pitchFamily="18" charset="0"/>
              </a:rPr>
              <a:t>the difference between a percentage and a percentage point is a trivial issue.</a:t>
            </a:r>
            <a:endParaRPr lang="en-GB" sz="1200" dirty="0">
              <a:latin typeface="Times New Roman" panose="02020603050405020304" pitchFamily="18" charset="0"/>
              <a:ea typeface="Times New Roman" panose="02020603050405020304" pitchFamily="18" charset="0"/>
              <a:cs typeface="Times New Roman" panose="02020603050405020304" pitchFamily="18" charset="0"/>
            </a:endParaRPr>
          </a:p>
        </p:txBody>
      </p:sp>
      <p:pic>
        <p:nvPicPr>
          <p:cNvPr id="7" name="Obrázek 6" descr="Obsah obrázku klipart, kresba, kreslené, Dětské kresby&#10;&#10;Obsah generovaný pomocí AI může být nesprávný.">
            <a:extLst>
              <a:ext uri="{FF2B5EF4-FFF2-40B4-BE49-F238E27FC236}">
                <a16:creationId xmlns:a16="http://schemas.microsoft.com/office/drawing/2014/main" id="{21EDF491-0D3F-C1DB-EA97-C020B763D25B}"/>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452320" y="2081022"/>
            <a:ext cx="893401" cy="1075371"/>
          </a:xfrm>
          <a:prstGeom prst="rect">
            <a:avLst/>
          </a:prstGeom>
        </p:spPr>
      </p:pic>
      <p:pic>
        <p:nvPicPr>
          <p:cNvPr id="10" name="Obrázek 9" descr="Obsah obrázku kreslené, Lidská tvář, Animace, ilustrace&#10;&#10;Obsah generovaný pomocí AI může být nesprávný.">
            <a:extLst>
              <a:ext uri="{FF2B5EF4-FFF2-40B4-BE49-F238E27FC236}">
                <a16:creationId xmlns:a16="http://schemas.microsoft.com/office/drawing/2014/main" id="{3E45CC3B-CE66-7B21-27DC-02DEBE71F23A}"/>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933228" y="5480027"/>
            <a:ext cx="1630041" cy="1086694"/>
          </a:xfrm>
          <a:prstGeom prst="rect">
            <a:avLst/>
          </a:prstGeom>
        </p:spPr>
      </p:pic>
    </p:spTree>
    <p:extLst>
      <p:ext uri="{BB962C8B-B14F-4D97-AF65-F5344CB8AC3E}">
        <p14:creationId xmlns:p14="http://schemas.microsoft.com/office/powerpoint/2010/main" val="309270227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zápatí 1"/>
          <p:cNvSpPr>
            <a:spLocks noGrp="1"/>
          </p:cNvSpPr>
          <p:nvPr>
            <p:ph type="ftr" sz="quarter" idx="11"/>
          </p:nvPr>
        </p:nvSpPr>
        <p:spPr>
          <a:xfrm>
            <a:off x="180000" y="6336000"/>
            <a:ext cx="3312000" cy="360000"/>
          </a:xfrm>
        </p:spPr>
        <p:txBody>
          <a:bodyPr/>
          <a:lstStyle/>
          <a:p>
            <a:r>
              <a:rPr lang="en-GB" dirty="0"/>
              <a:t>Pricing of option contracts</a:t>
            </a:r>
          </a:p>
        </p:txBody>
      </p:sp>
      <p:sp>
        <p:nvSpPr>
          <p:cNvPr id="3" name="Zástupný symbol pro číslo snímku 2"/>
          <p:cNvSpPr>
            <a:spLocks noGrp="1"/>
          </p:cNvSpPr>
          <p:nvPr>
            <p:ph type="sldNum" sz="quarter" idx="12"/>
          </p:nvPr>
        </p:nvSpPr>
        <p:spPr>
          <a:xfrm>
            <a:off x="7164000" y="6336000"/>
            <a:ext cx="1800000" cy="360000"/>
          </a:xfrm>
        </p:spPr>
        <p:txBody>
          <a:bodyPr/>
          <a:lstStyle/>
          <a:p>
            <a:pPr algn="r"/>
            <a:fld id="{DFE5482F-2F05-49C5-9E15-73F945A41231}" type="slidenum">
              <a:rPr lang="cs-CZ" smtClean="0"/>
              <a:pPr algn="r"/>
              <a:t>2</a:t>
            </a:fld>
            <a:endParaRPr lang="cs-CZ" dirty="0"/>
          </a:p>
        </p:txBody>
      </p:sp>
      <p:sp>
        <p:nvSpPr>
          <p:cNvPr id="4" name="Nadpis 3"/>
          <p:cNvSpPr>
            <a:spLocks noGrp="1"/>
          </p:cNvSpPr>
          <p:nvPr>
            <p:ph type="title"/>
          </p:nvPr>
        </p:nvSpPr>
        <p:spPr>
          <a:xfrm>
            <a:off x="144000" y="144000"/>
            <a:ext cx="5652136" cy="648072"/>
          </a:xfrm>
        </p:spPr>
        <p:txBody>
          <a:bodyPr/>
          <a:lstStyle/>
          <a:p>
            <a:r>
              <a:rPr lang="en-GB" dirty="0">
                <a:solidFill>
                  <a:srgbClr val="000000"/>
                </a:solidFill>
              </a:rPr>
              <a:t>Binomial model </a:t>
            </a:r>
            <a:r>
              <a:rPr lang="en-GB" dirty="0">
                <a:latin typeface="Cambria Math" panose="02040503050406030204" pitchFamily="18" charset="0"/>
                <a:ea typeface="Cambria Math" panose="02040503050406030204" pitchFamily="18" charset="0"/>
              </a:rPr>
              <a:t>–</a:t>
            </a:r>
            <a:r>
              <a:rPr lang="cs-CZ" dirty="0">
                <a:latin typeface="Cambria Math" panose="02040503050406030204" pitchFamily="18" charset="0"/>
                <a:ea typeface="Cambria Math" panose="02040503050406030204" pitchFamily="18" charset="0"/>
              </a:rPr>
              <a:t> </a:t>
            </a:r>
            <a:r>
              <a:rPr lang="en-GB" dirty="0">
                <a:solidFill>
                  <a:srgbClr val="000000"/>
                </a:solidFill>
              </a:rPr>
              <a:t>introduction</a:t>
            </a:r>
          </a:p>
        </p:txBody>
      </p:sp>
      <p:sp>
        <p:nvSpPr>
          <p:cNvPr id="29" name="TextovéPole 28"/>
          <p:cNvSpPr txBox="1"/>
          <p:nvPr/>
        </p:nvSpPr>
        <p:spPr>
          <a:xfrm>
            <a:off x="864000" y="864000"/>
            <a:ext cx="2269600" cy="430887"/>
          </a:xfrm>
          <a:prstGeom prst="rect">
            <a:avLst/>
          </a:prstGeom>
          <a:noFill/>
          <a:ln>
            <a:noFill/>
          </a:ln>
        </p:spPr>
        <p:txBody>
          <a:bodyPr wrap="square" rtlCol="0">
            <a:spAutoFit/>
          </a:bodyPr>
          <a:lstStyle/>
          <a:p>
            <a:pPr marL="324000" indent="-324000">
              <a:buClr>
                <a:srgbClr val="7030A0"/>
              </a:buClr>
              <a:buFont typeface="Wingdings" panose="05000000000000000000" pitchFamily="2" charset="2"/>
              <a:buChar char="Ø"/>
            </a:pPr>
            <a:r>
              <a:rPr lang="en-GB" sz="2200" dirty="0">
                <a:latin typeface="Cambria Math" panose="02040503050406030204" pitchFamily="18" charset="0"/>
                <a:ea typeface="Cambria Math" panose="02040503050406030204" pitchFamily="18" charset="0"/>
              </a:rPr>
              <a:t>Description</a:t>
            </a:r>
          </a:p>
        </p:txBody>
      </p:sp>
      <p:sp>
        <p:nvSpPr>
          <p:cNvPr id="30" name="TextovéPole 29"/>
          <p:cNvSpPr txBox="1"/>
          <p:nvPr/>
        </p:nvSpPr>
        <p:spPr>
          <a:xfrm>
            <a:off x="864000" y="4068000"/>
            <a:ext cx="2269600" cy="430887"/>
          </a:xfrm>
          <a:prstGeom prst="rect">
            <a:avLst/>
          </a:prstGeom>
          <a:noFill/>
          <a:ln>
            <a:noFill/>
          </a:ln>
        </p:spPr>
        <p:txBody>
          <a:bodyPr wrap="square" rtlCol="0">
            <a:spAutoFit/>
          </a:bodyPr>
          <a:lstStyle/>
          <a:p>
            <a:pPr marL="324000" indent="-324000">
              <a:buClr>
                <a:srgbClr val="7030A0"/>
              </a:buClr>
              <a:buFont typeface="Wingdings" panose="05000000000000000000" pitchFamily="2" charset="2"/>
              <a:buChar char="Ø"/>
            </a:pPr>
            <a:r>
              <a:rPr lang="en-GB" sz="2200" dirty="0">
                <a:latin typeface="Cambria Math" panose="02040503050406030204" pitchFamily="18" charset="0"/>
                <a:ea typeface="Cambria Math" panose="02040503050406030204" pitchFamily="18" charset="0"/>
              </a:rPr>
              <a:t>Binomial tree</a:t>
            </a:r>
          </a:p>
        </p:txBody>
      </p:sp>
      <p:sp>
        <p:nvSpPr>
          <p:cNvPr id="83" name="TextovéPole 82">
            <a:extLst>
              <a:ext uri="{FF2B5EF4-FFF2-40B4-BE49-F238E27FC236}">
                <a16:creationId xmlns:a16="http://schemas.microsoft.com/office/drawing/2014/main" id="{EE16E3B3-D303-4859-B2FD-649CC47A3C14}"/>
              </a:ext>
            </a:extLst>
          </p:cNvPr>
          <p:cNvSpPr txBox="1"/>
          <p:nvPr/>
        </p:nvSpPr>
        <p:spPr>
          <a:xfrm>
            <a:off x="1188000" y="1742172"/>
            <a:ext cx="7704480" cy="923330"/>
          </a:xfrm>
          <a:prstGeom prst="rect">
            <a:avLst/>
          </a:prstGeom>
          <a:noFill/>
          <a:ln>
            <a:noFill/>
          </a:ln>
        </p:spPr>
        <p:txBody>
          <a:bodyPr wrap="square" rtlCol="0">
            <a:spAutoFit/>
          </a:bodyPr>
          <a:lstStyle/>
          <a:p>
            <a:pPr marL="324000" indent="-324000">
              <a:buClr>
                <a:srgbClr val="7030A0"/>
              </a:buClr>
              <a:buSzPct val="80000"/>
              <a:buFont typeface="Wingdings" panose="05000000000000000000" pitchFamily="2" charset="2"/>
              <a:buChar char="q"/>
            </a:pPr>
            <a:r>
              <a:rPr lang="en-GB" dirty="0">
                <a:latin typeface="Cambria Math" panose="02040503050406030204" pitchFamily="18" charset="0"/>
                <a:ea typeface="Cambria Math" panose="02040503050406030204" pitchFamily="18" charset="0"/>
              </a:rPr>
              <a:t>The price movement of the underlying asset is governed by the </a:t>
            </a:r>
            <a:r>
              <a:rPr lang="en-GB" dirty="0">
                <a:solidFill>
                  <a:srgbClr val="7030A0"/>
                </a:solidFill>
                <a:latin typeface="Cambria Math" panose="02040503050406030204" pitchFamily="18" charset="0"/>
                <a:ea typeface="Cambria Math" panose="02040503050406030204" pitchFamily="18" charset="0"/>
              </a:rPr>
              <a:t>stationary binomial stochastic process</a:t>
            </a:r>
            <a:r>
              <a:rPr lang="en-GB" dirty="0">
                <a:latin typeface="Cambria Math" panose="02040503050406030204" pitchFamily="18" charset="0"/>
                <a:ea typeface="Cambria Math" panose="02040503050406030204" pitchFamily="18" charset="0"/>
              </a:rPr>
              <a:t>: with a given probability</a:t>
            </a:r>
            <a:r>
              <a:rPr lang="cs-CZ" dirty="0">
                <a:latin typeface="Cambria Math" panose="02040503050406030204" pitchFamily="18" charset="0"/>
                <a:ea typeface="Cambria Math" panose="02040503050406030204" pitchFamily="18" charset="0"/>
              </a:rPr>
              <a:t>,</a:t>
            </a:r>
            <a:r>
              <a:rPr lang="en-GB" dirty="0">
                <a:latin typeface="Cambria Math" panose="02040503050406030204" pitchFamily="18" charset="0"/>
                <a:ea typeface="Cambria Math" panose="02040503050406030204" pitchFamily="18" charset="0"/>
              </a:rPr>
              <a:t> the price can either increase o</a:t>
            </a:r>
            <a:r>
              <a:rPr lang="cs-CZ" dirty="0">
                <a:latin typeface="Cambria Math" panose="02040503050406030204" pitchFamily="18" charset="0"/>
                <a:ea typeface="Cambria Math" panose="02040503050406030204" pitchFamily="18" charset="0"/>
              </a:rPr>
              <a:t>r</a:t>
            </a:r>
            <a:r>
              <a:rPr lang="en-GB" dirty="0">
                <a:latin typeface="Cambria Math" panose="02040503050406030204" pitchFamily="18" charset="0"/>
                <a:ea typeface="Cambria Math" panose="02040503050406030204" pitchFamily="18" charset="0"/>
              </a:rPr>
              <a:t> decrease by fixed jump</a:t>
            </a:r>
            <a:r>
              <a:rPr lang="cs-CZ" dirty="0">
                <a:latin typeface="Cambria Math" panose="02040503050406030204" pitchFamily="18" charset="0"/>
                <a:ea typeface="Cambria Math" panose="02040503050406030204" pitchFamily="18" charset="0"/>
              </a:rPr>
              <a:t>s</a:t>
            </a:r>
            <a:endParaRPr lang="en-GB" dirty="0">
              <a:latin typeface="Cambria Math" panose="02040503050406030204" pitchFamily="18" charset="0"/>
              <a:ea typeface="Cambria Math" panose="02040503050406030204" pitchFamily="18" charset="0"/>
            </a:endParaRPr>
          </a:p>
        </p:txBody>
      </p:sp>
      <p:sp>
        <p:nvSpPr>
          <p:cNvPr id="85" name="TextovéPole 84">
            <a:extLst>
              <a:ext uri="{FF2B5EF4-FFF2-40B4-BE49-F238E27FC236}">
                <a16:creationId xmlns:a16="http://schemas.microsoft.com/office/drawing/2014/main" id="{EE16E3B3-D303-4859-B2FD-649CC47A3C14}"/>
              </a:ext>
            </a:extLst>
          </p:cNvPr>
          <p:cNvSpPr txBox="1"/>
          <p:nvPr/>
        </p:nvSpPr>
        <p:spPr>
          <a:xfrm>
            <a:off x="1187624" y="2572441"/>
            <a:ext cx="1945976" cy="369332"/>
          </a:xfrm>
          <a:prstGeom prst="rect">
            <a:avLst/>
          </a:prstGeom>
          <a:noFill/>
          <a:ln>
            <a:noFill/>
          </a:ln>
        </p:spPr>
        <p:txBody>
          <a:bodyPr wrap="square" rtlCol="0">
            <a:spAutoFit/>
          </a:bodyPr>
          <a:lstStyle/>
          <a:p>
            <a:pPr marL="324000" indent="-324000">
              <a:buClr>
                <a:srgbClr val="7030A0"/>
              </a:buClr>
              <a:buSzPct val="80000"/>
              <a:buFont typeface="Wingdings" panose="05000000000000000000" pitchFamily="2" charset="2"/>
              <a:buChar char="q"/>
            </a:pPr>
            <a:r>
              <a:rPr lang="en-GB" dirty="0">
                <a:latin typeface="Cambria Math" panose="02040503050406030204" pitchFamily="18" charset="0"/>
                <a:ea typeface="Cambria Math" panose="02040503050406030204" pitchFamily="18" charset="0"/>
              </a:rPr>
              <a:t>Variables </a:t>
            </a:r>
          </a:p>
        </p:txBody>
      </p:sp>
      <mc:AlternateContent xmlns:mc="http://schemas.openxmlformats.org/markup-compatibility/2006" xmlns:a14="http://schemas.microsoft.com/office/drawing/2010/main">
        <mc:Choice Requires="a14">
          <p:sp>
            <p:nvSpPr>
              <p:cNvPr id="150" name="TextovéPole 149">
                <a:extLst>
                  <a:ext uri="{FF2B5EF4-FFF2-40B4-BE49-F238E27FC236}">
                    <a16:creationId xmlns:a16="http://schemas.microsoft.com/office/drawing/2014/main" id="{05FC8A4A-3761-4383-881C-9096ADBF4AD7}"/>
                  </a:ext>
                </a:extLst>
              </p:cNvPr>
              <p:cNvSpPr txBox="1"/>
              <p:nvPr/>
            </p:nvSpPr>
            <p:spPr>
              <a:xfrm>
                <a:off x="1620000" y="2857818"/>
                <a:ext cx="3726616" cy="276999"/>
              </a:xfrm>
              <a:prstGeom prst="rect">
                <a:avLst/>
              </a:prstGeom>
              <a:noFill/>
              <a:ln>
                <a:noFill/>
              </a:ln>
            </p:spPr>
            <p:txBody>
              <a:bodyPr wrap="square" rtlCol="0">
                <a:spAutoFit/>
              </a:bodyPr>
              <a:lstStyle/>
              <a:p>
                <a:pPr>
                  <a:buClr>
                    <a:srgbClr val="7030A0"/>
                  </a:buClr>
                  <a:buSzPct val="100000"/>
                </a:pPr>
                <a14:m>
                  <m:oMath xmlns:m="http://schemas.openxmlformats.org/officeDocument/2006/math">
                    <m:r>
                      <a:rPr lang="en-GB" sz="1200" b="0" i="1" smtClean="0">
                        <a:latin typeface="Cambria Math" panose="02040503050406030204" pitchFamily="18" charset="0"/>
                        <a:ea typeface="Cambria Math" panose="02040503050406030204" pitchFamily="18" charset="0"/>
                      </a:rPr>
                      <m:t>𝐶</m:t>
                    </m:r>
                  </m:oMath>
                </a14:m>
                <a:r>
                  <a:rPr lang="en-GB" sz="1200" dirty="0">
                    <a:latin typeface="Cambria Math" panose="02040503050406030204" pitchFamily="18" charset="0"/>
                    <a:ea typeface="Cambria Math" panose="02040503050406030204" pitchFamily="18" charset="0"/>
                  </a:rPr>
                  <a:t>… price of a European call option (to be determined)</a:t>
                </a:r>
              </a:p>
            </p:txBody>
          </p:sp>
        </mc:Choice>
        <mc:Fallback xmlns="">
          <p:sp>
            <p:nvSpPr>
              <p:cNvPr id="150" name="TextovéPole 149">
                <a:extLst>
                  <a:ext uri="{FF2B5EF4-FFF2-40B4-BE49-F238E27FC236}">
                    <a16:creationId xmlns:a16="http://schemas.microsoft.com/office/drawing/2014/main" id="{05FC8A4A-3761-4383-881C-9096ADBF4AD7}"/>
                  </a:ext>
                </a:extLst>
              </p:cNvPr>
              <p:cNvSpPr txBox="1">
                <a:spLocks noRot="1" noChangeAspect="1" noMove="1" noResize="1" noEditPoints="1" noAdjustHandles="1" noChangeArrowheads="1" noChangeShapeType="1" noTextEdit="1"/>
              </p:cNvSpPr>
              <p:nvPr/>
            </p:nvSpPr>
            <p:spPr>
              <a:xfrm>
                <a:off x="1620000" y="2857818"/>
                <a:ext cx="3726616" cy="276999"/>
              </a:xfrm>
              <a:prstGeom prst="rect">
                <a:avLst/>
              </a:prstGeom>
              <a:blipFill>
                <a:blip r:embed="rId11"/>
                <a:stretch>
                  <a:fillRect t="-2222" b="-17778"/>
                </a:stretch>
              </a:blipFill>
              <a:ln>
                <a:noFill/>
              </a:ln>
            </p:spPr>
            <p:txBody>
              <a:bodyPr/>
              <a:lstStyle/>
              <a:p>
                <a:r>
                  <a:rPr lang="en-GB">
                    <a:noFill/>
                  </a:rPr>
                  <a:t> </a:t>
                </a:r>
              </a:p>
            </p:txBody>
          </p:sp>
        </mc:Fallback>
      </mc:AlternateContent>
      <p:sp>
        <p:nvSpPr>
          <p:cNvPr id="68" name="TextovéPole 67">
            <a:extLst>
              <a:ext uri="{FF2B5EF4-FFF2-40B4-BE49-F238E27FC236}">
                <a16:creationId xmlns:a16="http://schemas.microsoft.com/office/drawing/2014/main" id="{EE16E3B3-D303-4859-B2FD-649CC47A3C14}"/>
              </a:ext>
            </a:extLst>
          </p:cNvPr>
          <p:cNvSpPr txBox="1"/>
          <p:nvPr/>
        </p:nvSpPr>
        <p:spPr>
          <a:xfrm>
            <a:off x="1187624" y="1196088"/>
            <a:ext cx="7272376" cy="646331"/>
          </a:xfrm>
          <a:prstGeom prst="rect">
            <a:avLst/>
          </a:prstGeom>
          <a:noFill/>
          <a:ln>
            <a:noFill/>
          </a:ln>
        </p:spPr>
        <p:txBody>
          <a:bodyPr wrap="square" rtlCol="0">
            <a:spAutoFit/>
          </a:bodyPr>
          <a:lstStyle/>
          <a:p>
            <a:pPr marL="324000" indent="-324000">
              <a:buClr>
                <a:srgbClr val="7030A0"/>
              </a:buClr>
              <a:buSzPct val="80000"/>
              <a:buFont typeface="Wingdings" panose="05000000000000000000" pitchFamily="2" charset="2"/>
              <a:buChar char="q"/>
            </a:pPr>
            <a:r>
              <a:rPr lang="en-GB" dirty="0">
                <a:latin typeface="Cambria Math" panose="02040503050406030204" pitchFamily="18" charset="0"/>
                <a:ea typeface="Cambria Math" panose="02040503050406030204" pitchFamily="18" charset="0"/>
              </a:rPr>
              <a:t>The binomial model derives its name from the binomial behaviour of the underlying asset</a:t>
            </a:r>
          </a:p>
        </p:txBody>
      </p:sp>
      <mc:AlternateContent xmlns:mc="http://schemas.openxmlformats.org/markup-compatibility/2006" xmlns:a14="http://schemas.microsoft.com/office/drawing/2010/main">
        <mc:Choice Requires="a14">
          <p:sp>
            <p:nvSpPr>
              <p:cNvPr id="69" name="TextovéPole 68">
                <a:extLst>
                  <a:ext uri="{FF2B5EF4-FFF2-40B4-BE49-F238E27FC236}">
                    <a16:creationId xmlns:a16="http://schemas.microsoft.com/office/drawing/2014/main" id="{05FC8A4A-3761-4383-881C-9096ADBF4AD7}"/>
                  </a:ext>
                </a:extLst>
              </p:cNvPr>
              <p:cNvSpPr txBox="1"/>
              <p:nvPr/>
            </p:nvSpPr>
            <p:spPr>
              <a:xfrm>
                <a:off x="1620000" y="3056111"/>
                <a:ext cx="3493250" cy="276999"/>
              </a:xfrm>
              <a:prstGeom prst="rect">
                <a:avLst/>
              </a:prstGeom>
              <a:noFill/>
              <a:ln>
                <a:noFill/>
              </a:ln>
            </p:spPr>
            <p:txBody>
              <a:bodyPr wrap="square" rtlCol="0">
                <a:spAutoFit/>
              </a:bodyPr>
              <a:lstStyle/>
              <a:p>
                <a:pPr>
                  <a:buClr>
                    <a:srgbClr val="7030A0"/>
                  </a:buClr>
                  <a:buSzPct val="100000"/>
                </a:pPr>
                <a14:m>
                  <m:oMath xmlns:m="http://schemas.openxmlformats.org/officeDocument/2006/math">
                    <m:r>
                      <a:rPr lang="en-GB" sz="1200" b="0" i="1" smtClean="0">
                        <a:latin typeface="Cambria Math" panose="02040503050406030204" pitchFamily="18" charset="0"/>
                        <a:ea typeface="Cambria Math" panose="02040503050406030204" pitchFamily="18" charset="0"/>
                      </a:rPr>
                      <m:t>𝑆</m:t>
                    </m:r>
                  </m:oMath>
                </a14:m>
                <a:r>
                  <a:rPr lang="en-GB" sz="1200" dirty="0">
                    <a:latin typeface="Cambria Math" panose="02040503050406030204" pitchFamily="18" charset="0"/>
                    <a:ea typeface="Cambria Math" panose="02040503050406030204" pitchFamily="18" charset="0"/>
                  </a:rPr>
                  <a:t>… current price of an underlying share (</a:t>
                </a:r>
                <a:r>
                  <a:rPr lang="cs-CZ" sz="1200" dirty="0">
                    <a:latin typeface="Cambria Math" panose="02040503050406030204" pitchFamily="18" charset="0"/>
                    <a:ea typeface="Cambria Math" panose="02040503050406030204" pitchFamily="18" charset="0"/>
                  </a:rPr>
                  <a:t>€</a:t>
                </a:r>
                <a:r>
                  <a:rPr lang="en-GB" sz="1200" dirty="0">
                    <a:latin typeface="Cambria Math" panose="02040503050406030204" pitchFamily="18" charset="0"/>
                    <a:ea typeface="Cambria Math" panose="02040503050406030204" pitchFamily="18" charset="0"/>
                  </a:rPr>
                  <a:t>50)</a:t>
                </a:r>
              </a:p>
            </p:txBody>
          </p:sp>
        </mc:Choice>
        <mc:Fallback xmlns="">
          <p:sp>
            <p:nvSpPr>
              <p:cNvPr id="69" name="TextovéPole 68">
                <a:extLst>
                  <a:ext uri="{FF2B5EF4-FFF2-40B4-BE49-F238E27FC236}">
                    <a16:creationId xmlns:a16="http://schemas.microsoft.com/office/drawing/2014/main" id="{05FC8A4A-3761-4383-881C-9096ADBF4AD7}"/>
                  </a:ext>
                </a:extLst>
              </p:cNvPr>
              <p:cNvSpPr txBox="1">
                <a:spLocks noRot="1" noChangeAspect="1" noMove="1" noResize="1" noEditPoints="1" noAdjustHandles="1" noChangeArrowheads="1" noChangeShapeType="1" noTextEdit="1"/>
              </p:cNvSpPr>
              <p:nvPr/>
            </p:nvSpPr>
            <p:spPr>
              <a:xfrm>
                <a:off x="1620000" y="3056111"/>
                <a:ext cx="3493250" cy="276999"/>
              </a:xfrm>
              <a:prstGeom prst="rect">
                <a:avLst/>
              </a:prstGeom>
              <a:blipFill>
                <a:blip r:embed="rId12"/>
                <a:stretch>
                  <a:fillRect b="-15217"/>
                </a:stretch>
              </a:blipFill>
              <a:ln>
                <a:noFill/>
              </a:ln>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70" name="TextovéPole 69">
                <a:extLst>
                  <a:ext uri="{FF2B5EF4-FFF2-40B4-BE49-F238E27FC236}">
                    <a16:creationId xmlns:a16="http://schemas.microsoft.com/office/drawing/2014/main" id="{05FC8A4A-3761-4383-881C-9096ADBF4AD7}"/>
                  </a:ext>
                </a:extLst>
              </p:cNvPr>
              <p:cNvSpPr txBox="1"/>
              <p:nvPr/>
            </p:nvSpPr>
            <p:spPr>
              <a:xfrm>
                <a:off x="1620000" y="3257835"/>
                <a:ext cx="2914853" cy="276999"/>
              </a:xfrm>
              <a:prstGeom prst="rect">
                <a:avLst/>
              </a:prstGeom>
              <a:noFill/>
              <a:ln>
                <a:noFill/>
              </a:ln>
            </p:spPr>
            <p:txBody>
              <a:bodyPr wrap="square" rtlCol="0">
                <a:spAutoFit/>
              </a:bodyPr>
              <a:lstStyle/>
              <a:p>
                <a:pPr>
                  <a:buClr>
                    <a:srgbClr val="7030A0"/>
                  </a:buClr>
                  <a:buSzPct val="100000"/>
                </a:pPr>
                <a14:m>
                  <m:oMath xmlns:m="http://schemas.openxmlformats.org/officeDocument/2006/math">
                    <m:r>
                      <a:rPr lang="en-GB" sz="1200" b="0" i="1" smtClean="0">
                        <a:latin typeface="Cambria Math" panose="02040503050406030204" pitchFamily="18" charset="0"/>
                        <a:ea typeface="Cambria Math" panose="02040503050406030204" pitchFamily="18" charset="0"/>
                      </a:rPr>
                      <m:t>𝑋</m:t>
                    </m:r>
                  </m:oMath>
                </a14:m>
                <a:r>
                  <a:rPr lang="en-GB" sz="1200" dirty="0">
                    <a:latin typeface="Cambria Math" panose="02040503050406030204" pitchFamily="18" charset="0"/>
                    <a:ea typeface="Cambria Math" panose="02040503050406030204" pitchFamily="18" charset="0"/>
                  </a:rPr>
                  <a:t>… exercise price (</a:t>
                </a:r>
                <a:r>
                  <a:rPr lang="cs-CZ" sz="1200" dirty="0">
                    <a:latin typeface="Cambria Math" panose="02040503050406030204" pitchFamily="18" charset="0"/>
                    <a:ea typeface="Cambria Math" panose="02040503050406030204" pitchFamily="18" charset="0"/>
                  </a:rPr>
                  <a:t>€</a:t>
                </a:r>
                <a:r>
                  <a:rPr lang="en-GB" sz="1200" dirty="0">
                    <a:latin typeface="Cambria Math" panose="02040503050406030204" pitchFamily="18" charset="0"/>
                    <a:ea typeface="Cambria Math" panose="02040503050406030204" pitchFamily="18" charset="0"/>
                  </a:rPr>
                  <a:t>45)</a:t>
                </a:r>
              </a:p>
            </p:txBody>
          </p:sp>
        </mc:Choice>
        <mc:Fallback xmlns="">
          <p:sp>
            <p:nvSpPr>
              <p:cNvPr id="70" name="TextovéPole 69">
                <a:extLst>
                  <a:ext uri="{FF2B5EF4-FFF2-40B4-BE49-F238E27FC236}">
                    <a16:creationId xmlns:a16="http://schemas.microsoft.com/office/drawing/2014/main" id="{05FC8A4A-3761-4383-881C-9096ADBF4AD7}"/>
                  </a:ext>
                </a:extLst>
              </p:cNvPr>
              <p:cNvSpPr txBox="1">
                <a:spLocks noRot="1" noChangeAspect="1" noMove="1" noResize="1" noEditPoints="1" noAdjustHandles="1" noChangeArrowheads="1" noChangeShapeType="1" noTextEdit="1"/>
              </p:cNvSpPr>
              <p:nvPr/>
            </p:nvSpPr>
            <p:spPr>
              <a:xfrm>
                <a:off x="1620000" y="3257835"/>
                <a:ext cx="2914853" cy="276999"/>
              </a:xfrm>
              <a:prstGeom prst="rect">
                <a:avLst/>
              </a:prstGeom>
              <a:blipFill>
                <a:blip r:embed="rId13"/>
                <a:stretch>
                  <a:fillRect b="-15217"/>
                </a:stretch>
              </a:blipFill>
              <a:ln>
                <a:noFill/>
              </a:ln>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71" name="TextovéPole 70">
                <a:extLst>
                  <a:ext uri="{FF2B5EF4-FFF2-40B4-BE49-F238E27FC236}">
                    <a16:creationId xmlns:a16="http://schemas.microsoft.com/office/drawing/2014/main" id="{05FC8A4A-3761-4383-881C-9096ADBF4AD7}"/>
                  </a:ext>
                </a:extLst>
              </p:cNvPr>
              <p:cNvSpPr txBox="1"/>
              <p:nvPr/>
            </p:nvSpPr>
            <p:spPr>
              <a:xfrm>
                <a:off x="1620000" y="3460714"/>
                <a:ext cx="4104128" cy="276999"/>
              </a:xfrm>
              <a:prstGeom prst="rect">
                <a:avLst/>
              </a:prstGeom>
              <a:noFill/>
              <a:ln>
                <a:noFill/>
              </a:ln>
            </p:spPr>
            <p:txBody>
              <a:bodyPr wrap="square" rtlCol="0">
                <a:spAutoFit/>
              </a:bodyPr>
              <a:lstStyle/>
              <a:p>
                <a:pPr>
                  <a:buClr>
                    <a:srgbClr val="7030A0"/>
                  </a:buClr>
                  <a:buSzPct val="100000"/>
                </a:pPr>
                <a14:m>
                  <m:oMath xmlns:m="http://schemas.openxmlformats.org/officeDocument/2006/math">
                    <m:r>
                      <a:rPr lang="en-GB" sz="1200" b="0" i="1" smtClean="0">
                        <a:latin typeface="Cambria Math" panose="02040503050406030204" pitchFamily="18" charset="0"/>
                        <a:ea typeface="Cambria Math" panose="02040503050406030204" pitchFamily="18" charset="0"/>
                      </a:rPr>
                      <m:t>𝑢</m:t>
                    </m:r>
                  </m:oMath>
                </a14:m>
                <a:r>
                  <a:rPr lang="en-GB" sz="1200" dirty="0">
                    <a:latin typeface="Cambria Math" panose="02040503050406030204" pitchFamily="18" charset="0"/>
                    <a:ea typeface="Cambria Math" panose="02040503050406030204" pitchFamily="18" charset="0"/>
                  </a:rPr>
                  <a:t>… fixed upward jump of the underlying price (</a:t>
                </a:r>
                <a14:m>
                  <m:oMath xmlns:m="http://schemas.openxmlformats.org/officeDocument/2006/math">
                    <m:f>
                      <m:fPr>
                        <m:type m:val="lin"/>
                        <m:ctrlPr>
                          <a:rPr lang="en-GB" sz="1200" i="1">
                            <a:latin typeface="Cambria Math" panose="02040503050406030204" pitchFamily="18" charset="0"/>
                            <a:ea typeface="Cambria Math" panose="02040503050406030204" pitchFamily="18" charset="0"/>
                          </a:rPr>
                        </m:ctrlPr>
                      </m:fPr>
                      <m:num>
                        <m:sSub>
                          <m:sSubPr>
                            <m:ctrlPr>
                              <a:rPr lang="en-GB" sz="1200" i="1">
                                <a:latin typeface="Cambria Math" panose="02040503050406030204" pitchFamily="18" charset="0"/>
                                <a:ea typeface="Cambria Math" panose="02040503050406030204" pitchFamily="18" charset="0"/>
                              </a:rPr>
                            </m:ctrlPr>
                          </m:sSubPr>
                          <m:e>
                            <m:r>
                              <a:rPr lang="en-GB" sz="1200" i="1">
                                <a:latin typeface="Cambria Math" panose="02040503050406030204" pitchFamily="18" charset="0"/>
                                <a:ea typeface="Cambria Math" panose="02040503050406030204" pitchFamily="18" charset="0"/>
                              </a:rPr>
                              <m:t>𝑆</m:t>
                            </m:r>
                          </m:e>
                          <m:sub>
                            <m:r>
                              <a:rPr lang="en-GB" sz="1200" i="1">
                                <a:latin typeface="Cambria Math" panose="02040503050406030204" pitchFamily="18" charset="0"/>
                                <a:ea typeface="Cambria Math" panose="02040503050406030204" pitchFamily="18" charset="0"/>
                              </a:rPr>
                              <m:t>1</m:t>
                            </m:r>
                          </m:sub>
                        </m:sSub>
                      </m:num>
                      <m:den>
                        <m:sSub>
                          <m:sSubPr>
                            <m:ctrlPr>
                              <a:rPr lang="en-GB" sz="1200" i="1">
                                <a:latin typeface="Cambria Math" panose="02040503050406030204" pitchFamily="18" charset="0"/>
                                <a:ea typeface="Cambria Math" panose="02040503050406030204" pitchFamily="18" charset="0"/>
                              </a:rPr>
                            </m:ctrlPr>
                          </m:sSubPr>
                          <m:e>
                            <m:r>
                              <a:rPr lang="en-GB" sz="1200" i="1">
                                <a:latin typeface="Cambria Math" panose="02040503050406030204" pitchFamily="18" charset="0"/>
                                <a:ea typeface="Cambria Math" panose="02040503050406030204" pitchFamily="18" charset="0"/>
                              </a:rPr>
                              <m:t>𝑆</m:t>
                            </m:r>
                          </m:e>
                          <m:sub>
                            <m:r>
                              <a:rPr lang="en-GB" sz="1200" i="1">
                                <a:latin typeface="Cambria Math" panose="02040503050406030204" pitchFamily="18" charset="0"/>
                                <a:ea typeface="Cambria Math" panose="02040503050406030204" pitchFamily="18" charset="0"/>
                              </a:rPr>
                              <m:t>0</m:t>
                            </m:r>
                          </m:sub>
                        </m:sSub>
                      </m:den>
                    </m:f>
                    <m:r>
                      <a:rPr lang="en-GB" sz="1200" b="0" i="1" smtClean="0">
                        <a:latin typeface="Cambria Math" panose="02040503050406030204" pitchFamily="18" charset="0"/>
                        <a:ea typeface="Cambria Math" panose="02040503050406030204" pitchFamily="18" charset="0"/>
                      </a:rPr>
                      <m:t>=1.3</m:t>
                    </m:r>
                  </m:oMath>
                </a14:m>
                <a:r>
                  <a:rPr lang="en-GB" sz="1200" dirty="0">
                    <a:latin typeface="Cambria Math" panose="02040503050406030204" pitchFamily="18" charset="0"/>
                    <a:ea typeface="Cambria Math" panose="02040503050406030204" pitchFamily="18" charset="0"/>
                  </a:rPr>
                  <a:t>)</a:t>
                </a:r>
              </a:p>
            </p:txBody>
          </p:sp>
        </mc:Choice>
        <mc:Fallback xmlns="">
          <p:sp>
            <p:nvSpPr>
              <p:cNvPr id="71" name="TextovéPole 70">
                <a:extLst>
                  <a:ext uri="{FF2B5EF4-FFF2-40B4-BE49-F238E27FC236}">
                    <a16:creationId xmlns:a16="http://schemas.microsoft.com/office/drawing/2014/main" id="{05FC8A4A-3761-4383-881C-9096ADBF4AD7}"/>
                  </a:ext>
                </a:extLst>
              </p:cNvPr>
              <p:cNvSpPr txBox="1">
                <a:spLocks noRot="1" noChangeAspect="1" noMove="1" noResize="1" noEditPoints="1" noAdjustHandles="1" noChangeArrowheads="1" noChangeShapeType="1" noTextEdit="1"/>
              </p:cNvSpPr>
              <p:nvPr/>
            </p:nvSpPr>
            <p:spPr>
              <a:xfrm>
                <a:off x="1620000" y="3460714"/>
                <a:ext cx="4104128" cy="276999"/>
              </a:xfrm>
              <a:prstGeom prst="rect">
                <a:avLst/>
              </a:prstGeom>
              <a:blipFill>
                <a:blip r:embed="rId14"/>
                <a:stretch>
                  <a:fillRect t="-93333" b="-151111"/>
                </a:stretch>
              </a:blipFill>
              <a:ln>
                <a:noFill/>
              </a:ln>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72" name="TextovéPole 71">
                <a:extLst>
                  <a:ext uri="{FF2B5EF4-FFF2-40B4-BE49-F238E27FC236}">
                    <a16:creationId xmlns:a16="http://schemas.microsoft.com/office/drawing/2014/main" id="{05FC8A4A-3761-4383-881C-9096ADBF4AD7}"/>
                  </a:ext>
                </a:extLst>
              </p:cNvPr>
              <p:cNvSpPr txBox="1"/>
              <p:nvPr/>
            </p:nvSpPr>
            <p:spPr>
              <a:xfrm>
                <a:off x="1620000" y="3666202"/>
                <a:ext cx="4328671" cy="276999"/>
              </a:xfrm>
              <a:prstGeom prst="rect">
                <a:avLst/>
              </a:prstGeom>
              <a:noFill/>
              <a:ln>
                <a:noFill/>
              </a:ln>
            </p:spPr>
            <p:txBody>
              <a:bodyPr wrap="square" rtlCol="0">
                <a:spAutoFit/>
              </a:bodyPr>
              <a:lstStyle/>
              <a:p>
                <a:pPr>
                  <a:buClr>
                    <a:srgbClr val="7030A0"/>
                  </a:buClr>
                  <a:buSzPct val="100000"/>
                </a:pPr>
                <a14:m>
                  <m:oMath xmlns:m="http://schemas.openxmlformats.org/officeDocument/2006/math">
                    <m:r>
                      <a:rPr lang="en-GB" sz="1200" b="0" i="1" smtClean="0">
                        <a:latin typeface="Cambria Math" panose="02040503050406030204" pitchFamily="18" charset="0"/>
                        <a:ea typeface="Cambria Math" panose="02040503050406030204" pitchFamily="18" charset="0"/>
                      </a:rPr>
                      <m:t>𝑑</m:t>
                    </m:r>
                  </m:oMath>
                </a14:m>
                <a:r>
                  <a:rPr lang="en-GB" sz="1200" dirty="0">
                    <a:latin typeface="Cambria Math" panose="02040503050406030204" pitchFamily="18" charset="0"/>
                    <a:ea typeface="Cambria Math" panose="02040503050406030204" pitchFamily="18" charset="0"/>
                  </a:rPr>
                  <a:t>… fixed downward jump of the underlying price (</a:t>
                </a:r>
                <a14:m>
                  <m:oMath xmlns:m="http://schemas.openxmlformats.org/officeDocument/2006/math">
                    <m:f>
                      <m:fPr>
                        <m:type m:val="lin"/>
                        <m:ctrlPr>
                          <a:rPr lang="en-GB" sz="1200" i="1">
                            <a:latin typeface="Cambria Math" panose="02040503050406030204" pitchFamily="18" charset="0"/>
                            <a:ea typeface="Cambria Math" panose="02040503050406030204" pitchFamily="18" charset="0"/>
                          </a:rPr>
                        </m:ctrlPr>
                      </m:fPr>
                      <m:num>
                        <m:sSub>
                          <m:sSubPr>
                            <m:ctrlPr>
                              <a:rPr lang="en-GB" sz="1200" i="1">
                                <a:latin typeface="Cambria Math" panose="02040503050406030204" pitchFamily="18" charset="0"/>
                                <a:ea typeface="Cambria Math" panose="02040503050406030204" pitchFamily="18" charset="0"/>
                              </a:rPr>
                            </m:ctrlPr>
                          </m:sSubPr>
                          <m:e>
                            <m:r>
                              <a:rPr lang="en-GB" sz="1200" i="1">
                                <a:latin typeface="Cambria Math" panose="02040503050406030204" pitchFamily="18" charset="0"/>
                                <a:ea typeface="Cambria Math" panose="02040503050406030204" pitchFamily="18" charset="0"/>
                              </a:rPr>
                              <m:t>𝑆</m:t>
                            </m:r>
                          </m:e>
                          <m:sub>
                            <m:r>
                              <a:rPr lang="en-GB" sz="1200" i="1">
                                <a:latin typeface="Cambria Math" panose="02040503050406030204" pitchFamily="18" charset="0"/>
                                <a:ea typeface="Cambria Math" panose="02040503050406030204" pitchFamily="18" charset="0"/>
                              </a:rPr>
                              <m:t>1</m:t>
                            </m:r>
                          </m:sub>
                        </m:sSub>
                      </m:num>
                      <m:den>
                        <m:sSub>
                          <m:sSubPr>
                            <m:ctrlPr>
                              <a:rPr lang="en-GB" sz="1200" i="1">
                                <a:latin typeface="Cambria Math" panose="02040503050406030204" pitchFamily="18" charset="0"/>
                                <a:ea typeface="Cambria Math" panose="02040503050406030204" pitchFamily="18" charset="0"/>
                              </a:rPr>
                            </m:ctrlPr>
                          </m:sSubPr>
                          <m:e>
                            <m:r>
                              <a:rPr lang="en-GB" sz="1200" i="1">
                                <a:latin typeface="Cambria Math" panose="02040503050406030204" pitchFamily="18" charset="0"/>
                                <a:ea typeface="Cambria Math" panose="02040503050406030204" pitchFamily="18" charset="0"/>
                              </a:rPr>
                              <m:t>𝑆</m:t>
                            </m:r>
                          </m:e>
                          <m:sub>
                            <m:r>
                              <a:rPr lang="en-GB" sz="1200" i="1">
                                <a:latin typeface="Cambria Math" panose="02040503050406030204" pitchFamily="18" charset="0"/>
                                <a:ea typeface="Cambria Math" panose="02040503050406030204" pitchFamily="18" charset="0"/>
                              </a:rPr>
                              <m:t>0</m:t>
                            </m:r>
                          </m:sub>
                        </m:sSub>
                      </m:den>
                    </m:f>
                    <m:r>
                      <a:rPr lang="en-GB" sz="1200" i="1">
                        <a:latin typeface="Cambria Math" panose="02040503050406030204" pitchFamily="18" charset="0"/>
                        <a:ea typeface="Cambria Math" panose="02040503050406030204" pitchFamily="18" charset="0"/>
                      </a:rPr>
                      <m:t>=</m:t>
                    </m:r>
                    <m:r>
                      <a:rPr lang="en-GB" sz="1200" b="0" i="1" smtClean="0">
                        <a:latin typeface="Cambria Math" panose="02040503050406030204" pitchFamily="18" charset="0"/>
                        <a:ea typeface="Cambria Math" panose="02040503050406030204" pitchFamily="18" charset="0"/>
                      </a:rPr>
                      <m:t>0.7)</m:t>
                    </m:r>
                  </m:oMath>
                </a14:m>
                <a:endParaRPr lang="en-GB" sz="1200" dirty="0">
                  <a:latin typeface="Cambria Math" panose="02040503050406030204" pitchFamily="18" charset="0"/>
                  <a:ea typeface="Cambria Math" panose="02040503050406030204" pitchFamily="18" charset="0"/>
                </a:endParaRPr>
              </a:p>
            </p:txBody>
          </p:sp>
        </mc:Choice>
        <mc:Fallback xmlns="">
          <p:sp>
            <p:nvSpPr>
              <p:cNvPr id="72" name="TextovéPole 71">
                <a:extLst>
                  <a:ext uri="{FF2B5EF4-FFF2-40B4-BE49-F238E27FC236}">
                    <a16:creationId xmlns:a16="http://schemas.microsoft.com/office/drawing/2014/main" id="{05FC8A4A-3761-4383-881C-9096ADBF4AD7}"/>
                  </a:ext>
                </a:extLst>
              </p:cNvPr>
              <p:cNvSpPr txBox="1">
                <a:spLocks noRot="1" noChangeAspect="1" noMove="1" noResize="1" noEditPoints="1" noAdjustHandles="1" noChangeArrowheads="1" noChangeShapeType="1" noTextEdit="1"/>
              </p:cNvSpPr>
              <p:nvPr/>
            </p:nvSpPr>
            <p:spPr>
              <a:xfrm>
                <a:off x="1620000" y="3666202"/>
                <a:ext cx="4328671" cy="276999"/>
              </a:xfrm>
              <a:prstGeom prst="rect">
                <a:avLst/>
              </a:prstGeom>
              <a:blipFill>
                <a:blip r:embed="rId15"/>
                <a:stretch>
                  <a:fillRect t="-91304" b="-145652"/>
                </a:stretch>
              </a:blipFill>
              <a:ln>
                <a:noFill/>
              </a:ln>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73" name="TextovéPole 72">
                <a:extLst>
                  <a:ext uri="{FF2B5EF4-FFF2-40B4-BE49-F238E27FC236}">
                    <a16:creationId xmlns:a16="http://schemas.microsoft.com/office/drawing/2014/main" id="{05FC8A4A-3761-4383-881C-9096ADBF4AD7}"/>
                  </a:ext>
                </a:extLst>
              </p:cNvPr>
              <p:cNvSpPr txBox="1"/>
              <p:nvPr/>
            </p:nvSpPr>
            <p:spPr>
              <a:xfrm>
                <a:off x="1620000" y="3866858"/>
                <a:ext cx="2624321" cy="276999"/>
              </a:xfrm>
              <a:prstGeom prst="rect">
                <a:avLst/>
              </a:prstGeom>
              <a:noFill/>
              <a:ln>
                <a:noFill/>
              </a:ln>
            </p:spPr>
            <p:txBody>
              <a:bodyPr wrap="square" rtlCol="0">
                <a:spAutoFit/>
              </a:bodyPr>
              <a:lstStyle/>
              <a:p>
                <a:pPr>
                  <a:buClr>
                    <a:srgbClr val="7030A0"/>
                  </a:buClr>
                  <a:buSzPct val="100000"/>
                </a:pPr>
                <a14:m>
                  <m:oMath xmlns:m="http://schemas.openxmlformats.org/officeDocument/2006/math">
                    <m:r>
                      <a:rPr lang="en-GB" sz="1200" b="0" i="1" smtClean="0">
                        <a:latin typeface="Cambria Math" panose="02040503050406030204" pitchFamily="18" charset="0"/>
                        <a:ea typeface="Cambria Math" panose="02040503050406030204" pitchFamily="18" charset="0"/>
                      </a:rPr>
                      <m:t>𝑟</m:t>
                    </m:r>
                  </m:oMath>
                </a14:m>
                <a:r>
                  <a:rPr lang="en-GB" sz="1200" dirty="0">
                    <a:latin typeface="Cambria Math" panose="02040503050406030204" pitchFamily="18" charset="0"/>
                    <a:ea typeface="Cambria Math" panose="02040503050406030204" pitchFamily="18" charset="0"/>
                  </a:rPr>
                  <a:t>… risk-free interest rate</a:t>
                </a:r>
                <a:r>
                  <a:rPr lang="cs-CZ" sz="1200" dirty="0">
                    <a:latin typeface="Cambria Math" panose="02040503050406030204" pitchFamily="18" charset="0"/>
                    <a:ea typeface="Cambria Math" panose="02040503050406030204" pitchFamily="18" charset="0"/>
                  </a:rPr>
                  <a:t> (10%)</a:t>
                </a:r>
                <a:endParaRPr lang="en-GB" sz="1200" dirty="0">
                  <a:latin typeface="Cambria Math" panose="02040503050406030204" pitchFamily="18" charset="0"/>
                  <a:ea typeface="Cambria Math" panose="02040503050406030204" pitchFamily="18" charset="0"/>
                </a:endParaRPr>
              </a:p>
            </p:txBody>
          </p:sp>
        </mc:Choice>
        <mc:Fallback xmlns="">
          <p:sp>
            <p:nvSpPr>
              <p:cNvPr id="73" name="TextovéPole 72">
                <a:extLst>
                  <a:ext uri="{FF2B5EF4-FFF2-40B4-BE49-F238E27FC236}">
                    <a16:creationId xmlns:a16="http://schemas.microsoft.com/office/drawing/2014/main" id="{05FC8A4A-3761-4383-881C-9096ADBF4AD7}"/>
                  </a:ext>
                </a:extLst>
              </p:cNvPr>
              <p:cNvSpPr txBox="1">
                <a:spLocks noRot="1" noChangeAspect="1" noMove="1" noResize="1" noEditPoints="1" noAdjustHandles="1" noChangeArrowheads="1" noChangeShapeType="1" noTextEdit="1"/>
              </p:cNvSpPr>
              <p:nvPr/>
            </p:nvSpPr>
            <p:spPr>
              <a:xfrm>
                <a:off x="1620000" y="3866858"/>
                <a:ext cx="2624321" cy="276999"/>
              </a:xfrm>
              <a:prstGeom prst="rect">
                <a:avLst/>
              </a:prstGeom>
              <a:blipFill>
                <a:blip r:embed="rId16"/>
                <a:stretch>
                  <a:fillRect b="-15217"/>
                </a:stretch>
              </a:blipFill>
              <a:ln>
                <a:noFill/>
              </a:ln>
            </p:spPr>
            <p:txBody>
              <a:bodyPr/>
              <a:lstStyle/>
              <a:p>
                <a:r>
                  <a:rPr lang="en-GB">
                    <a:noFill/>
                  </a:rPr>
                  <a:t> </a:t>
                </a:r>
              </a:p>
            </p:txBody>
          </p:sp>
        </mc:Fallback>
      </mc:AlternateContent>
      <p:grpSp>
        <p:nvGrpSpPr>
          <p:cNvPr id="7" name="Skupina 6"/>
          <p:cNvGrpSpPr/>
          <p:nvPr/>
        </p:nvGrpSpPr>
        <p:grpSpPr>
          <a:xfrm>
            <a:off x="928404" y="4462218"/>
            <a:ext cx="3241828" cy="1637134"/>
            <a:chOff x="1358692" y="4716342"/>
            <a:chExt cx="3241828" cy="1637134"/>
          </a:xfrm>
        </p:grpSpPr>
        <p:grpSp>
          <p:nvGrpSpPr>
            <p:cNvPr id="6" name="Skupina 5"/>
            <p:cNvGrpSpPr/>
            <p:nvPr/>
          </p:nvGrpSpPr>
          <p:grpSpPr>
            <a:xfrm>
              <a:off x="1358692" y="4953280"/>
              <a:ext cx="3100656" cy="1400196"/>
              <a:chOff x="1328212" y="4911752"/>
              <a:chExt cx="3100656" cy="1400196"/>
            </a:xfrm>
          </p:grpSpPr>
          <p:grpSp>
            <p:nvGrpSpPr>
              <p:cNvPr id="89" name="Skupina 88"/>
              <p:cNvGrpSpPr/>
              <p:nvPr/>
            </p:nvGrpSpPr>
            <p:grpSpPr>
              <a:xfrm>
                <a:off x="1706968" y="5478193"/>
                <a:ext cx="745953" cy="280717"/>
                <a:chOff x="1711999" y="2348880"/>
                <a:chExt cx="745953" cy="280717"/>
              </a:xfrm>
            </p:grpSpPr>
            <p:cxnSp>
              <p:nvCxnSpPr>
                <p:cNvPr id="96" name="Přímá spojnice 95"/>
                <p:cNvCxnSpPr/>
                <p:nvPr/>
              </p:nvCxnSpPr>
              <p:spPr>
                <a:xfrm>
                  <a:off x="1711999" y="2348880"/>
                  <a:ext cx="744327" cy="0"/>
                </a:xfrm>
                <a:prstGeom prst="line">
                  <a:avLst/>
                </a:prstGeom>
                <a:ln w="25400">
                  <a:headEnd type="none" w="lg" len="med"/>
                  <a:tailEnd type="triangle" w="med" len="med"/>
                </a:ln>
                <a:scene3d>
                  <a:camera prst="orthographicFront">
                    <a:rot lat="0" lon="0" rev="1200000"/>
                  </a:camera>
                  <a:lightRig rig="threePt" dir="t"/>
                </a:scene3d>
              </p:spPr>
              <p:style>
                <a:lnRef idx="1">
                  <a:schemeClr val="accent1"/>
                </a:lnRef>
                <a:fillRef idx="0">
                  <a:schemeClr val="accent1"/>
                </a:fillRef>
                <a:effectRef idx="0">
                  <a:schemeClr val="accent1"/>
                </a:effectRef>
                <a:fontRef idx="minor">
                  <a:schemeClr val="tx1"/>
                </a:fontRef>
              </p:style>
            </p:cxnSp>
            <p:cxnSp>
              <p:nvCxnSpPr>
                <p:cNvPr id="97" name="Přímá spojnice 96"/>
                <p:cNvCxnSpPr/>
                <p:nvPr/>
              </p:nvCxnSpPr>
              <p:spPr>
                <a:xfrm>
                  <a:off x="1713625" y="2629597"/>
                  <a:ext cx="744327" cy="0"/>
                </a:xfrm>
                <a:prstGeom prst="line">
                  <a:avLst/>
                </a:prstGeom>
                <a:ln w="25400">
                  <a:headEnd type="none" w="lg" len="med"/>
                  <a:tailEnd type="triangle" w="med" len="med"/>
                </a:ln>
                <a:scene3d>
                  <a:camera prst="orthographicFront">
                    <a:rot lat="0" lon="0" rev="20400000"/>
                  </a:camera>
                  <a:lightRig rig="threePt" dir="t"/>
                </a:scene3d>
              </p:spPr>
              <p:style>
                <a:lnRef idx="1">
                  <a:schemeClr val="accent1"/>
                </a:lnRef>
                <a:fillRef idx="0">
                  <a:schemeClr val="accent1"/>
                </a:fillRef>
                <a:effectRef idx="0">
                  <a:schemeClr val="accent1"/>
                </a:effectRef>
                <a:fontRef idx="minor">
                  <a:schemeClr val="tx1"/>
                </a:fontRef>
              </p:style>
            </p:cxnSp>
          </p:grpSp>
          <p:grpSp>
            <p:nvGrpSpPr>
              <p:cNvPr id="90" name="Skupina 89"/>
              <p:cNvGrpSpPr/>
              <p:nvPr/>
            </p:nvGrpSpPr>
            <p:grpSpPr>
              <a:xfrm>
                <a:off x="2656800" y="5697456"/>
                <a:ext cx="745953" cy="280717"/>
                <a:chOff x="1711999" y="2354896"/>
                <a:chExt cx="745953" cy="280717"/>
              </a:xfrm>
            </p:grpSpPr>
            <p:cxnSp>
              <p:nvCxnSpPr>
                <p:cNvPr id="94" name="Přímá spojnice 93"/>
                <p:cNvCxnSpPr/>
                <p:nvPr/>
              </p:nvCxnSpPr>
              <p:spPr>
                <a:xfrm>
                  <a:off x="1711999" y="2354896"/>
                  <a:ext cx="744327" cy="0"/>
                </a:xfrm>
                <a:prstGeom prst="line">
                  <a:avLst/>
                </a:prstGeom>
                <a:ln w="25400">
                  <a:headEnd type="none" w="lg" len="med"/>
                  <a:tailEnd type="triangle" w="med" len="med"/>
                </a:ln>
                <a:scene3d>
                  <a:camera prst="orthographicFront">
                    <a:rot lat="0" lon="0" rev="1200000"/>
                  </a:camera>
                  <a:lightRig rig="threePt" dir="t"/>
                </a:scene3d>
              </p:spPr>
              <p:style>
                <a:lnRef idx="1">
                  <a:schemeClr val="accent1"/>
                </a:lnRef>
                <a:fillRef idx="0">
                  <a:schemeClr val="accent1"/>
                </a:fillRef>
                <a:effectRef idx="0">
                  <a:schemeClr val="accent1"/>
                </a:effectRef>
                <a:fontRef idx="minor">
                  <a:schemeClr val="tx1"/>
                </a:fontRef>
              </p:style>
            </p:cxnSp>
            <p:cxnSp>
              <p:nvCxnSpPr>
                <p:cNvPr id="95" name="Přímá spojnice 94"/>
                <p:cNvCxnSpPr/>
                <p:nvPr/>
              </p:nvCxnSpPr>
              <p:spPr>
                <a:xfrm>
                  <a:off x="1713625" y="2635613"/>
                  <a:ext cx="744327" cy="0"/>
                </a:xfrm>
                <a:prstGeom prst="line">
                  <a:avLst/>
                </a:prstGeom>
                <a:ln w="25400">
                  <a:headEnd type="none" w="lg" len="med"/>
                  <a:tailEnd type="triangle" w="med" len="med"/>
                </a:ln>
                <a:scene3d>
                  <a:camera prst="orthographicFront">
                    <a:rot lat="0" lon="0" rev="20400000"/>
                  </a:camera>
                  <a:lightRig rig="threePt" dir="t"/>
                </a:scene3d>
              </p:spPr>
              <p:style>
                <a:lnRef idx="1">
                  <a:schemeClr val="accent1"/>
                </a:lnRef>
                <a:fillRef idx="0">
                  <a:schemeClr val="accent1"/>
                </a:fillRef>
                <a:effectRef idx="0">
                  <a:schemeClr val="accent1"/>
                </a:effectRef>
                <a:fontRef idx="minor">
                  <a:schemeClr val="tx1"/>
                </a:fontRef>
              </p:style>
            </p:cxnSp>
          </p:grpSp>
          <p:grpSp>
            <p:nvGrpSpPr>
              <p:cNvPr id="91" name="Skupina 90"/>
              <p:cNvGrpSpPr/>
              <p:nvPr/>
            </p:nvGrpSpPr>
            <p:grpSpPr>
              <a:xfrm>
                <a:off x="2658264" y="5199095"/>
                <a:ext cx="753268" cy="280717"/>
                <a:chOff x="1704684" y="2360912"/>
                <a:chExt cx="753268" cy="280717"/>
              </a:xfrm>
            </p:grpSpPr>
            <p:cxnSp>
              <p:nvCxnSpPr>
                <p:cNvPr id="92" name="Přímá spojnice 91"/>
                <p:cNvCxnSpPr/>
                <p:nvPr/>
              </p:nvCxnSpPr>
              <p:spPr>
                <a:xfrm>
                  <a:off x="1704684" y="2360912"/>
                  <a:ext cx="744327" cy="0"/>
                </a:xfrm>
                <a:prstGeom prst="line">
                  <a:avLst/>
                </a:prstGeom>
                <a:ln w="25400">
                  <a:headEnd type="none" w="lg" len="med"/>
                  <a:tailEnd type="triangle" w="med" len="med"/>
                </a:ln>
                <a:scene3d>
                  <a:camera prst="orthographicFront">
                    <a:rot lat="0" lon="0" rev="1200000"/>
                  </a:camera>
                  <a:lightRig rig="threePt" dir="t"/>
                </a:scene3d>
              </p:spPr>
              <p:style>
                <a:lnRef idx="1">
                  <a:schemeClr val="accent1"/>
                </a:lnRef>
                <a:fillRef idx="0">
                  <a:schemeClr val="accent1"/>
                </a:fillRef>
                <a:effectRef idx="0">
                  <a:schemeClr val="accent1"/>
                </a:effectRef>
                <a:fontRef idx="minor">
                  <a:schemeClr val="tx1"/>
                </a:fontRef>
              </p:style>
            </p:cxnSp>
            <p:cxnSp>
              <p:nvCxnSpPr>
                <p:cNvPr id="93" name="Přímá spojnice 92"/>
                <p:cNvCxnSpPr/>
                <p:nvPr/>
              </p:nvCxnSpPr>
              <p:spPr>
                <a:xfrm>
                  <a:off x="1713625" y="2641629"/>
                  <a:ext cx="744327" cy="0"/>
                </a:xfrm>
                <a:prstGeom prst="line">
                  <a:avLst/>
                </a:prstGeom>
                <a:ln w="25400">
                  <a:headEnd type="none" w="lg" len="med"/>
                  <a:tailEnd type="triangle" w="med" len="med"/>
                </a:ln>
                <a:scene3d>
                  <a:camera prst="orthographicFront">
                    <a:rot lat="0" lon="0" rev="20400000"/>
                  </a:camera>
                  <a:lightRig rig="threePt" dir="t"/>
                </a:scene3d>
              </p:spPr>
              <p:style>
                <a:lnRef idx="1">
                  <a:schemeClr val="accent1"/>
                </a:lnRef>
                <a:fillRef idx="0">
                  <a:schemeClr val="accent1"/>
                </a:fillRef>
                <a:effectRef idx="0">
                  <a:schemeClr val="accent1"/>
                </a:effectRef>
                <a:fontRef idx="minor">
                  <a:schemeClr val="tx1"/>
                </a:fontRef>
              </p:style>
            </p:cxnSp>
          </p:grpSp>
          <mc:AlternateContent xmlns:mc="http://schemas.openxmlformats.org/markup-compatibility/2006" xmlns:a14="http://schemas.microsoft.com/office/drawing/2010/main">
            <mc:Choice Requires="a14">
              <p:sp>
                <p:nvSpPr>
                  <p:cNvPr id="86" name="TextovéPole 85"/>
                  <p:cNvSpPr txBox="1"/>
                  <p:nvPr/>
                </p:nvSpPr>
                <p:spPr>
                  <a:xfrm>
                    <a:off x="2271172" y="5199220"/>
                    <a:ext cx="576803" cy="400110"/>
                  </a:xfrm>
                  <a:prstGeom prst="rect">
                    <a:avLst/>
                  </a:prstGeom>
                  <a:noFill/>
                </p:spPr>
                <p:txBody>
                  <a:bodyPr wrap="square" rtlCol="0">
                    <a:spAutoFit/>
                  </a:bodyPr>
                  <a:lstStyle/>
                  <a:p>
                    <a:pPr algn="ctr"/>
                    <a14:m>
                      <m:oMathPara xmlns:m="http://schemas.openxmlformats.org/officeDocument/2006/math">
                        <m:oMathParaPr>
                          <m:jc m:val="center"/>
                        </m:oMathParaPr>
                        <m:oMath xmlns:m="http://schemas.openxmlformats.org/officeDocument/2006/math">
                          <m:r>
                            <a:rPr lang="en-US" sz="1000" b="0" i="1" smtClean="0">
                              <a:latin typeface="Cambria Math" panose="02040503050406030204" pitchFamily="18" charset="0"/>
                              <a:ea typeface="Cambria Math" panose="02040503050406030204" pitchFamily="18" charset="0"/>
                            </a:rPr>
                            <m:t>𝑢𝑆</m:t>
                          </m:r>
                        </m:oMath>
                      </m:oMathPara>
                    </a14:m>
                    <a:endParaRPr lang="cs-CZ" sz="1000" dirty="0">
                      <a:latin typeface="Cambria Math"/>
                      <a:ea typeface="Cambria Math" panose="02040503050406030204" pitchFamily="18" charset="0"/>
                    </a:endParaRPr>
                  </a:p>
                  <a:p>
                    <a:pPr algn="ctr"/>
                    <a:r>
                      <a:rPr lang="cs-CZ" sz="1000" dirty="0">
                        <a:latin typeface="Cambria Math"/>
                        <a:ea typeface="Cambria Math" panose="02040503050406030204" pitchFamily="18" charset="0"/>
                      </a:rPr>
                      <a:t>(</a:t>
                    </a:r>
                    <a:r>
                      <a:rPr lang="en-US" sz="1000" dirty="0">
                        <a:latin typeface="Cambria Math"/>
                        <a:ea typeface="Cambria Math" panose="02040503050406030204" pitchFamily="18" charset="0"/>
                      </a:rPr>
                      <a:t>65</a:t>
                    </a:r>
                    <a:r>
                      <a:rPr lang="cs-CZ" sz="1000" dirty="0">
                        <a:latin typeface="Cambria Math"/>
                        <a:ea typeface="Cambria Math" panose="02040503050406030204" pitchFamily="18" charset="0"/>
                      </a:rPr>
                      <a:t>)</a:t>
                    </a:r>
                  </a:p>
                </p:txBody>
              </p:sp>
            </mc:Choice>
            <mc:Fallback xmlns="">
              <p:sp>
                <p:nvSpPr>
                  <p:cNvPr id="86" name="TextovéPole 85"/>
                  <p:cNvSpPr txBox="1">
                    <a:spLocks noRot="1" noChangeAspect="1" noMove="1" noResize="1" noEditPoints="1" noAdjustHandles="1" noChangeArrowheads="1" noChangeShapeType="1" noTextEdit="1"/>
                  </p:cNvSpPr>
                  <p:nvPr/>
                </p:nvSpPr>
                <p:spPr>
                  <a:xfrm>
                    <a:off x="2271172" y="5199220"/>
                    <a:ext cx="576803" cy="400110"/>
                  </a:xfrm>
                  <a:prstGeom prst="rect">
                    <a:avLst/>
                  </a:prstGeom>
                  <a:blipFill>
                    <a:blip r:embed="rId17"/>
                    <a:stretch>
                      <a:fillRect b="-7576"/>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98" name="TextovéPole 97"/>
                  <p:cNvSpPr txBox="1"/>
                  <p:nvPr/>
                </p:nvSpPr>
                <p:spPr>
                  <a:xfrm>
                    <a:off x="2270433" y="5693186"/>
                    <a:ext cx="576803" cy="400110"/>
                  </a:xfrm>
                  <a:prstGeom prst="rect">
                    <a:avLst/>
                  </a:prstGeom>
                  <a:noFill/>
                </p:spPr>
                <p:txBody>
                  <a:bodyPr wrap="square" rtlCol="0">
                    <a:spAutoFit/>
                  </a:bodyPr>
                  <a:lstStyle/>
                  <a:p>
                    <a:pPr algn="ctr"/>
                    <a14:m>
                      <m:oMathPara xmlns:m="http://schemas.openxmlformats.org/officeDocument/2006/math">
                        <m:oMathParaPr>
                          <m:jc m:val="center"/>
                        </m:oMathParaPr>
                        <m:oMath xmlns:m="http://schemas.openxmlformats.org/officeDocument/2006/math">
                          <m:r>
                            <a:rPr lang="cs-CZ" sz="1000" b="0" i="1" smtClean="0">
                              <a:latin typeface="Cambria Math" panose="02040503050406030204" pitchFamily="18" charset="0"/>
                              <a:ea typeface="Cambria Math" panose="02040503050406030204" pitchFamily="18" charset="0"/>
                            </a:rPr>
                            <m:t>𝑑</m:t>
                          </m:r>
                          <m:r>
                            <a:rPr lang="en-US" sz="1000" b="0" i="1" smtClean="0">
                              <a:latin typeface="Cambria Math" panose="02040503050406030204" pitchFamily="18" charset="0"/>
                              <a:ea typeface="Cambria Math" panose="02040503050406030204" pitchFamily="18" charset="0"/>
                            </a:rPr>
                            <m:t>𝑆</m:t>
                          </m:r>
                        </m:oMath>
                      </m:oMathPara>
                    </a14:m>
                    <a:endParaRPr lang="cs-CZ" sz="1000" dirty="0">
                      <a:latin typeface="Cambria Math"/>
                      <a:ea typeface="Cambria Math" panose="02040503050406030204" pitchFamily="18" charset="0"/>
                    </a:endParaRPr>
                  </a:p>
                  <a:p>
                    <a:pPr algn="ctr"/>
                    <a:r>
                      <a:rPr lang="cs-CZ" sz="1000" dirty="0">
                        <a:latin typeface="Cambria Math"/>
                        <a:ea typeface="Cambria Math" panose="02040503050406030204" pitchFamily="18" charset="0"/>
                      </a:rPr>
                      <a:t>(3</a:t>
                    </a:r>
                    <a:r>
                      <a:rPr lang="en-US" sz="1000" dirty="0">
                        <a:latin typeface="Cambria Math"/>
                        <a:ea typeface="Cambria Math" panose="02040503050406030204" pitchFamily="18" charset="0"/>
                      </a:rPr>
                      <a:t>5</a:t>
                    </a:r>
                    <a:r>
                      <a:rPr lang="cs-CZ" sz="1000" dirty="0">
                        <a:latin typeface="Cambria Math"/>
                        <a:ea typeface="Cambria Math" panose="02040503050406030204" pitchFamily="18" charset="0"/>
                      </a:rPr>
                      <a:t>)</a:t>
                    </a:r>
                  </a:p>
                </p:txBody>
              </p:sp>
            </mc:Choice>
            <mc:Fallback xmlns="">
              <p:sp>
                <p:nvSpPr>
                  <p:cNvPr id="98" name="TextovéPole 97"/>
                  <p:cNvSpPr txBox="1">
                    <a:spLocks noRot="1" noChangeAspect="1" noMove="1" noResize="1" noEditPoints="1" noAdjustHandles="1" noChangeArrowheads="1" noChangeShapeType="1" noTextEdit="1"/>
                  </p:cNvSpPr>
                  <p:nvPr/>
                </p:nvSpPr>
                <p:spPr>
                  <a:xfrm>
                    <a:off x="2270433" y="5693186"/>
                    <a:ext cx="576803" cy="400110"/>
                  </a:xfrm>
                  <a:prstGeom prst="rect">
                    <a:avLst/>
                  </a:prstGeom>
                  <a:blipFill rotWithShape="1">
                    <a:blip r:embed="rId18"/>
                    <a:stretch>
                      <a:fillRect b="-7692"/>
                    </a:stretch>
                  </a:blipFill>
                </p:spPr>
                <p:txBody>
                  <a:bodyPr/>
                  <a:lstStyle/>
                  <a:p>
                    <a:r>
                      <a:rPr lang="cs-CZ">
                        <a:noFill/>
                      </a:rPr>
                      <a:t> </a:t>
                    </a:r>
                  </a:p>
                </p:txBody>
              </p:sp>
            </mc:Fallback>
          </mc:AlternateContent>
          <mc:AlternateContent xmlns:mc="http://schemas.openxmlformats.org/markup-compatibility/2006" xmlns:a14="http://schemas.microsoft.com/office/drawing/2010/main">
            <mc:Choice Requires="a14">
              <p:sp>
                <p:nvSpPr>
                  <p:cNvPr id="101" name="TextovéPole 100"/>
                  <p:cNvSpPr txBox="1"/>
                  <p:nvPr/>
                </p:nvSpPr>
                <p:spPr>
                  <a:xfrm>
                    <a:off x="1328212" y="5437729"/>
                    <a:ext cx="576803" cy="400110"/>
                  </a:xfrm>
                  <a:prstGeom prst="rect">
                    <a:avLst/>
                  </a:prstGeom>
                  <a:noFill/>
                </p:spPr>
                <p:txBody>
                  <a:bodyPr wrap="square" rtlCol="0">
                    <a:spAutoFit/>
                  </a:bodyPr>
                  <a:lstStyle/>
                  <a:p>
                    <a:pPr algn="ctr"/>
                    <a14:m>
                      <m:oMathPara xmlns:m="http://schemas.openxmlformats.org/officeDocument/2006/math">
                        <m:oMathParaPr>
                          <m:jc m:val="center"/>
                        </m:oMathParaPr>
                        <m:oMath xmlns:m="http://schemas.openxmlformats.org/officeDocument/2006/math">
                          <m:r>
                            <a:rPr lang="en-US" sz="1000" b="0" i="1" smtClean="0">
                              <a:latin typeface="Cambria Math" panose="02040503050406030204" pitchFamily="18" charset="0"/>
                              <a:ea typeface="Cambria Math" panose="02040503050406030204" pitchFamily="18" charset="0"/>
                            </a:rPr>
                            <m:t>𝑆</m:t>
                          </m:r>
                        </m:oMath>
                      </m:oMathPara>
                    </a14:m>
                    <a:endParaRPr lang="cs-CZ" sz="1000" dirty="0">
                      <a:latin typeface="Cambria Math"/>
                      <a:ea typeface="Cambria Math" panose="02040503050406030204" pitchFamily="18" charset="0"/>
                    </a:endParaRPr>
                  </a:p>
                  <a:p>
                    <a:pPr algn="ctr"/>
                    <a:r>
                      <a:rPr lang="cs-CZ" sz="1000" dirty="0">
                        <a:latin typeface="Cambria Math"/>
                        <a:ea typeface="Cambria Math" panose="02040503050406030204" pitchFamily="18" charset="0"/>
                      </a:rPr>
                      <a:t>(</a:t>
                    </a:r>
                    <a:r>
                      <a:rPr lang="en-US" sz="1000" dirty="0">
                        <a:latin typeface="Cambria Math"/>
                        <a:ea typeface="Cambria Math" panose="02040503050406030204" pitchFamily="18" charset="0"/>
                      </a:rPr>
                      <a:t>5</a:t>
                    </a:r>
                    <a:r>
                      <a:rPr lang="cs-CZ" sz="1000" dirty="0">
                        <a:latin typeface="Cambria Math"/>
                        <a:ea typeface="Cambria Math" panose="02040503050406030204" pitchFamily="18" charset="0"/>
                      </a:rPr>
                      <a:t>0)</a:t>
                    </a:r>
                  </a:p>
                </p:txBody>
              </p:sp>
            </mc:Choice>
            <mc:Fallback xmlns="">
              <p:sp>
                <p:nvSpPr>
                  <p:cNvPr id="101" name="TextovéPole 100"/>
                  <p:cNvSpPr txBox="1">
                    <a:spLocks noRot="1" noChangeAspect="1" noMove="1" noResize="1" noEditPoints="1" noAdjustHandles="1" noChangeArrowheads="1" noChangeShapeType="1" noTextEdit="1"/>
                  </p:cNvSpPr>
                  <p:nvPr/>
                </p:nvSpPr>
                <p:spPr>
                  <a:xfrm>
                    <a:off x="1328212" y="5437729"/>
                    <a:ext cx="576803" cy="400110"/>
                  </a:xfrm>
                  <a:prstGeom prst="rect">
                    <a:avLst/>
                  </a:prstGeom>
                  <a:blipFill rotWithShape="1">
                    <a:blip r:embed="rId19"/>
                    <a:stretch>
                      <a:fillRect b="-6061"/>
                    </a:stretch>
                  </a:blipFill>
                </p:spPr>
                <p:txBody>
                  <a:bodyPr/>
                  <a:lstStyle/>
                  <a:p>
                    <a:r>
                      <a:rPr lang="cs-CZ">
                        <a:noFill/>
                      </a:rPr>
                      <a:t> </a:t>
                    </a:r>
                  </a:p>
                </p:txBody>
              </p:sp>
            </mc:Fallback>
          </mc:AlternateContent>
          <mc:AlternateContent xmlns:mc="http://schemas.openxmlformats.org/markup-compatibility/2006" xmlns:a14="http://schemas.microsoft.com/office/drawing/2010/main">
            <mc:Choice Requires="a14">
              <p:sp>
                <p:nvSpPr>
                  <p:cNvPr id="106" name="TextovéPole 105"/>
                  <p:cNvSpPr txBox="1"/>
                  <p:nvPr/>
                </p:nvSpPr>
                <p:spPr>
                  <a:xfrm>
                    <a:off x="3257188" y="4911752"/>
                    <a:ext cx="576803" cy="413255"/>
                  </a:xfrm>
                  <a:prstGeom prst="rect">
                    <a:avLst/>
                  </a:prstGeom>
                  <a:noFill/>
                </p:spPr>
                <p:txBody>
                  <a:bodyPr wrap="square" rtlCol="0">
                    <a:spAutoFit/>
                  </a:bodyPr>
                  <a:lstStyle/>
                  <a:p>
                    <a:pPr algn="ctr"/>
                    <a14:m>
                      <m:oMathPara xmlns:m="http://schemas.openxmlformats.org/officeDocument/2006/math">
                        <m:oMathParaPr>
                          <m:jc m:val="center"/>
                        </m:oMathParaPr>
                        <m:oMath xmlns:m="http://schemas.openxmlformats.org/officeDocument/2006/math">
                          <m:sSup>
                            <m:sSupPr>
                              <m:ctrlPr>
                                <a:rPr lang="en-US" sz="1000" b="0" i="1" smtClean="0">
                                  <a:latin typeface="Cambria Math" panose="02040503050406030204" pitchFamily="18" charset="0"/>
                                  <a:ea typeface="Cambria Math" panose="02040503050406030204" pitchFamily="18" charset="0"/>
                                </a:rPr>
                              </m:ctrlPr>
                            </m:sSupPr>
                            <m:e>
                              <m:r>
                                <a:rPr lang="cs-CZ" sz="1000" b="0" i="1" smtClean="0">
                                  <a:latin typeface="Cambria Math" panose="02040503050406030204" pitchFamily="18" charset="0"/>
                                  <a:ea typeface="Cambria Math" panose="02040503050406030204" pitchFamily="18" charset="0"/>
                                </a:rPr>
                                <m:t>𝑢</m:t>
                              </m:r>
                            </m:e>
                            <m:sup>
                              <m:r>
                                <a:rPr lang="cs-CZ" sz="1000" b="0" i="1" smtClean="0">
                                  <a:latin typeface="Cambria Math" panose="02040503050406030204" pitchFamily="18" charset="0"/>
                                  <a:ea typeface="Cambria Math" panose="02040503050406030204" pitchFamily="18" charset="0"/>
                                </a:rPr>
                                <m:t>2</m:t>
                              </m:r>
                            </m:sup>
                          </m:sSup>
                          <m:r>
                            <a:rPr lang="en-US" sz="1000" b="0" i="1" smtClean="0">
                              <a:latin typeface="Cambria Math" panose="02040503050406030204" pitchFamily="18" charset="0"/>
                              <a:ea typeface="Cambria Math" panose="02040503050406030204" pitchFamily="18" charset="0"/>
                            </a:rPr>
                            <m:t>𝑆</m:t>
                          </m:r>
                        </m:oMath>
                      </m:oMathPara>
                    </a14:m>
                    <a:endParaRPr lang="cs-CZ" sz="1000" dirty="0">
                      <a:latin typeface="Cambria Math"/>
                      <a:ea typeface="Cambria Math" panose="02040503050406030204" pitchFamily="18" charset="0"/>
                    </a:endParaRPr>
                  </a:p>
                  <a:p>
                    <a:pPr algn="ctr"/>
                    <a:r>
                      <a:rPr lang="cs-CZ" sz="1000" dirty="0">
                        <a:latin typeface="Cambria Math"/>
                        <a:ea typeface="Cambria Math" panose="02040503050406030204" pitchFamily="18" charset="0"/>
                      </a:rPr>
                      <a:t>(84.5)</a:t>
                    </a:r>
                  </a:p>
                </p:txBody>
              </p:sp>
            </mc:Choice>
            <mc:Fallback xmlns="">
              <p:sp>
                <p:nvSpPr>
                  <p:cNvPr id="106" name="TextovéPole 105"/>
                  <p:cNvSpPr txBox="1">
                    <a:spLocks noRot="1" noChangeAspect="1" noMove="1" noResize="1" noEditPoints="1" noAdjustHandles="1" noChangeArrowheads="1" noChangeShapeType="1" noTextEdit="1"/>
                  </p:cNvSpPr>
                  <p:nvPr/>
                </p:nvSpPr>
                <p:spPr>
                  <a:xfrm>
                    <a:off x="3257188" y="4911752"/>
                    <a:ext cx="576803" cy="413255"/>
                  </a:xfrm>
                  <a:prstGeom prst="rect">
                    <a:avLst/>
                  </a:prstGeom>
                  <a:blipFill>
                    <a:blip r:embed="rId20"/>
                    <a:stretch>
                      <a:fillRect b="-2941"/>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110" name="TextovéPole 109"/>
                  <p:cNvSpPr txBox="1"/>
                  <p:nvPr/>
                </p:nvSpPr>
                <p:spPr>
                  <a:xfrm>
                    <a:off x="3258000" y="5411741"/>
                    <a:ext cx="576803" cy="413255"/>
                  </a:xfrm>
                  <a:prstGeom prst="rect">
                    <a:avLst/>
                  </a:prstGeom>
                  <a:noFill/>
                </p:spPr>
                <p:txBody>
                  <a:bodyPr wrap="square" rtlCol="0">
                    <a:spAutoFit/>
                  </a:bodyPr>
                  <a:lstStyle/>
                  <a:p>
                    <a:pPr algn="ctr"/>
                    <a14:m>
                      <m:oMathPara xmlns:m="http://schemas.openxmlformats.org/officeDocument/2006/math">
                        <m:oMathParaPr>
                          <m:jc m:val="center"/>
                        </m:oMathParaPr>
                        <m:oMath xmlns:m="http://schemas.openxmlformats.org/officeDocument/2006/math">
                          <m:r>
                            <a:rPr lang="cs-CZ" sz="1000" b="0" i="1" smtClean="0">
                              <a:latin typeface="Cambria Math" panose="02040503050406030204" pitchFamily="18" charset="0"/>
                              <a:ea typeface="Cambria Math" panose="02040503050406030204" pitchFamily="18" charset="0"/>
                            </a:rPr>
                            <m:t>𝑢𝑑</m:t>
                          </m:r>
                          <m:r>
                            <a:rPr lang="en-US" sz="1000" b="0" i="1" smtClean="0">
                              <a:latin typeface="Cambria Math" panose="02040503050406030204" pitchFamily="18" charset="0"/>
                              <a:ea typeface="Cambria Math" panose="02040503050406030204" pitchFamily="18" charset="0"/>
                            </a:rPr>
                            <m:t>𝑆</m:t>
                          </m:r>
                        </m:oMath>
                      </m:oMathPara>
                    </a14:m>
                    <a:endParaRPr lang="cs-CZ" sz="1000" dirty="0">
                      <a:latin typeface="Cambria Math"/>
                      <a:ea typeface="Cambria Math" panose="02040503050406030204" pitchFamily="18" charset="0"/>
                    </a:endParaRPr>
                  </a:p>
                  <a:p>
                    <a:pPr algn="ctr"/>
                    <a:r>
                      <a:rPr lang="cs-CZ" sz="1000" dirty="0">
                        <a:latin typeface="Cambria Math"/>
                        <a:ea typeface="Cambria Math" panose="02040503050406030204" pitchFamily="18" charset="0"/>
                      </a:rPr>
                      <a:t>(45.5)</a:t>
                    </a:r>
                  </a:p>
                </p:txBody>
              </p:sp>
            </mc:Choice>
            <mc:Fallback xmlns="">
              <p:sp>
                <p:nvSpPr>
                  <p:cNvPr id="110" name="TextovéPole 109"/>
                  <p:cNvSpPr txBox="1">
                    <a:spLocks noRot="1" noChangeAspect="1" noMove="1" noResize="1" noEditPoints="1" noAdjustHandles="1" noChangeArrowheads="1" noChangeShapeType="1" noTextEdit="1"/>
                  </p:cNvSpPr>
                  <p:nvPr/>
                </p:nvSpPr>
                <p:spPr>
                  <a:xfrm>
                    <a:off x="3258000" y="5411741"/>
                    <a:ext cx="576803" cy="413255"/>
                  </a:xfrm>
                  <a:prstGeom prst="rect">
                    <a:avLst/>
                  </a:prstGeom>
                  <a:blipFill>
                    <a:blip r:embed="rId21"/>
                    <a:stretch>
                      <a:fillRect b="-2941"/>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111" name="TextovéPole 110"/>
                  <p:cNvSpPr txBox="1"/>
                  <p:nvPr/>
                </p:nvSpPr>
                <p:spPr>
                  <a:xfrm>
                    <a:off x="3258000" y="5898693"/>
                    <a:ext cx="576803" cy="413255"/>
                  </a:xfrm>
                  <a:prstGeom prst="rect">
                    <a:avLst/>
                  </a:prstGeom>
                  <a:noFill/>
                </p:spPr>
                <p:txBody>
                  <a:bodyPr wrap="square" rtlCol="0">
                    <a:spAutoFit/>
                  </a:bodyPr>
                  <a:lstStyle/>
                  <a:p>
                    <a:pPr algn="ctr"/>
                    <a14:m>
                      <m:oMathPara xmlns:m="http://schemas.openxmlformats.org/officeDocument/2006/math">
                        <m:oMathParaPr>
                          <m:jc m:val="center"/>
                        </m:oMathParaPr>
                        <m:oMath xmlns:m="http://schemas.openxmlformats.org/officeDocument/2006/math">
                          <m:sSup>
                            <m:sSupPr>
                              <m:ctrlPr>
                                <a:rPr lang="en-US" sz="1000" b="0" i="1" smtClean="0">
                                  <a:latin typeface="Cambria Math" panose="02040503050406030204" pitchFamily="18" charset="0"/>
                                  <a:ea typeface="Cambria Math" panose="02040503050406030204" pitchFamily="18" charset="0"/>
                                </a:rPr>
                              </m:ctrlPr>
                            </m:sSupPr>
                            <m:e>
                              <m:r>
                                <a:rPr lang="cs-CZ" sz="1000" b="0" i="1" smtClean="0">
                                  <a:latin typeface="Cambria Math" panose="02040503050406030204" pitchFamily="18" charset="0"/>
                                  <a:ea typeface="Cambria Math" panose="02040503050406030204" pitchFamily="18" charset="0"/>
                                </a:rPr>
                                <m:t>𝑑</m:t>
                              </m:r>
                            </m:e>
                            <m:sup>
                              <m:r>
                                <a:rPr lang="cs-CZ" sz="1000" b="0" i="1" smtClean="0">
                                  <a:latin typeface="Cambria Math" panose="02040503050406030204" pitchFamily="18" charset="0"/>
                                  <a:ea typeface="Cambria Math" panose="02040503050406030204" pitchFamily="18" charset="0"/>
                                </a:rPr>
                                <m:t>2</m:t>
                              </m:r>
                            </m:sup>
                          </m:sSup>
                          <m:r>
                            <a:rPr lang="en-US" sz="1000" b="0" i="1" smtClean="0">
                              <a:latin typeface="Cambria Math" panose="02040503050406030204" pitchFamily="18" charset="0"/>
                              <a:ea typeface="Cambria Math" panose="02040503050406030204" pitchFamily="18" charset="0"/>
                            </a:rPr>
                            <m:t>𝑆</m:t>
                          </m:r>
                        </m:oMath>
                      </m:oMathPara>
                    </a14:m>
                    <a:endParaRPr lang="cs-CZ" sz="1000" dirty="0">
                      <a:latin typeface="Cambria Math"/>
                      <a:ea typeface="Cambria Math" panose="02040503050406030204" pitchFamily="18" charset="0"/>
                    </a:endParaRPr>
                  </a:p>
                  <a:p>
                    <a:pPr algn="ctr"/>
                    <a:r>
                      <a:rPr lang="cs-CZ" sz="1000" dirty="0">
                        <a:latin typeface="Cambria Math"/>
                        <a:ea typeface="Cambria Math" panose="02040503050406030204" pitchFamily="18" charset="0"/>
                      </a:rPr>
                      <a:t>(24.5)</a:t>
                    </a:r>
                  </a:p>
                </p:txBody>
              </p:sp>
            </mc:Choice>
            <mc:Fallback xmlns="">
              <p:sp>
                <p:nvSpPr>
                  <p:cNvPr id="111" name="TextovéPole 110"/>
                  <p:cNvSpPr txBox="1">
                    <a:spLocks noRot="1" noChangeAspect="1" noMove="1" noResize="1" noEditPoints="1" noAdjustHandles="1" noChangeArrowheads="1" noChangeShapeType="1" noTextEdit="1"/>
                  </p:cNvSpPr>
                  <p:nvPr/>
                </p:nvSpPr>
                <p:spPr>
                  <a:xfrm>
                    <a:off x="3258000" y="5898693"/>
                    <a:ext cx="576803" cy="413255"/>
                  </a:xfrm>
                  <a:prstGeom prst="rect">
                    <a:avLst/>
                  </a:prstGeom>
                  <a:blipFill>
                    <a:blip r:embed="rId22"/>
                    <a:stretch>
                      <a:fillRect b="-2941"/>
                    </a:stretch>
                  </a:blipFill>
                </p:spPr>
                <p:txBody>
                  <a:bodyPr/>
                  <a:lstStyle/>
                  <a:p>
                    <a:r>
                      <a:rPr lang="en-GB">
                        <a:noFill/>
                      </a:rPr>
                      <a:t> </a:t>
                    </a:r>
                  </a:p>
                </p:txBody>
              </p:sp>
            </mc:Fallback>
          </mc:AlternateContent>
          <p:grpSp>
            <p:nvGrpSpPr>
              <p:cNvPr id="112" name="Skupina 111"/>
              <p:cNvGrpSpPr/>
              <p:nvPr/>
            </p:nvGrpSpPr>
            <p:grpSpPr>
              <a:xfrm>
                <a:off x="3674716" y="4945360"/>
                <a:ext cx="753268" cy="280717"/>
                <a:chOff x="1704684" y="2360912"/>
                <a:chExt cx="753268" cy="280717"/>
              </a:xfrm>
            </p:grpSpPr>
            <p:cxnSp>
              <p:nvCxnSpPr>
                <p:cNvPr id="113" name="Přímá spojnice 112"/>
                <p:cNvCxnSpPr/>
                <p:nvPr/>
              </p:nvCxnSpPr>
              <p:spPr>
                <a:xfrm>
                  <a:off x="1704684" y="2360912"/>
                  <a:ext cx="744327" cy="0"/>
                </a:xfrm>
                <a:prstGeom prst="line">
                  <a:avLst/>
                </a:prstGeom>
                <a:ln w="25400">
                  <a:headEnd type="none" w="lg" len="med"/>
                  <a:tailEnd type="triangle" w="med" len="med"/>
                </a:ln>
                <a:scene3d>
                  <a:camera prst="orthographicFront">
                    <a:rot lat="0" lon="0" rev="1200000"/>
                  </a:camera>
                  <a:lightRig rig="threePt" dir="t"/>
                </a:scene3d>
              </p:spPr>
              <p:style>
                <a:lnRef idx="1">
                  <a:schemeClr val="accent1"/>
                </a:lnRef>
                <a:fillRef idx="0">
                  <a:schemeClr val="accent1"/>
                </a:fillRef>
                <a:effectRef idx="0">
                  <a:schemeClr val="accent1"/>
                </a:effectRef>
                <a:fontRef idx="minor">
                  <a:schemeClr val="tx1"/>
                </a:fontRef>
              </p:style>
            </p:cxnSp>
            <p:cxnSp>
              <p:nvCxnSpPr>
                <p:cNvPr id="114" name="Přímá spojnice 113"/>
                <p:cNvCxnSpPr/>
                <p:nvPr/>
              </p:nvCxnSpPr>
              <p:spPr>
                <a:xfrm>
                  <a:off x="1713625" y="2641629"/>
                  <a:ext cx="744327" cy="0"/>
                </a:xfrm>
                <a:prstGeom prst="line">
                  <a:avLst/>
                </a:prstGeom>
                <a:ln w="25400">
                  <a:headEnd type="none" w="lg" len="med"/>
                  <a:tailEnd type="triangle" w="med" len="med"/>
                </a:ln>
                <a:scene3d>
                  <a:camera prst="orthographicFront">
                    <a:rot lat="0" lon="0" rev="20400000"/>
                  </a:camera>
                  <a:lightRig rig="threePt" dir="t"/>
                </a:scene3d>
              </p:spPr>
              <p:style>
                <a:lnRef idx="1">
                  <a:schemeClr val="accent1"/>
                </a:lnRef>
                <a:fillRef idx="0">
                  <a:schemeClr val="accent1"/>
                </a:fillRef>
                <a:effectRef idx="0">
                  <a:schemeClr val="accent1"/>
                </a:effectRef>
                <a:fontRef idx="minor">
                  <a:schemeClr val="tx1"/>
                </a:fontRef>
              </p:style>
            </p:cxnSp>
          </p:grpSp>
          <p:grpSp>
            <p:nvGrpSpPr>
              <p:cNvPr id="115" name="Skupina 114"/>
              <p:cNvGrpSpPr/>
              <p:nvPr/>
            </p:nvGrpSpPr>
            <p:grpSpPr>
              <a:xfrm>
                <a:off x="3674716" y="5437299"/>
                <a:ext cx="753268" cy="280717"/>
                <a:chOff x="1704684" y="2360912"/>
                <a:chExt cx="753268" cy="280717"/>
              </a:xfrm>
            </p:grpSpPr>
            <p:cxnSp>
              <p:nvCxnSpPr>
                <p:cNvPr id="116" name="Přímá spojnice 115"/>
                <p:cNvCxnSpPr/>
                <p:nvPr/>
              </p:nvCxnSpPr>
              <p:spPr>
                <a:xfrm>
                  <a:off x="1704684" y="2360912"/>
                  <a:ext cx="744327" cy="0"/>
                </a:xfrm>
                <a:prstGeom prst="line">
                  <a:avLst/>
                </a:prstGeom>
                <a:ln w="25400">
                  <a:headEnd type="none" w="lg" len="med"/>
                  <a:tailEnd type="triangle" w="med" len="med"/>
                </a:ln>
                <a:scene3d>
                  <a:camera prst="orthographicFront">
                    <a:rot lat="0" lon="0" rev="1200000"/>
                  </a:camera>
                  <a:lightRig rig="threePt" dir="t"/>
                </a:scene3d>
              </p:spPr>
              <p:style>
                <a:lnRef idx="1">
                  <a:schemeClr val="accent1"/>
                </a:lnRef>
                <a:fillRef idx="0">
                  <a:schemeClr val="accent1"/>
                </a:fillRef>
                <a:effectRef idx="0">
                  <a:schemeClr val="accent1"/>
                </a:effectRef>
                <a:fontRef idx="minor">
                  <a:schemeClr val="tx1"/>
                </a:fontRef>
              </p:style>
            </p:cxnSp>
            <p:cxnSp>
              <p:nvCxnSpPr>
                <p:cNvPr id="117" name="Přímá spojnice 116"/>
                <p:cNvCxnSpPr/>
                <p:nvPr/>
              </p:nvCxnSpPr>
              <p:spPr>
                <a:xfrm>
                  <a:off x="1713625" y="2641629"/>
                  <a:ext cx="744327" cy="0"/>
                </a:xfrm>
                <a:prstGeom prst="line">
                  <a:avLst/>
                </a:prstGeom>
                <a:ln w="25400">
                  <a:headEnd type="none" w="lg" len="med"/>
                  <a:tailEnd type="triangle" w="med" len="med"/>
                </a:ln>
                <a:scene3d>
                  <a:camera prst="orthographicFront">
                    <a:rot lat="0" lon="0" rev="20400000"/>
                  </a:camera>
                  <a:lightRig rig="threePt" dir="t"/>
                </a:scene3d>
              </p:spPr>
              <p:style>
                <a:lnRef idx="1">
                  <a:schemeClr val="accent1"/>
                </a:lnRef>
                <a:fillRef idx="0">
                  <a:schemeClr val="accent1"/>
                </a:fillRef>
                <a:effectRef idx="0">
                  <a:schemeClr val="accent1"/>
                </a:effectRef>
                <a:fontRef idx="minor">
                  <a:schemeClr val="tx1"/>
                </a:fontRef>
              </p:style>
            </p:cxnSp>
          </p:grpSp>
          <p:grpSp>
            <p:nvGrpSpPr>
              <p:cNvPr id="118" name="Skupina 117"/>
              <p:cNvGrpSpPr/>
              <p:nvPr/>
            </p:nvGrpSpPr>
            <p:grpSpPr>
              <a:xfrm>
                <a:off x="3675600" y="5922992"/>
                <a:ext cx="753268" cy="280717"/>
                <a:chOff x="1704684" y="2360912"/>
                <a:chExt cx="753268" cy="280717"/>
              </a:xfrm>
            </p:grpSpPr>
            <p:cxnSp>
              <p:nvCxnSpPr>
                <p:cNvPr id="119" name="Přímá spojnice 118"/>
                <p:cNvCxnSpPr/>
                <p:nvPr/>
              </p:nvCxnSpPr>
              <p:spPr>
                <a:xfrm>
                  <a:off x="1704684" y="2360912"/>
                  <a:ext cx="744327" cy="0"/>
                </a:xfrm>
                <a:prstGeom prst="line">
                  <a:avLst/>
                </a:prstGeom>
                <a:ln w="25400">
                  <a:headEnd type="none" w="lg" len="med"/>
                  <a:tailEnd type="triangle" w="med" len="med"/>
                </a:ln>
                <a:scene3d>
                  <a:camera prst="orthographicFront">
                    <a:rot lat="0" lon="0" rev="1200000"/>
                  </a:camera>
                  <a:lightRig rig="threePt" dir="t"/>
                </a:scene3d>
              </p:spPr>
              <p:style>
                <a:lnRef idx="1">
                  <a:schemeClr val="accent1"/>
                </a:lnRef>
                <a:fillRef idx="0">
                  <a:schemeClr val="accent1"/>
                </a:fillRef>
                <a:effectRef idx="0">
                  <a:schemeClr val="accent1"/>
                </a:effectRef>
                <a:fontRef idx="minor">
                  <a:schemeClr val="tx1"/>
                </a:fontRef>
              </p:style>
            </p:cxnSp>
            <p:cxnSp>
              <p:nvCxnSpPr>
                <p:cNvPr id="120" name="Přímá spojnice 119"/>
                <p:cNvCxnSpPr/>
                <p:nvPr/>
              </p:nvCxnSpPr>
              <p:spPr>
                <a:xfrm>
                  <a:off x="1713625" y="2641629"/>
                  <a:ext cx="744327" cy="0"/>
                </a:xfrm>
                <a:prstGeom prst="line">
                  <a:avLst/>
                </a:prstGeom>
                <a:ln w="25400">
                  <a:headEnd type="none" w="lg" len="med"/>
                  <a:tailEnd type="triangle" w="med" len="med"/>
                </a:ln>
                <a:scene3d>
                  <a:camera prst="orthographicFront">
                    <a:rot lat="0" lon="0" rev="20400000"/>
                  </a:camera>
                  <a:lightRig rig="threePt" dir="t"/>
                </a:scene3d>
              </p:spPr>
              <p:style>
                <a:lnRef idx="1">
                  <a:schemeClr val="accent1"/>
                </a:lnRef>
                <a:fillRef idx="0">
                  <a:schemeClr val="accent1"/>
                </a:fillRef>
                <a:effectRef idx="0">
                  <a:schemeClr val="accent1"/>
                </a:effectRef>
                <a:fontRef idx="minor">
                  <a:schemeClr val="tx1"/>
                </a:fontRef>
              </p:style>
            </p:cxnSp>
          </p:grpSp>
        </p:grpSp>
        <p:sp>
          <p:nvSpPr>
            <p:cNvPr id="121" name="TextovéPole 120">
              <a:extLst>
                <a:ext uri="{FF2B5EF4-FFF2-40B4-BE49-F238E27FC236}">
                  <a16:creationId xmlns:a16="http://schemas.microsoft.com/office/drawing/2014/main" id="{08463747-ADBE-47DD-BD10-8F53E0250636}"/>
                </a:ext>
              </a:extLst>
            </p:cNvPr>
            <p:cNvSpPr txBox="1"/>
            <p:nvPr/>
          </p:nvSpPr>
          <p:spPr>
            <a:xfrm>
              <a:off x="1358692" y="4716342"/>
              <a:ext cx="3241828" cy="240066"/>
            </a:xfrm>
            <a:prstGeom prst="rect">
              <a:avLst/>
            </a:prstGeom>
            <a:noFill/>
            <a:ln>
              <a:noFill/>
            </a:ln>
          </p:spPr>
          <p:txBody>
            <a:bodyPr wrap="square" rtlCol="0">
              <a:spAutoFit/>
            </a:bodyPr>
            <a:lstStyle/>
            <a:p>
              <a:pPr marL="0" lvl="2" algn="ctr">
                <a:lnSpc>
                  <a:spcPct val="80000"/>
                </a:lnSpc>
                <a:buClr>
                  <a:srgbClr val="7030A0"/>
                </a:buClr>
                <a:buSzPct val="80000"/>
              </a:pPr>
              <a:r>
                <a:rPr lang="en-GB" sz="1200" b="1" dirty="0">
                  <a:latin typeface="Cambria Math" panose="02040503050406030204" pitchFamily="18" charset="0"/>
                  <a:ea typeface="Cambria Math" panose="02040503050406030204" pitchFamily="18" charset="0"/>
                  <a:sym typeface="Wingdings 2" panose="05020102010507070707" pitchFamily="18" charset="2"/>
                </a:rPr>
                <a:t>Price movement of the underlying share</a:t>
              </a:r>
              <a:endParaRPr lang="en-GB" sz="1200" b="1" dirty="0">
                <a:latin typeface="Cambria Math" panose="02040503050406030204" pitchFamily="18" charset="0"/>
                <a:ea typeface="Cambria Math" panose="02040503050406030204" pitchFamily="18" charset="0"/>
              </a:endParaRPr>
            </a:p>
          </p:txBody>
        </p:sp>
      </p:grpSp>
      <p:grpSp>
        <p:nvGrpSpPr>
          <p:cNvPr id="9" name="Skupina 8"/>
          <p:cNvGrpSpPr/>
          <p:nvPr/>
        </p:nvGrpSpPr>
        <p:grpSpPr>
          <a:xfrm>
            <a:off x="4274491" y="4464000"/>
            <a:ext cx="3873196" cy="1568808"/>
            <a:chOff x="4549672" y="4725144"/>
            <a:chExt cx="3873196" cy="1568808"/>
          </a:xfrm>
        </p:grpSpPr>
        <p:grpSp>
          <p:nvGrpSpPr>
            <p:cNvPr id="77" name="Skupina 76"/>
            <p:cNvGrpSpPr/>
            <p:nvPr/>
          </p:nvGrpSpPr>
          <p:grpSpPr>
            <a:xfrm>
              <a:off x="4950756" y="5528523"/>
              <a:ext cx="745953" cy="280717"/>
              <a:chOff x="1711999" y="2348880"/>
              <a:chExt cx="745953" cy="280717"/>
            </a:xfrm>
          </p:grpSpPr>
          <p:cxnSp>
            <p:nvCxnSpPr>
              <p:cNvPr id="126" name="Přímá spojnice 125"/>
              <p:cNvCxnSpPr/>
              <p:nvPr/>
            </p:nvCxnSpPr>
            <p:spPr>
              <a:xfrm>
                <a:off x="1711999" y="2348880"/>
                <a:ext cx="744327" cy="0"/>
              </a:xfrm>
              <a:prstGeom prst="line">
                <a:avLst/>
              </a:prstGeom>
              <a:ln w="25400">
                <a:headEnd type="none" w="lg" len="med"/>
                <a:tailEnd type="triangle" w="med" len="med"/>
              </a:ln>
              <a:scene3d>
                <a:camera prst="orthographicFront">
                  <a:rot lat="0" lon="0" rev="1200000"/>
                </a:camera>
                <a:lightRig rig="threePt" dir="t"/>
              </a:scene3d>
            </p:spPr>
            <p:style>
              <a:lnRef idx="1">
                <a:schemeClr val="accent1"/>
              </a:lnRef>
              <a:fillRef idx="0">
                <a:schemeClr val="accent1"/>
              </a:fillRef>
              <a:effectRef idx="0">
                <a:schemeClr val="accent1"/>
              </a:effectRef>
              <a:fontRef idx="minor">
                <a:schemeClr val="tx1"/>
              </a:fontRef>
            </p:style>
          </p:cxnSp>
          <p:cxnSp>
            <p:nvCxnSpPr>
              <p:cNvPr id="127" name="Přímá spojnice 126"/>
              <p:cNvCxnSpPr/>
              <p:nvPr/>
            </p:nvCxnSpPr>
            <p:spPr>
              <a:xfrm>
                <a:off x="1713625" y="2629597"/>
                <a:ext cx="744327" cy="0"/>
              </a:xfrm>
              <a:prstGeom prst="line">
                <a:avLst/>
              </a:prstGeom>
              <a:ln w="25400">
                <a:headEnd type="none" w="lg" len="med"/>
                <a:tailEnd type="triangle" w="med" len="med"/>
              </a:ln>
              <a:scene3d>
                <a:camera prst="orthographicFront">
                  <a:rot lat="0" lon="0" rev="20400000"/>
                </a:camera>
                <a:lightRig rig="threePt" dir="t"/>
              </a:scene3d>
            </p:spPr>
            <p:style>
              <a:lnRef idx="1">
                <a:schemeClr val="accent1"/>
              </a:lnRef>
              <a:fillRef idx="0">
                <a:schemeClr val="accent1"/>
              </a:fillRef>
              <a:effectRef idx="0">
                <a:schemeClr val="accent1"/>
              </a:effectRef>
              <a:fontRef idx="minor">
                <a:schemeClr val="tx1"/>
              </a:fontRef>
            </p:style>
          </p:cxnSp>
        </p:grpSp>
        <p:grpSp>
          <p:nvGrpSpPr>
            <p:cNvPr id="78" name="Skupina 77"/>
            <p:cNvGrpSpPr/>
            <p:nvPr/>
          </p:nvGrpSpPr>
          <p:grpSpPr>
            <a:xfrm>
              <a:off x="6629496" y="5709366"/>
              <a:ext cx="745953" cy="280717"/>
              <a:chOff x="1711999" y="2354896"/>
              <a:chExt cx="745953" cy="280717"/>
            </a:xfrm>
          </p:grpSpPr>
          <p:cxnSp>
            <p:nvCxnSpPr>
              <p:cNvPr id="124" name="Přímá spojnice 123"/>
              <p:cNvCxnSpPr/>
              <p:nvPr/>
            </p:nvCxnSpPr>
            <p:spPr>
              <a:xfrm>
                <a:off x="1711999" y="2354896"/>
                <a:ext cx="744327" cy="0"/>
              </a:xfrm>
              <a:prstGeom prst="line">
                <a:avLst/>
              </a:prstGeom>
              <a:ln w="25400">
                <a:headEnd type="none" w="lg" len="med"/>
                <a:tailEnd type="triangle" w="med" len="med"/>
              </a:ln>
              <a:scene3d>
                <a:camera prst="orthographicFront">
                  <a:rot lat="0" lon="0" rev="1200000"/>
                </a:camera>
                <a:lightRig rig="threePt" dir="t"/>
              </a:scene3d>
            </p:spPr>
            <p:style>
              <a:lnRef idx="1">
                <a:schemeClr val="accent1"/>
              </a:lnRef>
              <a:fillRef idx="0">
                <a:schemeClr val="accent1"/>
              </a:fillRef>
              <a:effectRef idx="0">
                <a:schemeClr val="accent1"/>
              </a:effectRef>
              <a:fontRef idx="minor">
                <a:schemeClr val="tx1"/>
              </a:fontRef>
            </p:style>
          </p:cxnSp>
          <p:cxnSp>
            <p:nvCxnSpPr>
              <p:cNvPr id="125" name="Přímá spojnice 124"/>
              <p:cNvCxnSpPr/>
              <p:nvPr/>
            </p:nvCxnSpPr>
            <p:spPr>
              <a:xfrm>
                <a:off x="1713625" y="2635613"/>
                <a:ext cx="744327" cy="0"/>
              </a:xfrm>
              <a:prstGeom prst="line">
                <a:avLst/>
              </a:prstGeom>
              <a:ln w="25400">
                <a:headEnd type="none" w="lg" len="med"/>
                <a:tailEnd type="triangle" w="med" len="med"/>
              </a:ln>
              <a:scene3d>
                <a:camera prst="orthographicFront">
                  <a:rot lat="0" lon="0" rev="20400000"/>
                </a:camera>
                <a:lightRig rig="threePt" dir="t"/>
              </a:scene3d>
            </p:spPr>
            <p:style>
              <a:lnRef idx="1">
                <a:schemeClr val="accent1"/>
              </a:lnRef>
              <a:fillRef idx="0">
                <a:schemeClr val="accent1"/>
              </a:fillRef>
              <a:effectRef idx="0">
                <a:schemeClr val="accent1"/>
              </a:effectRef>
              <a:fontRef idx="minor">
                <a:schemeClr val="tx1"/>
              </a:fontRef>
            </p:style>
          </p:cxnSp>
        </p:grpSp>
        <p:grpSp>
          <p:nvGrpSpPr>
            <p:cNvPr id="79" name="Skupina 78"/>
            <p:cNvGrpSpPr/>
            <p:nvPr/>
          </p:nvGrpSpPr>
          <p:grpSpPr>
            <a:xfrm>
              <a:off x="6630960" y="5211005"/>
              <a:ext cx="753268" cy="280717"/>
              <a:chOff x="1704684" y="2360912"/>
              <a:chExt cx="753268" cy="280717"/>
            </a:xfrm>
          </p:grpSpPr>
          <p:cxnSp>
            <p:nvCxnSpPr>
              <p:cNvPr id="122" name="Přímá spojnice 121"/>
              <p:cNvCxnSpPr/>
              <p:nvPr/>
            </p:nvCxnSpPr>
            <p:spPr>
              <a:xfrm>
                <a:off x="1704684" y="2360912"/>
                <a:ext cx="744327" cy="0"/>
              </a:xfrm>
              <a:prstGeom prst="line">
                <a:avLst/>
              </a:prstGeom>
              <a:ln w="25400">
                <a:headEnd type="none" w="lg" len="med"/>
                <a:tailEnd type="triangle" w="med" len="med"/>
              </a:ln>
              <a:scene3d>
                <a:camera prst="orthographicFront">
                  <a:rot lat="0" lon="0" rev="1200000"/>
                </a:camera>
                <a:lightRig rig="threePt" dir="t"/>
              </a:scene3d>
            </p:spPr>
            <p:style>
              <a:lnRef idx="1">
                <a:schemeClr val="accent1"/>
              </a:lnRef>
              <a:fillRef idx="0">
                <a:schemeClr val="accent1"/>
              </a:fillRef>
              <a:effectRef idx="0">
                <a:schemeClr val="accent1"/>
              </a:effectRef>
              <a:fontRef idx="minor">
                <a:schemeClr val="tx1"/>
              </a:fontRef>
            </p:style>
          </p:cxnSp>
          <p:cxnSp>
            <p:nvCxnSpPr>
              <p:cNvPr id="123" name="Přímá spojnice 122"/>
              <p:cNvCxnSpPr/>
              <p:nvPr/>
            </p:nvCxnSpPr>
            <p:spPr>
              <a:xfrm>
                <a:off x="1713625" y="2641629"/>
                <a:ext cx="744327" cy="0"/>
              </a:xfrm>
              <a:prstGeom prst="line">
                <a:avLst/>
              </a:prstGeom>
              <a:ln w="25400">
                <a:headEnd type="none" w="lg" len="med"/>
                <a:tailEnd type="triangle" w="med" len="med"/>
              </a:ln>
              <a:scene3d>
                <a:camera prst="orthographicFront">
                  <a:rot lat="0" lon="0" rev="20400000"/>
                </a:camera>
                <a:lightRig rig="threePt" dir="t"/>
              </a:scene3d>
            </p:spPr>
            <p:style>
              <a:lnRef idx="1">
                <a:schemeClr val="accent1"/>
              </a:lnRef>
              <a:fillRef idx="0">
                <a:schemeClr val="accent1"/>
              </a:fillRef>
              <a:effectRef idx="0">
                <a:schemeClr val="accent1"/>
              </a:effectRef>
              <a:fontRef idx="minor">
                <a:schemeClr val="tx1"/>
              </a:fontRef>
            </p:style>
          </p:cxnSp>
        </p:grpSp>
        <mc:AlternateContent xmlns:mc="http://schemas.openxmlformats.org/markup-compatibility/2006" xmlns:a14="http://schemas.microsoft.com/office/drawing/2010/main">
          <mc:Choice Requires="a14">
            <p:sp>
              <p:nvSpPr>
                <p:cNvPr id="80" name="TextovéPole 79"/>
                <p:cNvSpPr txBox="1"/>
                <p:nvPr/>
              </p:nvSpPr>
              <p:spPr>
                <a:xfrm>
                  <a:off x="5623824" y="5218814"/>
                  <a:ext cx="1111268" cy="400110"/>
                </a:xfrm>
                <a:prstGeom prst="rect">
                  <a:avLst/>
                </a:prstGeom>
                <a:noFill/>
              </p:spPr>
              <p:txBody>
                <a:bodyPr wrap="square" rtlCol="0">
                  <a:spAutoFit/>
                </a:bodyPr>
                <a:lstStyle/>
                <a:p>
                  <a:pPr algn="ctr"/>
                  <a14:m>
                    <m:oMathPara xmlns:m="http://schemas.openxmlformats.org/officeDocument/2006/math">
                      <m:oMathParaPr>
                        <m:jc m:val="center"/>
                      </m:oMathParaPr>
                      <m:oMath xmlns:m="http://schemas.openxmlformats.org/officeDocument/2006/math">
                        <m:r>
                          <m:rPr>
                            <m:sty m:val="p"/>
                          </m:rPr>
                          <a:rPr lang="cs-CZ" sz="1000" b="0" i="0" smtClean="0">
                            <a:latin typeface="Cambria Math" panose="02040503050406030204" pitchFamily="18" charset="0"/>
                            <a:ea typeface="Cambria Math" panose="02040503050406030204" pitchFamily="18" charset="0"/>
                          </a:rPr>
                          <m:t>max</m:t>
                        </m:r>
                        <m:r>
                          <a:rPr lang="cs-CZ" sz="1000" b="0" i="1" smtClean="0">
                            <a:latin typeface="Cambria Math" panose="02040503050406030204" pitchFamily="18" charset="0"/>
                            <a:ea typeface="Cambria Math" panose="02040503050406030204" pitchFamily="18" charset="0"/>
                          </a:rPr>
                          <m:t>⁡(0,</m:t>
                        </m:r>
                        <m:r>
                          <a:rPr lang="cs-CZ" sz="1000" b="0" i="1" smtClean="0">
                            <a:latin typeface="Cambria Math" panose="02040503050406030204" pitchFamily="18" charset="0"/>
                            <a:ea typeface="Cambria Math" panose="02040503050406030204" pitchFamily="18" charset="0"/>
                          </a:rPr>
                          <m:t>𝑢𝑆</m:t>
                        </m:r>
                        <m:r>
                          <a:rPr lang="cs-CZ" sz="1000" b="0" i="1" smtClean="0">
                            <a:latin typeface="Cambria Math" panose="02040503050406030204" pitchFamily="18" charset="0"/>
                            <a:ea typeface="Cambria Math" panose="02040503050406030204" pitchFamily="18" charset="0"/>
                          </a:rPr>
                          <m:t>−</m:t>
                        </m:r>
                        <m:r>
                          <a:rPr lang="cs-CZ" sz="1000" b="0" i="1" smtClean="0">
                            <a:latin typeface="Cambria Math" panose="02040503050406030204" pitchFamily="18" charset="0"/>
                            <a:ea typeface="Cambria Math" panose="02040503050406030204" pitchFamily="18" charset="0"/>
                          </a:rPr>
                          <m:t>𝑋</m:t>
                        </m:r>
                        <m:r>
                          <a:rPr lang="cs-CZ" sz="1000" b="0" i="1" smtClean="0">
                            <a:latin typeface="Cambria Math" panose="02040503050406030204" pitchFamily="18" charset="0"/>
                            <a:ea typeface="Cambria Math" panose="02040503050406030204" pitchFamily="18" charset="0"/>
                          </a:rPr>
                          <m:t>)</m:t>
                        </m:r>
                      </m:oMath>
                    </m:oMathPara>
                  </a14:m>
                  <a:endParaRPr lang="cs-CZ" sz="1000" dirty="0">
                    <a:latin typeface="Cambria Math"/>
                    <a:ea typeface="Cambria Math" panose="02040503050406030204" pitchFamily="18" charset="0"/>
                  </a:endParaRPr>
                </a:p>
                <a:p>
                  <a:pPr algn="ctr"/>
                  <a:r>
                    <a:rPr lang="cs-CZ" sz="1000" dirty="0">
                      <a:latin typeface="Cambria Math"/>
                      <a:ea typeface="Cambria Math" panose="02040503050406030204" pitchFamily="18" charset="0"/>
                    </a:rPr>
                    <a:t>(20)</a:t>
                  </a:r>
                </a:p>
              </p:txBody>
            </p:sp>
          </mc:Choice>
          <mc:Fallback xmlns="">
            <p:sp>
              <p:nvSpPr>
                <p:cNvPr id="80" name="TextovéPole 79"/>
                <p:cNvSpPr txBox="1">
                  <a:spLocks noRot="1" noChangeAspect="1" noMove="1" noResize="1" noEditPoints="1" noAdjustHandles="1" noChangeArrowheads="1" noChangeShapeType="1" noTextEdit="1"/>
                </p:cNvSpPr>
                <p:nvPr/>
              </p:nvSpPr>
              <p:spPr>
                <a:xfrm>
                  <a:off x="5623824" y="5218814"/>
                  <a:ext cx="1111268" cy="400110"/>
                </a:xfrm>
                <a:prstGeom prst="rect">
                  <a:avLst/>
                </a:prstGeom>
                <a:blipFill rotWithShape="1">
                  <a:blip r:embed="rId23"/>
                  <a:stretch>
                    <a:fillRect b="-6061"/>
                  </a:stretch>
                </a:blipFill>
              </p:spPr>
              <p:txBody>
                <a:bodyPr/>
                <a:lstStyle/>
                <a:p>
                  <a:r>
                    <a:rPr lang="cs-CZ">
                      <a:noFill/>
                    </a:rPr>
                    <a:t> </a:t>
                  </a:r>
                </a:p>
              </p:txBody>
            </p:sp>
          </mc:Fallback>
        </mc:AlternateContent>
        <mc:AlternateContent xmlns:mc="http://schemas.openxmlformats.org/markup-compatibility/2006" xmlns:a14="http://schemas.microsoft.com/office/drawing/2010/main">
          <mc:Choice Requires="a14">
            <p:sp>
              <p:nvSpPr>
                <p:cNvPr id="81" name="TextovéPole 80"/>
                <p:cNvSpPr txBox="1"/>
                <p:nvPr/>
              </p:nvSpPr>
              <p:spPr>
                <a:xfrm>
                  <a:off x="5621797" y="5708554"/>
                  <a:ext cx="1220871" cy="400110"/>
                </a:xfrm>
                <a:prstGeom prst="rect">
                  <a:avLst/>
                </a:prstGeom>
                <a:noFill/>
              </p:spPr>
              <p:txBody>
                <a:bodyPr wrap="square" rtlCol="0">
                  <a:spAutoFit/>
                </a:bodyPr>
                <a:lstStyle/>
                <a:p>
                  <a:pPr algn="ctr"/>
                  <a14:m>
                    <m:oMathPara xmlns:m="http://schemas.openxmlformats.org/officeDocument/2006/math">
                      <m:oMathParaPr>
                        <m:jc m:val="center"/>
                      </m:oMathParaPr>
                      <m:oMath xmlns:m="http://schemas.openxmlformats.org/officeDocument/2006/math">
                        <m:r>
                          <m:rPr>
                            <m:sty m:val="p"/>
                          </m:rPr>
                          <a:rPr lang="cs-CZ" sz="1000" b="0" i="0" smtClean="0">
                            <a:latin typeface="Cambria Math" panose="02040503050406030204" pitchFamily="18" charset="0"/>
                            <a:ea typeface="Cambria Math" panose="02040503050406030204" pitchFamily="18" charset="0"/>
                          </a:rPr>
                          <m:t>max</m:t>
                        </m:r>
                        <m:r>
                          <a:rPr lang="cs-CZ" sz="1000" b="0" i="1" smtClean="0">
                            <a:latin typeface="Cambria Math" panose="02040503050406030204" pitchFamily="18" charset="0"/>
                            <a:ea typeface="Cambria Math" panose="02040503050406030204" pitchFamily="18" charset="0"/>
                          </a:rPr>
                          <m:t>⁡(0,</m:t>
                        </m:r>
                        <m:r>
                          <a:rPr lang="cs-CZ" sz="1000" b="0" i="1" smtClean="0">
                            <a:latin typeface="Cambria Math" panose="02040503050406030204" pitchFamily="18" charset="0"/>
                            <a:ea typeface="Cambria Math" panose="02040503050406030204" pitchFamily="18" charset="0"/>
                          </a:rPr>
                          <m:t>𝑑𝑆</m:t>
                        </m:r>
                        <m:r>
                          <a:rPr lang="cs-CZ" sz="1000" b="0" i="1" smtClean="0">
                            <a:latin typeface="Cambria Math" panose="02040503050406030204" pitchFamily="18" charset="0"/>
                            <a:ea typeface="Cambria Math" panose="02040503050406030204" pitchFamily="18" charset="0"/>
                          </a:rPr>
                          <m:t>−</m:t>
                        </m:r>
                        <m:r>
                          <a:rPr lang="cs-CZ" sz="1000" b="0" i="1" smtClean="0">
                            <a:latin typeface="Cambria Math" panose="02040503050406030204" pitchFamily="18" charset="0"/>
                            <a:ea typeface="Cambria Math" panose="02040503050406030204" pitchFamily="18" charset="0"/>
                          </a:rPr>
                          <m:t>𝑋</m:t>
                        </m:r>
                        <m:r>
                          <a:rPr lang="cs-CZ" sz="1000" b="0" i="1" smtClean="0">
                            <a:latin typeface="Cambria Math" panose="02040503050406030204" pitchFamily="18" charset="0"/>
                            <a:ea typeface="Cambria Math" panose="02040503050406030204" pitchFamily="18" charset="0"/>
                          </a:rPr>
                          <m:t>)</m:t>
                        </m:r>
                      </m:oMath>
                    </m:oMathPara>
                  </a14:m>
                  <a:endParaRPr lang="cs-CZ" sz="1000" dirty="0">
                    <a:latin typeface="Cambria Math"/>
                    <a:ea typeface="Cambria Math" panose="02040503050406030204" pitchFamily="18" charset="0"/>
                  </a:endParaRPr>
                </a:p>
                <a:p>
                  <a:pPr algn="ctr"/>
                  <a:r>
                    <a:rPr lang="cs-CZ" sz="1000" dirty="0">
                      <a:latin typeface="Cambria Math"/>
                      <a:ea typeface="Cambria Math" panose="02040503050406030204" pitchFamily="18" charset="0"/>
                    </a:rPr>
                    <a:t>(0)</a:t>
                  </a:r>
                </a:p>
              </p:txBody>
            </p:sp>
          </mc:Choice>
          <mc:Fallback xmlns="">
            <p:sp>
              <p:nvSpPr>
                <p:cNvPr id="81" name="TextovéPole 80"/>
                <p:cNvSpPr txBox="1">
                  <a:spLocks noRot="1" noChangeAspect="1" noMove="1" noResize="1" noEditPoints="1" noAdjustHandles="1" noChangeArrowheads="1" noChangeShapeType="1" noTextEdit="1"/>
                </p:cNvSpPr>
                <p:nvPr/>
              </p:nvSpPr>
              <p:spPr>
                <a:xfrm>
                  <a:off x="5621797" y="5708554"/>
                  <a:ext cx="1220871" cy="400110"/>
                </a:xfrm>
                <a:prstGeom prst="rect">
                  <a:avLst/>
                </a:prstGeom>
                <a:blipFill>
                  <a:blip r:embed="rId24"/>
                  <a:stretch>
                    <a:fillRect b="-7576"/>
                  </a:stretch>
                </a:blipFill>
              </p:spPr>
              <p:txBody>
                <a:bodyPr/>
                <a:lstStyle/>
                <a:p>
                  <a:r>
                    <a:rPr lang="cs-CZ">
                      <a:noFill/>
                    </a:rPr>
                    <a:t> </a:t>
                  </a:r>
                </a:p>
              </p:txBody>
            </p:sp>
          </mc:Fallback>
        </mc:AlternateContent>
        <mc:AlternateContent xmlns:mc="http://schemas.openxmlformats.org/markup-compatibility/2006" xmlns:a14="http://schemas.microsoft.com/office/drawing/2010/main">
          <mc:Choice Requires="a14">
            <p:sp>
              <p:nvSpPr>
                <p:cNvPr id="82" name="TextovéPole 81"/>
                <p:cNvSpPr txBox="1"/>
                <p:nvPr/>
              </p:nvSpPr>
              <p:spPr>
                <a:xfrm>
                  <a:off x="4549672" y="5538792"/>
                  <a:ext cx="513533" cy="246221"/>
                </a:xfrm>
                <a:prstGeom prst="rect">
                  <a:avLst/>
                </a:prstGeom>
                <a:noFill/>
              </p:spPr>
              <p:txBody>
                <a:bodyPr wrap="square" rtlCol="0">
                  <a:spAutoFit/>
                </a:bodyPr>
                <a:lstStyle/>
                <a:p>
                  <a:pPr algn="ctr"/>
                  <a14:m>
                    <m:oMathPara xmlns:m="http://schemas.openxmlformats.org/officeDocument/2006/math">
                      <m:oMathParaPr>
                        <m:jc m:val="center"/>
                      </m:oMathParaPr>
                      <m:oMath xmlns:m="http://schemas.openxmlformats.org/officeDocument/2006/math">
                        <m:r>
                          <a:rPr lang="cs-CZ" sz="1000" b="0" i="1" smtClean="0">
                            <a:latin typeface="Cambria Math" panose="02040503050406030204" pitchFamily="18" charset="0"/>
                            <a:ea typeface="Cambria Math" panose="02040503050406030204" pitchFamily="18" charset="0"/>
                          </a:rPr>
                          <m:t>𝐶</m:t>
                        </m:r>
                        <m:r>
                          <a:rPr lang="cs-CZ" sz="1000" b="0" i="1" smtClean="0">
                            <a:latin typeface="Cambria Math" panose="02040503050406030204" pitchFamily="18" charset="0"/>
                            <a:ea typeface="Cambria Math" panose="02040503050406030204" pitchFamily="18" charset="0"/>
                          </a:rPr>
                          <m:t>(?)</m:t>
                        </m:r>
                      </m:oMath>
                    </m:oMathPara>
                  </a14:m>
                  <a:endParaRPr lang="cs-CZ" sz="1000" dirty="0">
                    <a:latin typeface="Cambria Math"/>
                    <a:ea typeface="Cambria Math" panose="02040503050406030204" pitchFamily="18" charset="0"/>
                  </a:endParaRPr>
                </a:p>
              </p:txBody>
            </p:sp>
          </mc:Choice>
          <mc:Fallback xmlns="">
            <p:sp>
              <p:nvSpPr>
                <p:cNvPr id="82" name="TextovéPole 81"/>
                <p:cNvSpPr txBox="1">
                  <a:spLocks noRot="1" noChangeAspect="1" noMove="1" noResize="1" noEditPoints="1" noAdjustHandles="1" noChangeArrowheads="1" noChangeShapeType="1" noTextEdit="1"/>
                </p:cNvSpPr>
                <p:nvPr/>
              </p:nvSpPr>
              <p:spPr>
                <a:xfrm>
                  <a:off x="4549672" y="5538792"/>
                  <a:ext cx="513533" cy="246221"/>
                </a:xfrm>
                <a:prstGeom prst="rect">
                  <a:avLst/>
                </a:prstGeom>
                <a:blipFill>
                  <a:blip r:embed="rId25"/>
                  <a:stretch>
                    <a:fillRect b="-7500"/>
                  </a:stretch>
                </a:blipFill>
              </p:spPr>
              <p:txBody>
                <a:bodyPr/>
                <a:lstStyle/>
                <a:p>
                  <a:r>
                    <a:rPr lang="en-GB">
                      <a:noFill/>
                    </a:rPr>
                    <a:t> </a:t>
                  </a:r>
                </a:p>
              </p:txBody>
            </p:sp>
          </mc:Fallback>
        </mc:AlternateContent>
        <p:sp>
          <p:nvSpPr>
            <p:cNvPr id="76" name="TextovéPole 75">
              <a:extLst>
                <a:ext uri="{FF2B5EF4-FFF2-40B4-BE49-F238E27FC236}">
                  <a16:creationId xmlns:a16="http://schemas.microsoft.com/office/drawing/2014/main" id="{08463747-ADBE-47DD-BD10-8F53E0250636}"/>
                </a:ext>
              </a:extLst>
            </p:cNvPr>
            <p:cNvSpPr txBox="1"/>
            <p:nvPr/>
          </p:nvSpPr>
          <p:spPr>
            <a:xfrm>
              <a:off x="5044468" y="4725144"/>
              <a:ext cx="2816848" cy="240066"/>
            </a:xfrm>
            <a:prstGeom prst="rect">
              <a:avLst/>
            </a:prstGeom>
            <a:noFill/>
            <a:ln>
              <a:noFill/>
            </a:ln>
          </p:spPr>
          <p:txBody>
            <a:bodyPr wrap="square" rtlCol="0">
              <a:spAutoFit/>
            </a:bodyPr>
            <a:lstStyle/>
            <a:p>
              <a:pPr marL="0" lvl="2" algn="ctr">
                <a:lnSpc>
                  <a:spcPct val="80000"/>
                </a:lnSpc>
                <a:buClr>
                  <a:srgbClr val="7030A0"/>
                </a:buClr>
                <a:buSzPct val="80000"/>
              </a:pPr>
              <a:r>
                <a:rPr lang="en-GB" sz="1200" b="1" dirty="0">
                  <a:latin typeface="Cambria Math" panose="02040503050406030204" pitchFamily="18" charset="0"/>
                  <a:ea typeface="Cambria Math" panose="02040503050406030204" pitchFamily="18" charset="0"/>
                  <a:sym typeface="Wingdings 2" panose="05020102010507070707" pitchFamily="18" charset="2"/>
                </a:rPr>
                <a:t>Price movement of the call option</a:t>
              </a:r>
              <a:endParaRPr lang="en-GB" sz="1200" b="1" dirty="0">
                <a:latin typeface="Cambria Math" panose="02040503050406030204" pitchFamily="18" charset="0"/>
                <a:ea typeface="Cambria Math" panose="02040503050406030204" pitchFamily="18" charset="0"/>
              </a:endParaRPr>
            </a:p>
          </p:txBody>
        </p:sp>
        <mc:AlternateContent xmlns:mc="http://schemas.openxmlformats.org/markup-compatibility/2006" xmlns:a14="http://schemas.microsoft.com/office/drawing/2010/main">
          <mc:Choice Requires="a14">
            <p:sp>
              <p:nvSpPr>
                <p:cNvPr id="128" name="TextovéPole 127"/>
                <p:cNvSpPr txBox="1"/>
                <p:nvPr/>
              </p:nvSpPr>
              <p:spPr>
                <a:xfrm>
                  <a:off x="7310744" y="4916466"/>
                  <a:ext cx="1111268" cy="400110"/>
                </a:xfrm>
                <a:prstGeom prst="rect">
                  <a:avLst/>
                </a:prstGeom>
                <a:noFill/>
              </p:spPr>
              <p:txBody>
                <a:bodyPr wrap="square" rtlCol="0">
                  <a:spAutoFit/>
                </a:bodyPr>
                <a:lstStyle/>
                <a:p>
                  <a:pPr algn="ctr"/>
                  <a14:m>
                    <m:oMathPara xmlns:m="http://schemas.openxmlformats.org/officeDocument/2006/math">
                      <m:oMathParaPr>
                        <m:jc m:val="center"/>
                      </m:oMathParaPr>
                      <m:oMath xmlns:m="http://schemas.openxmlformats.org/officeDocument/2006/math">
                        <m:r>
                          <m:rPr>
                            <m:sty m:val="p"/>
                          </m:rPr>
                          <a:rPr lang="cs-CZ" sz="1000" b="0" i="0" smtClean="0">
                            <a:latin typeface="Cambria Math" panose="02040503050406030204" pitchFamily="18" charset="0"/>
                            <a:ea typeface="Cambria Math" panose="02040503050406030204" pitchFamily="18" charset="0"/>
                          </a:rPr>
                          <m:t>max</m:t>
                        </m:r>
                        <m:r>
                          <a:rPr lang="cs-CZ" sz="1000" b="0" i="1" smtClean="0">
                            <a:latin typeface="Cambria Math" panose="02040503050406030204" pitchFamily="18" charset="0"/>
                            <a:ea typeface="Cambria Math" panose="02040503050406030204" pitchFamily="18" charset="0"/>
                          </a:rPr>
                          <m:t>⁡(0,</m:t>
                        </m:r>
                        <m:sSup>
                          <m:sSupPr>
                            <m:ctrlPr>
                              <a:rPr lang="cs-CZ" sz="1000" b="0" i="1" smtClean="0">
                                <a:latin typeface="Cambria Math" panose="02040503050406030204" pitchFamily="18" charset="0"/>
                                <a:ea typeface="Cambria Math" panose="02040503050406030204" pitchFamily="18" charset="0"/>
                              </a:rPr>
                            </m:ctrlPr>
                          </m:sSupPr>
                          <m:e>
                            <m:r>
                              <a:rPr lang="cs-CZ" sz="1000" b="0" i="1" smtClean="0">
                                <a:latin typeface="Cambria Math" panose="02040503050406030204" pitchFamily="18" charset="0"/>
                                <a:ea typeface="Cambria Math" panose="02040503050406030204" pitchFamily="18" charset="0"/>
                              </a:rPr>
                              <m:t>𝑢</m:t>
                            </m:r>
                          </m:e>
                          <m:sup>
                            <m:r>
                              <a:rPr lang="cs-CZ" sz="1000" b="0" i="1" smtClean="0">
                                <a:latin typeface="Cambria Math" panose="02040503050406030204" pitchFamily="18" charset="0"/>
                                <a:ea typeface="Cambria Math" panose="02040503050406030204" pitchFamily="18" charset="0"/>
                              </a:rPr>
                              <m:t>2</m:t>
                            </m:r>
                          </m:sup>
                        </m:sSup>
                        <m:r>
                          <a:rPr lang="cs-CZ" sz="1000" b="0" i="1" smtClean="0">
                            <a:latin typeface="Cambria Math" panose="02040503050406030204" pitchFamily="18" charset="0"/>
                            <a:ea typeface="Cambria Math" panose="02040503050406030204" pitchFamily="18" charset="0"/>
                          </a:rPr>
                          <m:t>𝑆</m:t>
                        </m:r>
                        <m:r>
                          <a:rPr lang="cs-CZ" sz="1000" b="0" i="1" smtClean="0">
                            <a:latin typeface="Cambria Math" panose="02040503050406030204" pitchFamily="18" charset="0"/>
                            <a:ea typeface="Cambria Math" panose="02040503050406030204" pitchFamily="18" charset="0"/>
                          </a:rPr>
                          <m:t>−</m:t>
                        </m:r>
                        <m:r>
                          <a:rPr lang="cs-CZ" sz="1000" b="0" i="1" smtClean="0">
                            <a:latin typeface="Cambria Math" panose="02040503050406030204" pitchFamily="18" charset="0"/>
                            <a:ea typeface="Cambria Math" panose="02040503050406030204" pitchFamily="18" charset="0"/>
                          </a:rPr>
                          <m:t>𝑋</m:t>
                        </m:r>
                        <m:r>
                          <a:rPr lang="cs-CZ" sz="1000" b="0" i="1" smtClean="0">
                            <a:latin typeface="Cambria Math" panose="02040503050406030204" pitchFamily="18" charset="0"/>
                            <a:ea typeface="Cambria Math" panose="02040503050406030204" pitchFamily="18" charset="0"/>
                          </a:rPr>
                          <m:t>)</m:t>
                        </m:r>
                      </m:oMath>
                    </m:oMathPara>
                  </a14:m>
                  <a:endParaRPr lang="cs-CZ" sz="1000" dirty="0">
                    <a:latin typeface="Cambria Math"/>
                    <a:ea typeface="Cambria Math" panose="02040503050406030204" pitchFamily="18" charset="0"/>
                  </a:endParaRPr>
                </a:p>
                <a:p>
                  <a:pPr algn="ctr"/>
                  <a:r>
                    <a:rPr lang="cs-CZ" sz="1000" dirty="0">
                      <a:latin typeface="Cambria Math"/>
                      <a:ea typeface="Cambria Math" panose="02040503050406030204" pitchFamily="18" charset="0"/>
                    </a:rPr>
                    <a:t>(39.5)</a:t>
                  </a:r>
                </a:p>
              </p:txBody>
            </p:sp>
          </mc:Choice>
          <mc:Fallback xmlns="">
            <p:sp>
              <p:nvSpPr>
                <p:cNvPr id="128" name="TextovéPole 127"/>
                <p:cNvSpPr txBox="1">
                  <a:spLocks noRot="1" noChangeAspect="1" noMove="1" noResize="1" noEditPoints="1" noAdjustHandles="1" noChangeArrowheads="1" noChangeShapeType="1" noTextEdit="1"/>
                </p:cNvSpPr>
                <p:nvPr/>
              </p:nvSpPr>
              <p:spPr>
                <a:xfrm>
                  <a:off x="7310744" y="4916466"/>
                  <a:ext cx="1111268" cy="400110"/>
                </a:xfrm>
                <a:prstGeom prst="rect">
                  <a:avLst/>
                </a:prstGeom>
                <a:blipFill rotWithShape="1">
                  <a:blip r:embed="rId26"/>
                  <a:stretch>
                    <a:fillRect b="-7692"/>
                  </a:stretch>
                </a:blipFill>
              </p:spPr>
              <p:txBody>
                <a:bodyPr/>
                <a:lstStyle/>
                <a:p>
                  <a:r>
                    <a:rPr lang="cs-CZ">
                      <a:noFill/>
                    </a:rPr>
                    <a:t> </a:t>
                  </a:r>
                </a:p>
              </p:txBody>
            </p:sp>
          </mc:Fallback>
        </mc:AlternateContent>
        <mc:AlternateContent xmlns:mc="http://schemas.openxmlformats.org/markup-compatibility/2006" xmlns:a14="http://schemas.microsoft.com/office/drawing/2010/main">
          <mc:Choice Requires="a14">
            <p:sp>
              <p:nvSpPr>
                <p:cNvPr id="129" name="TextovéPole 128"/>
                <p:cNvSpPr txBox="1"/>
                <p:nvPr/>
              </p:nvSpPr>
              <p:spPr>
                <a:xfrm>
                  <a:off x="7311600" y="5400322"/>
                  <a:ext cx="1111268" cy="400110"/>
                </a:xfrm>
                <a:prstGeom prst="rect">
                  <a:avLst/>
                </a:prstGeom>
                <a:noFill/>
              </p:spPr>
              <p:txBody>
                <a:bodyPr wrap="square" rtlCol="0">
                  <a:spAutoFit/>
                </a:bodyPr>
                <a:lstStyle/>
                <a:p>
                  <a:pPr algn="ctr"/>
                  <a14:m>
                    <m:oMathPara xmlns:m="http://schemas.openxmlformats.org/officeDocument/2006/math">
                      <m:oMathParaPr>
                        <m:jc m:val="center"/>
                      </m:oMathParaPr>
                      <m:oMath xmlns:m="http://schemas.openxmlformats.org/officeDocument/2006/math">
                        <m:r>
                          <m:rPr>
                            <m:sty m:val="p"/>
                          </m:rPr>
                          <a:rPr lang="cs-CZ" sz="1000" b="0" i="0" smtClean="0">
                            <a:latin typeface="Cambria Math" panose="02040503050406030204" pitchFamily="18" charset="0"/>
                            <a:ea typeface="Cambria Math" panose="02040503050406030204" pitchFamily="18" charset="0"/>
                          </a:rPr>
                          <m:t>max</m:t>
                        </m:r>
                        <m:r>
                          <a:rPr lang="cs-CZ" sz="1000" b="0" i="1" smtClean="0">
                            <a:latin typeface="Cambria Math" panose="02040503050406030204" pitchFamily="18" charset="0"/>
                            <a:ea typeface="Cambria Math" panose="02040503050406030204" pitchFamily="18" charset="0"/>
                          </a:rPr>
                          <m:t>⁡(0,</m:t>
                        </m:r>
                        <m:r>
                          <a:rPr lang="cs-CZ" sz="1000" b="0" i="1" smtClean="0">
                            <a:latin typeface="Cambria Math" panose="02040503050406030204" pitchFamily="18" charset="0"/>
                            <a:ea typeface="Cambria Math" panose="02040503050406030204" pitchFamily="18" charset="0"/>
                          </a:rPr>
                          <m:t>𝑢𝑑𝑆</m:t>
                        </m:r>
                        <m:r>
                          <a:rPr lang="cs-CZ" sz="1000" b="0" i="1" smtClean="0">
                            <a:latin typeface="Cambria Math" panose="02040503050406030204" pitchFamily="18" charset="0"/>
                            <a:ea typeface="Cambria Math" panose="02040503050406030204" pitchFamily="18" charset="0"/>
                          </a:rPr>
                          <m:t>−</m:t>
                        </m:r>
                        <m:r>
                          <a:rPr lang="cs-CZ" sz="1000" b="0" i="1" smtClean="0">
                            <a:latin typeface="Cambria Math" panose="02040503050406030204" pitchFamily="18" charset="0"/>
                            <a:ea typeface="Cambria Math" panose="02040503050406030204" pitchFamily="18" charset="0"/>
                          </a:rPr>
                          <m:t>𝑋</m:t>
                        </m:r>
                        <m:r>
                          <a:rPr lang="cs-CZ" sz="1000" b="0" i="1" smtClean="0">
                            <a:latin typeface="Cambria Math" panose="02040503050406030204" pitchFamily="18" charset="0"/>
                            <a:ea typeface="Cambria Math" panose="02040503050406030204" pitchFamily="18" charset="0"/>
                          </a:rPr>
                          <m:t>)</m:t>
                        </m:r>
                      </m:oMath>
                    </m:oMathPara>
                  </a14:m>
                  <a:endParaRPr lang="cs-CZ" sz="1000" dirty="0">
                    <a:latin typeface="Cambria Math"/>
                    <a:ea typeface="Cambria Math" panose="02040503050406030204" pitchFamily="18" charset="0"/>
                  </a:endParaRPr>
                </a:p>
                <a:p>
                  <a:pPr algn="ctr"/>
                  <a:r>
                    <a:rPr lang="cs-CZ" sz="1000" dirty="0">
                      <a:latin typeface="Cambria Math"/>
                      <a:ea typeface="Cambria Math" panose="02040503050406030204" pitchFamily="18" charset="0"/>
                    </a:rPr>
                    <a:t>(0.5)</a:t>
                  </a:r>
                </a:p>
              </p:txBody>
            </p:sp>
          </mc:Choice>
          <mc:Fallback xmlns="">
            <p:sp>
              <p:nvSpPr>
                <p:cNvPr id="129" name="TextovéPole 128"/>
                <p:cNvSpPr txBox="1">
                  <a:spLocks noRot="1" noChangeAspect="1" noMove="1" noResize="1" noEditPoints="1" noAdjustHandles="1" noChangeArrowheads="1" noChangeShapeType="1" noTextEdit="1"/>
                </p:cNvSpPr>
                <p:nvPr/>
              </p:nvSpPr>
              <p:spPr>
                <a:xfrm>
                  <a:off x="7311600" y="5400322"/>
                  <a:ext cx="1111268" cy="400110"/>
                </a:xfrm>
                <a:prstGeom prst="rect">
                  <a:avLst/>
                </a:prstGeom>
                <a:blipFill rotWithShape="1">
                  <a:blip r:embed="rId27"/>
                  <a:stretch>
                    <a:fillRect b="-6061"/>
                  </a:stretch>
                </a:blipFill>
              </p:spPr>
              <p:txBody>
                <a:bodyPr/>
                <a:lstStyle/>
                <a:p>
                  <a:r>
                    <a:rPr lang="cs-CZ">
                      <a:noFill/>
                    </a:rPr>
                    <a:t> </a:t>
                  </a:r>
                </a:p>
              </p:txBody>
            </p:sp>
          </mc:Fallback>
        </mc:AlternateContent>
        <mc:AlternateContent xmlns:mc="http://schemas.openxmlformats.org/markup-compatibility/2006" xmlns:a14="http://schemas.microsoft.com/office/drawing/2010/main">
          <mc:Choice Requires="a14">
            <p:sp>
              <p:nvSpPr>
                <p:cNvPr id="130" name="TextovéPole 129"/>
                <p:cNvSpPr txBox="1"/>
                <p:nvPr/>
              </p:nvSpPr>
              <p:spPr>
                <a:xfrm>
                  <a:off x="7311600" y="5893842"/>
                  <a:ext cx="1111268" cy="400110"/>
                </a:xfrm>
                <a:prstGeom prst="rect">
                  <a:avLst/>
                </a:prstGeom>
                <a:noFill/>
              </p:spPr>
              <p:txBody>
                <a:bodyPr wrap="square" rtlCol="0">
                  <a:spAutoFit/>
                </a:bodyPr>
                <a:lstStyle/>
                <a:p>
                  <a:pPr algn="ctr"/>
                  <a14:m>
                    <m:oMathPara xmlns:m="http://schemas.openxmlformats.org/officeDocument/2006/math">
                      <m:oMathParaPr>
                        <m:jc m:val="center"/>
                      </m:oMathParaPr>
                      <m:oMath xmlns:m="http://schemas.openxmlformats.org/officeDocument/2006/math">
                        <m:r>
                          <m:rPr>
                            <m:sty m:val="p"/>
                          </m:rPr>
                          <a:rPr lang="cs-CZ" sz="1000" b="0" i="0" smtClean="0">
                            <a:latin typeface="Cambria Math" panose="02040503050406030204" pitchFamily="18" charset="0"/>
                            <a:ea typeface="Cambria Math" panose="02040503050406030204" pitchFamily="18" charset="0"/>
                          </a:rPr>
                          <m:t>max</m:t>
                        </m:r>
                        <m:r>
                          <a:rPr lang="cs-CZ" sz="1000" b="0" i="1" smtClean="0">
                            <a:latin typeface="Cambria Math" panose="02040503050406030204" pitchFamily="18" charset="0"/>
                            <a:ea typeface="Cambria Math" panose="02040503050406030204" pitchFamily="18" charset="0"/>
                          </a:rPr>
                          <m:t>⁡(0,</m:t>
                        </m:r>
                        <m:sSup>
                          <m:sSupPr>
                            <m:ctrlPr>
                              <a:rPr lang="cs-CZ" sz="1000" b="0" i="1" smtClean="0">
                                <a:latin typeface="Cambria Math" panose="02040503050406030204" pitchFamily="18" charset="0"/>
                                <a:ea typeface="Cambria Math" panose="02040503050406030204" pitchFamily="18" charset="0"/>
                              </a:rPr>
                            </m:ctrlPr>
                          </m:sSupPr>
                          <m:e>
                            <m:r>
                              <a:rPr lang="cs-CZ" sz="1000" b="0" i="1" smtClean="0">
                                <a:latin typeface="Cambria Math" panose="02040503050406030204" pitchFamily="18" charset="0"/>
                                <a:ea typeface="Cambria Math" panose="02040503050406030204" pitchFamily="18" charset="0"/>
                              </a:rPr>
                              <m:t>𝑑</m:t>
                            </m:r>
                          </m:e>
                          <m:sup>
                            <m:r>
                              <a:rPr lang="cs-CZ" sz="1000" b="0" i="1" smtClean="0">
                                <a:latin typeface="Cambria Math" panose="02040503050406030204" pitchFamily="18" charset="0"/>
                                <a:ea typeface="Cambria Math" panose="02040503050406030204" pitchFamily="18" charset="0"/>
                              </a:rPr>
                              <m:t>2</m:t>
                            </m:r>
                          </m:sup>
                        </m:sSup>
                        <m:r>
                          <a:rPr lang="cs-CZ" sz="1000" b="0" i="1" smtClean="0">
                            <a:latin typeface="Cambria Math" panose="02040503050406030204" pitchFamily="18" charset="0"/>
                            <a:ea typeface="Cambria Math" panose="02040503050406030204" pitchFamily="18" charset="0"/>
                          </a:rPr>
                          <m:t>𝑆</m:t>
                        </m:r>
                        <m:r>
                          <a:rPr lang="cs-CZ" sz="1000" b="0" i="1" smtClean="0">
                            <a:latin typeface="Cambria Math" panose="02040503050406030204" pitchFamily="18" charset="0"/>
                            <a:ea typeface="Cambria Math" panose="02040503050406030204" pitchFamily="18" charset="0"/>
                          </a:rPr>
                          <m:t>−</m:t>
                        </m:r>
                        <m:r>
                          <a:rPr lang="cs-CZ" sz="1000" b="0" i="1" smtClean="0">
                            <a:latin typeface="Cambria Math" panose="02040503050406030204" pitchFamily="18" charset="0"/>
                            <a:ea typeface="Cambria Math" panose="02040503050406030204" pitchFamily="18" charset="0"/>
                          </a:rPr>
                          <m:t>𝑋</m:t>
                        </m:r>
                        <m:r>
                          <a:rPr lang="cs-CZ" sz="1000" b="0" i="1" smtClean="0">
                            <a:latin typeface="Cambria Math" panose="02040503050406030204" pitchFamily="18" charset="0"/>
                            <a:ea typeface="Cambria Math" panose="02040503050406030204" pitchFamily="18" charset="0"/>
                          </a:rPr>
                          <m:t>)</m:t>
                        </m:r>
                      </m:oMath>
                    </m:oMathPara>
                  </a14:m>
                  <a:endParaRPr lang="cs-CZ" sz="1000" dirty="0">
                    <a:latin typeface="Cambria Math"/>
                    <a:ea typeface="Cambria Math" panose="02040503050406030204" pitchFamily="18" charset="0"/>
                  </a:endParaRPr>
                </a:p>
                <a:p>
                  <a:pPr algn="ctr"/>
                  <a:r>
                    <a:rPr lang="cs-CZ" sz="1000" dirty="0">
                      <a:latin typeface="Cambria Math"/>
                      <a:ea typeface="Cambria Math" panose="02040503050406030204" pitchFamily="18" charset="0"/>
                    </a:rPr>
                    <a:t>(0)</a:t>
                  </a:r>
                </a:p>
              </p:txBody>
            </p:sp>
          </mc:Choice>
          <mc:Fallback xmlns="">
            <p:sp>
              <p:nvSpPr>
                <p:cNvPr id="130" name="TextovéPole 129"/>
                <p:cNvSpPr txBox="1">
                  <a:spLocks noRot="1" noChangeAspect="1" noMove="1" noResize="1" noEditPoints="1" noAdjustHandles="1" noChangeArrowheads="1" noChangeShapeType="1" noTextEdit="1"/>
                </p:cNvSpPr>
                <p:nvPr/>
              </p:nvSpPr>
              <p:spPr>
                <a:xfrm>
                  <a:off x="7311600" y="5893842"/>
                  <a:ext cx="1111268" cy="400110"/>
                </a:xfrm>
                <a:prstGeom prst="rect">
                  <a:avLst/>
                </a:prstGeom>
                <a:blipFill>
                  <a:blip r:embed="rId28"/>
                  <a:stretch>
                    <a:fillRect b="-7576"/>
                  </a:stretch>
                </a:blipFill>
              </p:spPr>
              <p:txBody>
                <a:bodyPr/>
                <a:lstStyle/>
                <a:p>
                  <a:r>
                    <a:rPr lang="cs-CZ">
                      <a:noFill/>
                    </a:rPr>
                    <a:t> </a:t>
                  </a:r>
                </a:p>
              </p:txBody>
            </p:sp>
          </mc:Fallback>
        </mc:AlternateContent>
      </p:grpSp>
      <mc:AlternateContent xmlns:mc="http://schemas.openxmlformats.org/markup-compatibility/2006" xmlns:a14="http://schemas.microsoft.com/office/drawing/2010/main">
        <mc:Choice Requires="a14">
          <p:sp>
            <p:nvSpPr>
              <p:cNvPr id="87" name="TextovéPole 86">
                <a:extLst>
                  <a:ext uri="{FF2B5EF4-FFF2-40B4-BE49-F238E27FC236}">
                    <a16:creationId xmlns:a16="http://schemas.microsoft.com/office/drawing/2014/main" id="{05FC8A4A-3761-4383-881C-9096ADBF4AD7}"/>
                  </a:ext>
                </a:extLst>
              </p:cNvPr>
              <p:cNvSpPr txBox="1"/>
              <p:nvPr/>
            </p:nvSpPr>
            <p:spPr>
              <a:xfrm>
                <a:off x="5652120" y="2846880"/>
                <a:ext cx="3275872" cy="461665"/>
              </a:xfrm>
              <a:prstGeom prst="rect">
                <a:avLst/>
              </a:prstGeom>
              <a:noFill/>
              <a:ln>
                <a:noFill/>
              </a:ln>
            </p:spPr>
            <p:txBody>
              <a:bodyPr wrap="square" rtlCol="0">
                <a:spAutoFit/>
              </a:bodyPr>
              <a:lstStyle/>
              <a:p>
                <a:pPr>
                  <a:buClr>
                    <a:srgbClr val="7030A0"/>
                  </a:buClr>
                  <a:buSzPct val="100000"/>
                </a:pPr>
                <a14:m>
                  <m:oMath xmlns:m="http://schemas.openxmlformats.org/officeDocument/2006/math">
                    <m:r>
                      <a:rPr lang="en-GB" sz="1200" b="0" i="1" smtClean="0">
                        <a:latin typeface="Cambria Math"/>
                        <a:ea typeface="Cambria Math" panose="02040503050406030204" pitchFamily="18" charset="0"/>
                      </a:rPr>
                      <m:t>𝑝</m:t>
                    </m:r>
                    <m:r>
                      <a:rPr lang="en-GB" sz="1200" b="0" i="1" smtClean="0">
                        <a:latin typeface="Cambria Math"/>
                        <a:ea typeface="Cambria Math" panose="02040503050406030204" pitchFamily="18" charset="0"/>
                      </a:rPr>
                      <m:t>, (1−</m:t>
                    </m:r>
                    <m:r>
                      <a:rPr lang="en-GB" sz="1200" b="0" i="1" smtClean="0">
                        <a:latin typeface="Cambria Math"/>
                        <a:ea typeface="Cambria Math" panose="02040503050406030204" pitchFamily="18" charset="0"/>
                      </a:rPr>
                      <m:t>𝑝</m:t>
                    </m:r>
                    <m:r>
                      <a:rPr lang="en-GB" sz="1200" b="0" i="1" smtClean="0">
                        <a:latin typeface="Cambria Math"/>
                        <a:ea typeface="Cambria Math" panose="02040503050406030204" pitchFamily="18" charset="0"/>
                      </a:rPr>
                      <m:t>) </m:t>
                    </m:r>
                  </m:oMath>
                </a14:m>
                <a:r>
                  <a:rPr lang="en-GB" sz="1200" dirty="0">
                    <a:latin typeface="Cambria Math" panose="02040503050406030204" pitchFamily="18" charset="0"/>
                    <a:ea typeface="Cambria Math" panose="02040503050406030204" pitchFamily="18" charset="0"/>
                  </a:rPr>
                  <a:t>… probabilities of price increase and decrease (they are not independent variables)</a:t>
                </a:r>
              </a:p>
            </p:txBody>
          </p:sp>
        </mc:Choice>
        <mc:Fallback xmlns="">
          <p:sp>
            <p:nvSpPr>
              <p:cNvPr id="87" name="TextovéPole 86">
                <a:extLst>
                  <a:ext uri="{FF2B5EF4-FFF2-40B4-BE49-F238E27FC236}">
                    <a16:creationId xmlns:a16="http://schemas.microsoft.com/office/drawing/2014/main" id="{05FC8A4A-3761-4383-881C-9096ADBF4AD7}"/>
                  </a:ext>
                </a:extLst>
              </p:cNvPr>
              <p:cNvSpPr txBox="1">
                <a:spLocks noRot="1" noChangeAspect="1" noMove="1" noResize="1" noEditPoints="1" noAdjustHandles="1" noChangeArrowheads="1" noChangeShapeType="1" noTextEdit="1"/>
              </p:cNvSpPr>
              <p:nvPr/>
            </p:nvSpPr>
            <p:spPr>
              <a:xfrm>
                <a:off x="5652120" y="2846880"/>
                <a:ext cx="3275872" cy="461665"/>
              </a:xfrm>
              <a:prstGeom prst="rect">
                <a:avLst/>
              </a:prstGeom>
              <a:blipFill>
                <a:blip r:embed="rId29"/>
                <a:stretch>
                  <a:fillRect b="-9211"/>
                </a:stretch>
              </a:blipFill>
              <a:ln>
                <a:noFill/>
              </a:ln>
            </p:spPr>
            <p:txBody>
              <a:bodyPr/>
              <a:lstStyle/>
              <a:p>
                <a:r>
                  <a:rPr lang="en-GB">
                    <a:noFill/>
                  </a:rPr>
                  <a:t> </a:t>
                </a:r>
              </a:p>
            </p:txBody>
          </p:sp>
        </mc:Fallback>
      </mc:AlternateContent>
    </p:spTree>
    <p:extLst>
      <p:ext uri="{BB962C8B-B14F-4D97-AF65-F5344CB8AC3E}">
        <p14:creationId xmlns:p14="http://schemas.microsoft.com/office/powerpoint/2010/main" val="50217693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zápatí 1"/>
          <p:cNvSpPr>
            <a:spLocks noGrp="1"/>
          </p:cNvSpPr>
          <p:nvPr>
            <p:ph type="ftr" sz="quarter" idx="11"/>
          </p:nvPr>
        </p:nvSpPr>
        <p:spPr>
          <a:xfrm>
            <a:off x="180000" y="6336000"/>
            <a:ext cx="3312000" cy="360000"/>
          </a:xfrm>
        </p:spPr>
        <p:txBody>
          <a:bodyPr/>
          <a:lstStyle/>
          <a:p>
            <a:r>
              <a:rPr lang="en-GB" dirty="0"/>
              <a:t>Pricing of option contracts</a:t>
            </a:r>
          </a:p>
        </p:txBody>
      </p:sp>
      <p:sp>
        <p:nvSpPr>
          <p:cNvPr id="3" name="Zástupný symbol pro číslo snímku 2"/>
          <p:cNvSpPr>
            <a:spLocks noGrp="1"/>
          </p:cNvSpPr>
          <p:nvPr>
            <p:ph type="sldNum" sz="quarter" idx="12"/>
          </p:nvPr>
        </p:nvSpPr>
        <p:spPr>
          <a:xfrm>
            <a:off x="7164000" y="6336000"/>
            <a:ext cx="1800000" cy="360000"/>
          </a:xfrm>
        </p:spPr>
        <p:txBody>
          <a:bodyPr/>
          <a:lstStyle/>
          <a:p>
            <a:pPr algn="r"/>
            <a:fld id="{DFE5482F-2F05-49C5-9E15-73F945A41231}" type="slidenum">
              <a:rPr lang="cs-CZ" smtClean="0"/>
              <a:pPr algn="r"/>
              <a:t>3</a:t>
            </a:fld>
            <a:endParaRPr lang="cs-CZ" dirty="0"/>
          </a:p>
        </p:txBody>
      </p:sp>
      <p:sp>
        <p:nvSpPr>
          <p:cNvPr id="4" name="Nadpis 3"/>
          <p:cNvSpPr>
            <a:spLocks noGrp="1"/>
          </p:cNvSpPr>
          <p:nvPr>
            <p:ph type="title"/>
          </p:nvPr>
        </p:nvSpPr>
        <p:spPr>
          <a:xfrm>
            <a:off x="144000" y="144000"/>
            <a:ext cx="5203763" cy="648072"/>
          </a:xfrm>
        </p:spPr>
        <p:txBody>
          <a:bodyPr/>
          <a:lstStyle/>
          <a:p>
            <a:r>
              <a:rPr lang="en-GB" dirty="0">
                <a:solidFill>
                  <a:srgbClr val="000000"/>
                </a:solidFill>
              </a:rPr>
              <a:t>Binomial model </a:t>
            </a:r>
            <a:r>
              <a:rPr lang="en-GB" dirty="0">
                <a:latin typeface="Cambria Math" panose="02040503050406030204" pitchFamily="18" charset="0"/>
                <a:ea typeface="Cambria Math" panose="02040503050406030204" pitchFamily="18" charset="0"/>
              </a:rPr>
              <a:t>–</a:t>
            </a:r>
            <a:r>
              <a:rPr lang="en-GB" dirty="0">
                <a:solidFill>
                  <a:srgbClr val="000000"/>
                </a:solidFill>
              </a:rPr>
              <a:t> key insights</a:t>
            </a:r>
          </a:p>
        </p:txBody>
      </p:sp>
      <p:sp>
        <p:nvSpPr>
          <p:cNvPr id="29" name="TextovéPole 28"/>
          <p:cNvSpPr txBox="1"/>
          <p:nvPr/>
        </p:nvSpPr>
        <p:spPr>
          <a:xfrm>
            <a:off x="864000" y="864000"/>
            <a:ext cx="3780008" cy="430887"/>
          </a:xfrm>
          <a:prstGeom prst="rect">
            <a:avLst/>
          </a:prstGeom>
          <a:noFill/>
          <a:ln>
            <a:noFill/>
          </a:ln>
        </p:spPr>
        <p:txBody>
          <a:bodyPr wrap="square" rtlCol="0">
            <a:spAutoFit/>
          </a:bodyPr>
          <a:lstStyle/>
          <a:p>
            <a:pPr marL="324000" indent="-324000">
              <a:buClr>
                <a:srgbClr val="7030A0"/>
              </a:buClr>
              <a:buFont typeface="Wingdings" panose="05000000000000000000" pitchFamily="2" charset="2"/>
              <a:buChar char="Ø"/>
            </a:pPr>
            <a:r>
              <a:rPr lang="en-GB" sz="2200" dirty="0">
                <a:latin typeface="Cambria Math" panose="02040503050406030204" pitchFamily="18" charset="0"/>
                <a:ea typeface="Cambria Math" panose="02040503050406030204" pitchFamily="18" charset="0"/>
              </a:rPr>
              <a:t>Delta-neutral covered call</a:t>
            </a:r>
          </a:p>
        </p:txBody>
      </p:sp>
      <p:sp>
        <p:nvSpPr>
          <p:cNvPr id="31" name="TextovéPole 30"/>
          <p:cNvSpPr txBox="1"/>
          <p:nvPr/>
        </p:nvSpPr>
        <p:spPr>
          <a:xfrm>
            <a:off x="1188000" y="1190023"/>
            <a:ext cx="7848496" cy="646331"/>
          </a:xfrm>
          <a:prstGeom prst="rect">
            <a:avLst/>
          </a:prstGeom>
          <a:noFill/>
          <a:ln>
            <a:noFill/>
          </a:ln>
        </p:spPr>
        <p:txBody>
          <a:bodyPr wrap="square" rtlCol="0">
            <a:spAutoFit/>
          </a:bodyPr>
          <a:lstStyle/>
          <a:p>
            <a:pPr marL="324000" indent="-324000">
              <a:buClr>
                <a:srgbClr val="7030A0"/>
              </a:buClr>
              <a:buSzPct val="80000"/>
              <a:buFont typeface="Wingdings" panose="05000000000000000000" pitchFamily="2" charset="2"/>
              <a:buChar char="q"/>
            </a:pPr>
            <a:r>
              <a:rPr lang="en-GB" dirty="0">
                <a:latin typeface="Cambria Math" panose="02040503050406030204" pitchFamily="18" charset="0"/>
                <a:ea typeface="Cambria Math" panose="02040503050406030204" pitchFamily="18" charset="0"/>
              </a:rPr>
              <a:t>A long stock is combined with the number of short calls needed to protect the value of the portfolio against price variations</a:t>
            </a:r>
          </a:p>
        </p:txBody>
      </p:sp>
      <p:sp>
        <p:nvSpPr>
          <p:cNvPr id="60" name="TextovéPole 35">
            <a:extLst>
              <a:ext uri="{FF2B5EF4-FFF2-40B4-BE49-F238E27FC236}">
                <a16:creationId xmlns:a16="http://schemas.microsoft.com/office/drawing/2014/main" id="{BD37FAE9-2032-4298-ABE1-2A0D1AA19E90}"/>
              </a:ext>
            </a:extLst>
          </p:cNvPr>
          <p:cNvSpPr txBox="1"/>
          <p:nvPr/>
        </p:nvSpPr>
        <p:spPr>
          <a:xfrm>
            <a:off x="1186116" y="3969308"/>
            <a:ext cx="7813884" cy="646331"/>
          </a:xfrm>
          <a:prstGeom prst="rect">
            <a:avLst/>
          </a:prstGeom>
          <a:noFill/>
          <a:ln>
            <a:noFill/>
          </a:ln>
        </p:spPr>
        <p:txBody>
          <a:bodyPr wrap="square" rtlCol="0">
            <a:spAutoFit/>
          </a:bodyPr>
          <a:ls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324000" indent="-324000">
              <a:buClr>
                <a:srgbClr val="7030A0"/>
              </a:buClr>
              <a:buSzPct val="80000"/>
              <a:buFont typeface="Wingdings" panose="05000000000000000000" pitchFamily="2" charset="2"/>
              <a:buChar char="q"/>
            </a:pPr>
            <a:r>
              <a:rPr lang="en-GB" dirty="0">
                <a:latin typeface="Cambria Math" panose="02040503050406030204" pitchFamily="18" charset="0"/>
                <a:ea typeface="Cambria Math" panose="02040503050406030204" pitchFamily="18" charset="0"/>
              </a:rPr>
              <a:t>The present value of a risk-free financial instrument is equal to its future value discounted at a risk-free interest rate</a:t>
            </a:r>
          </a:p>
        </p:txBody>
      </p:sp>
      <p:sp>
        <p:nvSpPr>
          <p:cNvPr id="62" name="TextovéPole 61">
            <a:extLst>
              <a:ext uri="{FF2B5EF4-FFF2-40B4-BE49-F238E27FC236}">
                <a16:creationId xmlns:a16="http://schemas.microsoft.com/office/drawing/2014/main" id="{7AED3F95-42B5-4E30-86C6-EE8FE25EA982}"/>
              </a:ext>
            </a:extLst>
          </p:cNvPr>
          <p:cNvSpPr txBox="1"/>
          <p:nvPr/>
        </p:nvSpPr>
        <p:spPr>
          <a:xfrm>
            <a:off x="864000" y="3636000"/>
            <a:ext cx="3768360" cy="430887"/>
          </a:xfrm>
          <a:prstGeom prst="rect">
            <a:avLst/>
          </a:prstGeom>
          <a:noFill/>
          <a:ln>
            <a:noFill/>
          </a:ln>
        </p:spPr>
        <p:txBody>
          <a:bodyPr wrap="square" rtlCol="0">
            <a:spAutoFit/>
          </a:bodyPr>
          <a:lstStyle/>
          <a:p>
            <a:pPr marL="324000" indent="-324000">
              <a:buClr>
                <a:srgbClr val="7030A0"/>
              </a:buClr>
              <a:buFont typeface="Wingdings" panose="05000000000000000000" pitchFamily="2" charset="2"/>
              <a:buChar char="Ø"/>
            </a:pPr>
            <a:r>
              <a:rPr lang="en-GB" sz="2200" dirty="0">
                <a:latin typeface="Cambria Math" panose="02040503050406030204" pitchFamily="18" charset="0"/>
                <a:ea typeface="Cambria Math" panose="02040503050406030204" pitchFamily="18" charset="0"/>
              </a:rPr>
              <a:t>Perfect market hypothesis</a:t>
            </a:r>
          </a:p>
        </p:txBody>
      </p:sp>
      <mc:AlternateContent xmlns:mc="http://schemas.openxmlformats.org/markup-compatibility/2006" xmlns:a14="http://schemas.microsoft.com/office/drawing/2010/main">
        <mc:Choice Requires="a14">
          <p:sp>
            <p:nvSpPr>
              <p:cNvPr id="98" name="TextovéPole 97">
                <a:extLst>
                  <a:ext uri="{FF2B5EF4-FFF2-40B4-BE49-F238E27FC236}">
                    <a16:creationId xmlns:a16="http://schemas.microsoft.com/office/drawing/2014/main" id="{05FC8A4A-3761-4383-881C-9096ADBF4AD7}"/>
                  </a:ext>
                </a:extLst>
              </p:cNvPr>
              <p:cNvSpPr txBox="1"/>
              <p:nvPr/>
            </p:nvSpPr>
            <p:spPr>
              <a:xfrm>
                <a:off x="4572000" y="2162472"/>
                <a:ext cx="3426815" cy="307777"/>
              </a:xfrm>
              <a:prstGeom prst="rect">
                <a:avLst/>
              </a:prstGeom>
              <a:noFill/>
              <a:ln>
                <a:noFill/>
              </a:ln>
            </p:spPr>
            <p:txBody>
              <a:bodyPr wrap="square" rtlCol="0">
                <a:spAutoFit/>
              </a:bodyPr>
              <a:lstStyle/>
              <a:p>
                <a:pPr>
                  <a:buClr>
                    <a:srgbClr val="7030A0"/>
                  </a:buClr>
                  <a:buSzPct val="100000"/>
                </a:pPr>
                <a14:m>
                  <m:oMathPara xmlns:m="http://schemas.openxmlformats.org/officeDocument/2006/math">
                    <m:oMathParaPr>
                      <m:jc m:val="left"/>
                    </m:oMathParaPr>
                    <m:oMath xmlns:m="http://schemas.openxmlformats.org/officeDocument/2006/math">
                      <m:r>
                        <a:rPr lang="cs-CZ" sz="1400" b="0" i="1" smtClean="0">
                          <a:latin typeface="Cambria Math" panose="02040503050406030204" pitchFamily="18" charset="0"/>
                          <a:ea typeface="Cambria Math" panose="02040503050406030204" pitchFamily="18" charset="0"/>
                        </a:rPr>
                        <m:t>𝑆</m:t>
                      </m:r>
                      <m:r>
                        <a:rPr lang="cs-CZ" sz="1400" b="0" i="1" smtClean="0">
                          <a:latin typeface="Cambria Math" panose="02040503050406030204" pitchFamily="18" charset="0"/>
                          <a:ea typeface="Cambria Math" panose="02040503050406030204" pitchFamily="18" charset="0"/>
                        </a:rPr>
                        <m:t>→</m:t>
                      </m:r>
                      <m:sSub>
                        <m:sSubPr>
                          <m:ctrlPr>
                            <a:rPr lang="cs-CZ" sz="1400" b="0" i="1" smtClean="0">
                              <a:latin typeface="Cambria Math" panose="02040503050406030204" pitchFamily="18" charset="0"/>
                              <a:ea typeface="Cambria Math" panose="02040503050406030204" pitchFamily="18" charset="0"/>
                            </a:rPr>
                          </m:ctrlPr>
                        </m:sSubPr>
                        <m:e>
                          <m:r>
                            <a:rPr lang="cs-CZ" sz="1400" b="0" i="1" smtClean="0">
                              <a:latin typeface="Cambria Math" panose="02040503050406030204" pitchFamily="18" charset="0"/>
                              <a:ea typeface="Cambria Math" panose="02040503050406030204" pitchFamily="18" charset="0"/>
                            </a:rPr>
                            <m:t>𝑆</m:t>
                          </m:r>
                        </m:e>
                        <m:sub>
                          <m:r>
                            <a:rPr lang="cs-CZ" sz="1400" b="0" i="1" smtClean="0">
                              <a:latin typeface="Cambria Math" panose="02040503050406030204" pitchFamily="18" charset="0"/>
                              <a:ea typeface="Cambria Math" panose="02040503050406030204" pitchFamily="18" charset="0"/>
                            </a:rPr>
                            <m:t>𝑢</m:t>
                          </m:r>
                        </m:sub>
                      </m:sSub>
                      <m:r>
                        <a:rPr lang="cs-CZ" sz="1400" b="0" i="1" smtClean="0">
                          <a:latin typeface="Cambria Math" panose="02040503050406030204" pitchFamily="18" charset="0"/>
                          <a:ea typeface="Cambria Math" panose="02040503050406030204" pitchFamily="18" charset="0"/>
                        </a:rPr>
                        <m:t>⇒</m:t>
                      </m:r>
                      <m:sSub>
                        <m:sSubPr>
                          <m:ctrlPr>
                            <a:rPr lang="cs-CZ" sz="1400" b="0" i="1" smtClean="0">
                              <a:latin typeface="Cambria Math" panose="02040503050406030204" pitchFamily="18" charset="0"/>
                              <a:ea typeface="Cambria Math" panose="02040503050406030204" pitchFamily="18" charset="0"/>
                            </a:rPr>
                          </m:ctrlPr>
                        </m:sSubPr>
                        <m:e>
                          <m:r>
                            <a:rPr lang="cs-CZ" sz="1400" b="0" i="1" smtClean="0">
                              <a:latin typeface="Cambria Math" panose="02040503050406030204" pitchFamily="18" charset="0"/>
                              <a:ea typeface="Cambria Math" panose="02040503050406030204" pitchFamily="18" charset="0"/>
                            </a:rPr>
                            <m:t>𝑉</m:t>
                          </m:r>
                        </m:e>
                        <m:sub>
                          <m:r>
                            <a:rPr lang="cs-CZ" sz="1400" b="0" i="1" smtClean="0">
                              <a:latin typeface="Cambria Math" panose="02040503050406030204" pitchFamily="18" charset="0"/>
                              <a:ea typeface="Cambria Math" panose="02040503050406030204" pitchFamily="18" charset="0"/>
                            </a:rPr>
                            <m:t>𝑢</m:t>
                          </m:r>
                        </m:sub>
                      </m:sSub>
                      <m:r>
                        <a:rPr lang="cs-CZ" sz="1400" b="0" i="1" smtClean="0">
                          <a:latin typeface="Cambria Math" panose="02040503050406030204" pitchFamily="18" charset="0"/>
                          <a:ea typeface="Cambria Math" panose="02040503050406030204" pitchFamily="18" charset="0"/>
                        </a:rPr>
                        <m:t>=</m:t>
                      </m:r>
                      <m:r>
                        <a:rPr lang="cs-CZ" sz="1400" b="0" i="1" smtClean="0">
                          <a:latin typeface="Cambria Math" panose="02040503050406030204" pitchFamily="18" charset="0"/>
                          <a:ea typeface="Cambria Math" panose="02040503050406030204" pitchFamily="18" charset="0"/>
                        </a:rPr>
                        <m:t>𝑢𝑆</m:t>
                      </m:r>
                      <m:r>
                        <a:rPr lang="cs-CZ" sz="1400" b="0" i="1" smtClean="0">
                          <a:latin typeface="Cambria Math" panose="02040503050406030204" pitchFamily="18" charset="0"/>
                          <a:ea typeface="Cambria Math" panose="02040503050406030204" pitchFamily="18" charset="0"/>
                        </a:rPr>
                        <m:t>−</m:t>
                      </m:r>
                      <m:r>
                        <a:rPr lang="cs-CZ" sz="1400" b="0" i="1" smtClean="0">
                          <a:latin typeface="Cambria Math" panose="02040503050406030204" pitchFamily="18" charset="0"/>
                          <a:ea typeface="Cambria Math" panose="02040503050406030204" pitchFamily="18" charset="0"/>
                        </a:rPr>
                        <m:t>h</m:t>
                      </m:r>
                      <m:sSub>
                        <m:sSubPr>
                          <m:ctrlPr>
                            <a:rPr lang="cs-CZ" sz="1400" b="0" i="1" smtClean="0">
                              <a:latin typeface="Cambria Math" panose="02040503050406030204" pitchFamily="18" charset="0"/>
                              <a:ea typeface="Cambria Math" panose="02040503050406030204" pitchFamily="18" charset="0"/>
                            </a:rPr>
                          </m:ctrlPr>
                        </m:sSubPr>
                        <m:e>
                          <m:r>
                            <a:rPr lang="cs-CZ" sz="1400" b="0" i="1" smtClean="0">
                              <a:latin typeface="Cambria Math" panose="02040503050406030204" pitchFamily="18" charset="0"/>
                              <a:ea typeface="Cambria Math" panose="02040503050406030204" pitchFamily="18" charset="0"/>
                            </a:rPr>
                            <m:t>𝐶</m:t>
                          </m:r>
                        </m:e>
                        <m:sub>
                          <m:r>
                            <a:rPr lang="cs-CZ" sz="1400" b="0" i="1" smtClean="0">
                              <a:latin typeface="Cambria Math" panose="02040503050406030204" pitchFamily="18" charset="0"/>
                              <a:ea typeface="Cambria Math" panose="02040503050406030204" pitchFamily="18" charset="0"/>
                            </a:rPr>
                            <m:t>𝑢</m:t>
                          </m:r>
                        </m:sub>
                      </m:sSub>
                      <m:r>
                        <a:rPr lang="cs-CZ" sz="1400" b="0" i="1" smtClean="0">
                          <a:latin typeface="Cambria Math"/>
                          <a:ea typeface="Cambria Math" panose="02040503050406030204" pitchFamily="18" charset="0"/>
                        </a:rPr>
                        <m:t>=</m:t>
                      </m:r>
                      <m:r>
                        <a:rPr lang="cs-CZ" sz="1400" b="0" i="1" smtClean="0">
                          <a:latin typeface="Cambria Math" panose="02040503050406030204" pitchFamily="18" charset="0"/>
                          <a:ea typeface="Cambria Math" panose="02040503050406030204" pitchFamily="18" charset="0"/>
                        </a:rPr>
                        <m:t>65−</m:t>
                      </m:r>
                      <m:r>
                        <a:rPr lang="cs-CZ" sz="1400" b="0" i="1" smtClean="0">
                          <a:latin typeface="Cambria Math" panose="02040503050406030204" pitchFamily="18" charset="0"/>
                          <a:ea typeface="Cambria Math" panose="02040503050406030204" pitchFamily="18" charset="0"/>
                        </a:rPr>
                        <m:t>h</m:t>
                      </m:r>
                      <m:r>
                        <a:rPr lang="cs-CZ" sz="1400" b="0" i="1" smtClean="0">
                          <a:latin typeface="Cambria Math" panose="02040503050406030204" pitchFamily="18" charset="0"/>
                          <a:ea typeface="Cambria Math" panose="02040503050406030204" pitchFamily="18" charset="0"/>
                        </a:rPr>
                        <m:t>×20</m:t>
                      </m:r>
                    </m:oMath>
                  </m:oMathPara>
                </a14:m>
                <a:endParaRPr lang="en-GB" sz="1400" dirty="0">
                  <a:latin typeface="Cambria Math" panose="02040503050406030204" pitchFamily="18" charset="0"/>
                  <a:ea typeface="Cambria Math" panose="02040503050406030204" pitchFamily="18" charset="0"/>
                </a:endParaRPr>
              </a:p>
            </p:txBody>
          </p:sp>
        </mc:Choice>
        <mc:Fallback xmlns="">
          <p:sp>
            <p:nvSpPr>
              <p:cNvPr id="98" name="TextovéPole 97">
                <a:extLst>
                  <a:ext uri="{FF2B5EF4-FFF2-40B4-BE49-F238E27FC236}">
                    <a16:creationId xmlns:a16="http://schemas.microsoft.com/office/drawing/2014/main" id="{05FC8A4A-3761-4383-881C-9096ADBF4AD7}"/>
                  </a:ext>
                </a:extLst>
              </p:cNvPr>
              <p:cNvSpPr txBox="1">
                <a:spLocks noRot="1" noChangeAspect="1" noMove="1" noResize="1" noEditPoints="1" noAdjustHandles="1" noChangeArrowheads="1" noChangeShapeType="1" noTextEdit="1"/>
              </p:cNvSpPr>
              <p:nvPr/>
            </p:nvSpPr>
            <p:spPr>
              <a:xfrm>
                <a:off x="4572000" y="2162472"/>
                <a:ext cx="3426815" cy="307777"/>
              </a:xfrm>
              <a:prstGeom prst="rect">
                <a:avLst/>
              </a:prstGeom>
              <a:blipFill>
                <a:blip r:embed="rId12"/>
                <a:stretch>
                  <a:fillRect/>
                </a:stretch>
              </a:blipFill>
              <a:ln>
                <a:noFill/>
              </a:ln>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85" name="TextovéPole 84">
                <a:extLst>
                  <a:ext uri="{FF2B5EF4-FFF2-40B4-BE49-F238E27FC236}">
                    <a16:creationId xmlns:a16="http://schemas.microsoft.com/office/drawing/2014/main" id="{05FC8A4A-3761-4383-881C-9096ADBF4AD7}"/>
                  </a:ext>
                </a:extLst>
              </p:cNvPr>
              <p:cNvSpPr txBox="1"/>
              <p:nvPr/>
            </p:nvSpPr>
            <p:spPr>
              <a:xfrm>
                <a:off x="1187624" y="1735965"/>
                <a:ext cx="7956376" cy="369332"/>
              </a:xfrm>
              <a:prstGeom prst="rect">
                <a:avLst/>
              </a:prstGeom>
              <a:noFill/>
              <a:ln>
                <a:noFill/>
              </a:ln>
            </p:spPr>
            <p:txBody>
              <a:bodyPr wrap="square" rtlCol="0">
                <a:spAutoFit/>
              </a:bodyPr>
              <a:lstStyle/>
              <a:p>
                <a:pPr marL="324000" indent="-324000">
                  <a:buClr>
                    <a:srgbClr val="7030A0"/>
                  </a:buClr>
                  <a:buSzPct val="80000"/>
                  <a:buFont typeface="Wingdings" panose="05000000000000000000" pitchFamily="2" charset="2"/>
                  <a:buChar char="q"/>
                </a:pPr>
                <a:r>
                  <a:rPr lang="en-GB" dirty="0">
                    <a:solidFill>
                      <a:srgbClr val="7030A0"/>
                    </a:solidFill>
                    <a:latin typeface="Cambria Math" panose="02040503050406030204" pitchFamily="18" charset="0"/>
                    <a:ea typeface="Cambria Math" panose="02040503050406030204" pitchFamily="18" charset="0"/>
                  </a:rPr>
                  <a:t>Hedge ratio </a:t>
                </a:r>
                <a14:m>
                  <m:oMath xmlns:m="http://schemas.openxmlformats.org/officeDocument/2006/math">
                    <m:r>
                      <a:rPr lang="en-GB">
                        <a:latin typeface="Cambria Math" panose="02040503050406030204" pitchFamily="18" charset="0"/>
                        <a:ea typeface="Cambria Math" panose="02040503050406030204" pitchFamily="18" charset="0"/>
                      </a:rPr>
                      <m:t>h</m:t>
                    </m:r>
                  </m:oMath>
                </a14:m>
                <a:r>
                  <a:rPr lang="en-GB" dirty="0">
                    <a:latin typeface="Cambria Math" panose="02040503050406030204" pitchFamily="18" charset="0"/>
                    <a:ea typeface="Cambria Math" panose="02040503050406030204" pitchFamily="18" charset="0"/>
                  </a:rPr>
                  <a:t> is the number of calls that makes the covered call delta neutral</a:t>
                </a:r>
              </a:p>
            </p:txBody>
          </p:sp>
        </mc:Choice>
        <mc:Fallback xmlns="">
          <p:sp>
            <p:nvSpPr>
              <p:cNvPr id="85" name="TextovéPole 84">
                <a:extLst>
                  <a:ext uri="{FF2B5EF4-FFF2-40B4-BE49-F238E27FC236}">
                    <a16:creationId xmlns:a16="http://schemas.microsoft.com/office/drawing/2014/main" id="{05FC8A4A-3761-4383-881C-9096ADBF4AD7}"/>
                  </a:ext>
                </a:extLst>
              </p:cNvPr>
              <p:cNvSpPr txBox="1">
                <a:spLocks noRot="1" noChangeAspect="1" noMove="1" noResize="1" noEditPoints="1" noAdjustHandles="1" noChangeArrowheads="1" noChangeShapeType="1" noTextEdit="1"/>
              </p:cNvSpPr>
              <p:nvPr/>
            </p:nvSpPr>
            <p:spPr>
              <a:xfrm>
                <a:off x="1187624" y="1735965"/>
                <a:ext cx="7956376" cy="369332"/>
              </a:xfrm>
              <a:prstGeom prst="rect">
                <a:avLst/>
              </a:prstGeom>
              <a:blipFill>
                <a:blip r:embed="rId13"/>
                <a:stretch>
                  <a:fillRect l="-153" t="-11667" r="-613" b="-25000"/>
                </a:stretch>
              </a:blipFill>
              <a:ln>
                <a:noFill/>
              </a:ln>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108" name="TextovéPole 107">
                <a:extLst>
                  <a:ext uri="{FF2B5EF4-FFF2-40B4-BE49-F238E27FC236}">
                    <a16:creationId xmlns:a16="http://schemas.microsoft.com/office/drawing/2014/main" id="{05FC8A4A-3761-4383-881C-9096ADBF4AD7}"/>
                  </a:ext>
                </a:extLst>
              </p:cNvPr>
              <p:cNvSpPr txBox="1"/>
              <p:nvPr/>
            </p:nvSpPr>
            <p:spPr>
              <a:xfrm>
                <a:off x="4572000" y="2410070"/>
                <a:ext cx="3401310" cy="307777"/>
              </a:xfrm>
              <a:prstGeom prst="rect">
                <a:avLst/>
              </a:prstGeom>
              <a:noFill/>
              <a:ln>
                <a:noFill/>
              </a:ln>
            </p:spPr>
            <p:txBody>
              <a:bodyPr wrap="square" rtlCol="0">
                <a:spAutoFit/>
              </a:bodyPr>
              <a:lstStyle/>
              <a:p>
                <a:pPr>
                  <a:buClr>
                    <a:srgbClr val="7030A0"/>
                  </a:buClr>
                  <a:buSzPct val="100000"/>
                </a:pPr>
                <a14:m>
                  <m:oMathPara xmlns:m="http://schemas.openxmlformats.org/officeDocument/2006/math">
                    <m:oMathParaPr>
                      <m:jc m:val="left"/>
                    </m:oMathParaPr>
                    <m:oMath xmlns:m="http://schemas.openxmlformats.org/officeDocument/2006/math">
                      <m:r>
                        <a:rPr lang="cs-CZ" sz="1400" b="0" i="1" smtClean="0">
                          <a:latin typeface="Cambria Math" panose="02040503050406030204" pitchFamily="18" charset="0"/>
                          <a:ea typeface="Cambria Math" panose="02040503050406030204" pitchFamily="18" charset="0"/>
                        </a:rPr>
                        <m:t>𝑆</m:t>
                      </m:r>
                      <m:r>
                        <a:rPr lang="cs-CZ" sz="1400" b="0" i="1" smtClean="0">
                          <a:latin typeface="Cambria Math" panose="02040503050406030204" pitchFamily="18" charset="0"/>
                          <a:ea typeface="Cambria Math" panose="02040503050406030204" pitchFamily="18" charset="0"/>
                        </a:rPr>
                        <m:t>→</m:t>
                      </m:r>
                      <m:sSub>
                        <m:sSubPr>
                          <m:ctrlPr>
                            <a:rPr lang="cs-CZ" sz="1400" b="0" i="1" smtClean="0">
                              <a:latin typeface="Cambria Math" panose="02040503050406030204" pitchFamily="18" charset="0"/>
                              <a:ea typeface="Cambria Math" panose="02040503050406030204" pitchFamily="18" charset="0"/>
                            </a:rPr>
                          </m:ctrlPr>
                        </m:sSubPr>
                        <m:e>
                          <m:r>
                            <a:rPr lang="cs-CZ" sz="1400" b="0" i="1" smtClean="0">
                              <a:latin typeface="Cambria Math" panose="02040503050406030204" pitchFamily="18" charset="0"/>
                              <a:ea typeface="Cambria Math" panose="02040503050406030204" pitchFamily="18" charset="0"/>
                            </a:rPr>
                            <m:t>𝑆</m:t>
                          </m:r>
                        </m:e>
                        <m:sub>
                          <m:r>
                            <a:rPr lang="cs-CZ" sz="1400" b="0" i="1" smtClean="0">
                              <a:latin typeface="Cambria Math" panose="02040503050406030204" pitchFamily="18" charset="0"/>
                              <a:ea typeface="Cambria Math" panose="02040503050406030204" pitchFamily="18" charset="0"/>
                            </a:rPr>
                            <m:t>𝑑</m:t>
                          </m:r>
                        </m:sub>
                      </m:sSub>
                      <m:r>
                        <a:rPr lang="cs-CZ" sz="1400" b="0" i="1" smtClean="0">
                          <a:latin typeface="Cambria Math" panose="02040503050406030204" pitchFamily="18" charset="0"/>
                          <a:ea typeface="Cambria Math" panose="02040503050406030204" pitchFamily="18" charset="0"/>
                        </a:rPr>
                        <m:t>⇒</m:t>
                      </m:r>
                      <m:sSub>
                        <m:sSubPr>
                          <m:ctrlPr>
                            <a:rPr lang="cs-CZ" sz="1400" b="0" i="1" smtClean="0">
                              <a:latin typeface="Cambria Math" panose="02040503050406030204" pitchFamily="18" charset="0"/>
                              <a:ea typeface="Cambria Math" panose="02040503050406030204" pitchFamily="18" charset="0"/>
                            </a:rPr>
                          </m:ctrlPr>
                        </m:sSubPr>
                        <m:e>
                          <m:r>
                            <a:rPr lang="cs-CZ" sz="1400" b="0" i="1" smtClean="0">
                              <a:latin typeface="Cambria Math" panose="02040503050406030204" pitchFamily="18" charset="0"/>
                              <a:ea typeface="Cambria Math" panose="02040503050406030204" pitchFamily="18" charset="0"/>
                            </a:rPr>
                            <m:t>𝑉</m:t>
                          </m:r>
                        </m:e>
                        <m:sub>
                          <m:r>
                            <a:rPr lang="cs-CZ" sz="1400" b="0" i="1" smtClean="0">
                              <a:latin typeface="Cambria Math" panose="02040503050406030204" pitchFamily="18" charset="0"/>
                              <a:ea typeface="Cambria Math" panose="02040503050406030204" pitchFamily="18" charset="0"/>
                            </a:rPr>
                            <m:t>𝑑</m:t>
                          </m:r>
                        </m:sub>
                      </m:sSub>
                      <m:r>
                        <a:rPr lang="cs-CZ" sz="1400" b="0" i="1" smtClean="0">
                          <a:latin typeface="Cambria Math" panose="02040503050406030204" pitchFamily="18" charset="0"/>
                          <a:ea typeface="Cambria Math" panose="02040503050406030204" pitchFamily="18" charset="0"/>
                        </a:rPr>
                        <m:t>=</m:t>
                      </m:r>
                      <m:r>
                        <a:rPr lang="cs-CZ" sz="1400" b="0" i="1" smtClean="0">
                          <a:latin typeface="Cambria Math" panose="02040503050406030204" pitchFamily="18" charset="0"/>
                          <a:ea typeface="Cambria Math" panose="02040503050406030204" pitchFamily="18" charset="0"/>
                        </a:rPr>
                        <m:t>𝑑𝑆</m:t>
                      </m:r>
                      <m:r>
                        <a:rPr lang="cs-CZ" sz="1400" b="0" i="1" smtClean="0">
                          <a:latin typeface="Cambria Math" panose="02040503050406030204" pitchFamily="18" charset="0"/>
                          <a:ea typeface="Cambria Math" panose="02040503050406030204" pitchFamily="18" charset="0"/>
                        </a:rPr>
                        <m:t>−</m:t>
                      </m:r>
                      <m:r>
                        <a:rPr lang="cs-CZ" sz="1400" b="0" i="1" smtClean="0">
                          <a:latin typeface="Cambria Math" panose="02040503050406030204" pitchFamily="18" charset="0"/>
                          <a:ea typeface="Cambria Math" panose="02040503050406030204" pitchFamily="18" charset="0"/>
                        </a:rPr>
                        <m:t>h</m:t>
                      </m:r>
                      <m:sSub>
                        <m:sSubPr>
                          <m:ctrlPr>
                            <a:rPr lang="cs-CZ" sz="1400" b="0" i="1" smtClean="0">
                              <a:latin typeface="Cambria Math" panose="02040503050406030204" pitchFamily="18" charset="0"/>
                              <a:ea typeface="Cambria Math" panose="02040503050406030204" pitchFamily="18" charset="0"/>
                            </a:rPr>
                          </m:ctrlPr>
                        </m:sSubPr>
                        <m:e>
                          <m:r>
                            <a:rPr lang="cs-CZ" sz="1400" b="0" i="1" smtClean="0">
                              <a:latin typeface="Cambria Math" panose="02040503050406030204" pitchFamily="18" charset="0"/>
                              <a:ea typeface="Cambria Math" panose="02040503050406030204" pitchFamily="18" charset="0"/>
                            </a:rPr>
                            <m:t>𝐶</m:t>
                          </m:r>
                        </m:e>
                        <m:sub>
                          <m:r>
                            <a:rPr lang="cs-CZ" sz="1400" b="0" i="1" smtClean="0">
                              <a:latin typeface="Cambria Math" panose="02040503050406030204" pitchFamily="18" charset="0"/>
                              <a:ea typeface="Cambria Math" panose="02040503050406030204" pitchFamily="18" charset="0"/>
                            </a:rPr>
                            <m:t>𝑑</m:t>
                          </m:r>
                        </m:sub>
                      </m:sSub>
                      <m:r>
                        <a:rPr lang="cs-CZ" sz="1400" b="0" i="1" smtClean="0">
                          <a:latin typeface="Cambria Math" panose="02040503050406030204" pitchFamily="18" charset="0"/>
                          <a:ea typeface="Cambria Math" panose="02040503050406030204" pitchFamily="18" charset="0"/>
                        </a:rPr>
                        <m:t>=35−</m:t>
                      </m:r>
                      <m:r>
                        <a:rPr lang="cs-CZ" sz="1400" b="0" i="1" smtClean="0">
                          <a:latin typeface="Cambria Math" panose="02040503050406030204" pitchFamily="18" charset="0"/>
                          <a:ea typeface="Cambria Math" panose="02040503050406030204" pitchFamily="18" charset="0"/>
                        </a:rPr>
                        <m:t>h</m:t>
                      </m:r>
                      <m:r>
                        <a:rPr lang="cs-CZ" sz="1400" b="0" i="1" smtClean="0">
                          <a:latin typeface="Cambria Math" panose="02040503050406030204" pitchFamily="18" charset="0"/>
                          <a:ea typeface="Cambria Math" panose="02040503050406030204" pitchFamily="18" charset="0"/>
                        </a:rPr>
                        <m:t>×0</m:t>
                      </m:r>
                    </m:oMath>
                  </m:oMathPara>
                </a14:m>
                <a:endParaRPr lang="en-GB" sz="1400" dirty="0">
                  <a:latin typeface="Cambria Math" panose="02040503050406030204" pitchFamily="18" charset="0"/>
                  <a:ea typeface="Cambria Math" panose="02040503050406030204" pitchFamily="18" charset="0"/>
                </a:endParaRPr>
              </a:p>
            </p:txBody>
          </p:sp>
        </mc:Choice>
        <mc:Fallback xmlns="">
          <p:sp>
            <p:nvSpPr>
              <p:cNvPr id="108" name="TextovéPole 107">
                <a:extLst>
                  <a:ext uri="{FF2B5EF4-FFF2-40B4-BE49-F238E27FC236}">
                    <a16:creationId xmlns:a16="http://schemas.microsoft.com/office/drawing/2014/main" id="{05FC8A4A-3761-4383-881C-9096ADBF4AD7}"/>
                  </a:ext>
                </a:extLst>
              </p:cNvPr>
              <p:cNvSpPr txBox="1">
                <a:spLocks noRot="1" noChangeAspect="1" noMove="1" noResize="1" noEditPoints="1" noAdjustHandles="1" noChangeArrowheads="1" noChangeShapeType="1" noTextEdit="1"/>
              </p:cNvSpPr>
              <p:nvPr/>
            </p:nvSpPr>
            <p:spPr>
              <a:xfrm>
                <a:off x="4572000" y="2410070"/>
                <a:ext cx="3401310" cy="307777"/>
              </a:xfrm>
              <a:prstGeom prst="rect">
                <a:avLst/>
              </a:prstGeom>
              <a:blipFill>
                <a:blip r:embed="rId14"/>
                <a:stretch>
                  <a:fillRect/>
                </a:stretch>
              </a:blipFill>
              <a:ln>
                <a:noFill/>
              </a:ln>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109" name="TextovéPole 108">
                <a:extLst>
                  <a:ext uri="{FF2B5EF4-FFF2-40B4-BE49-F238E27FC236}">
                    <a16:creationId xmlns:a16="http://schemas.microsoft.com/office/drawing/2014/main" id="{05FC8A4A-3761-4383-881C-9096ADBF4AD7}"/>
                  </a:ext>
                </a:extLst>
              </p:cNvPr>
              <p:cNvSpPr txBox="1"/>
              <p:nvPr/>
            </p:nvSpPr>
            <p:spPr>
              <a:xfrm>
                <a:off x="4572000" y="2650034"/>
                <a:ext cx="3202232" cy="307777"/>
              </a:xfrm>
              <a:prstGeom prst="rect">
                <a:avLst/>
              </a:prstGeom>
              <a:noFill/>
              <a:ln>
                <a:noFill/>
              </a:ln>
            </p:spPr>
            <p:txBody>
              <a:bodyPr wrap="square" rtlCol="0">
                <a:spAutoFit/>
              </a:bodyPr>
              <a:lstStyle/>
              <a:p>
                <a:pPr marL="714375" indent="-714375">
                  <a:buClr>
                    <a:srgbClr val="7030A0"/>
                  </a:buClr>
                  <a:buSzPct val="100000"/>
                </a:pPr>
                <a14:m>
                  <m:oMathPara xmlns:m="http://schemas.openxmlformats.org/officeDocument/2006/math">
                    <m:oMathParaPr>
                      <m:jc m:val="left"/>
                    </m:oMathParaPr>
                    <m:oMath xmlns:m="http://schemas.openxmlformats.org/officeDocument/2006/math">
                      <m:sSub>
                        <m:sSubPr>
                          <m:ctrlPr>
                            <a:rPr lang="cs-CZ" sz="1400" i="1" smtClean="0">
                              <a:latin typeface="Cambria Math" panose="02040503050406030204" pitchFamily="18" charset="0"/>
                              <a:ea typeface="Cambria Math" panose="02040503050406030204" pitchFamily="18" charset="0"/>
                            </a:rPr>
                          </m:ctrlPr>
                        </m:sSubPr>
                        <m:e>
                          <m:r>
                            <a:rPr lang="cs-CZ" sz="1400" b="0" i="1" smtClean="0">
                              <a:latin typeface="Cambria Math"/>
                              <a:ea typeface="Cambria Math" panose="02040503050406030204" pitchFamily="18" charset="0"/>
                            </a:rPr>
                            <m:t>𝑉</m:t>
                          </m:r>
                        </m:e>
                        <m:sub>
                          <m:r>
                            <a:rPr lang="cs-CZ" sz="1400" b="0" i="1" smtClean="0">
                              <a:latin typeface="Cambria Math"/>
                              <a:ea typeface="Cambria Math" panose="02040503050406030204" pitchFamily="18" charset="0"/>
                            </a:rPr>
                            <m:t>𝑢</m:t>
                          </m:r>
                        </m:sub>
                      </m:sSub>
                      <m:r>
                        <a:rPr lang="cs-CZ" sz="1400" b="0" i="1" smtClean="0">
                          <a:latin typeface="Cambria Math"/>
                          <a:ea typeface="Cambria Math" panose="02040503050406030204" pitchFamily="18" charset="0"/>
                        </a:rPr>
                        <m:t>=</m:t>
                      </m:r>
                      <m:r>
                        <a:rPr lang="cs-CZ" sz="1400" i="1" smtClean="0">
                          <a:latin typeface="Cambria Math" panose="02040503050406030204" pitchFamily="18" charset="0"/>
                          <a:ea typeface="Cambria Math" panose="02040503050406030204" pitchFamily="18" charset="0"/>
                        </a:rPr>
                        <m:t>𝑢𝑆</m:t>
                      </m:r>
                      <m:r>
                        <a:rPr lang="cs-CZ" sz="1400" i="1" smtClean="0">
                          <a:latin typeface="Cambria Math" panose="02040503050406030204" pitchFamily="18" charset="0"/>
                          <a:ea typeface="Cambria Math" panose="02040503050406030204" pitchFamily="18" charset="0"/>
                        </a:rPr>
                        <m:t>−</m:t>
                      </m:r>
                      <m:r>
                        <a:rPr lang="cs-CZ" sz="1400" i="1" smtClean="0">
                          <a:latin typeface="Cambria Math" panose="02040503050406030204" pitchFamily="18" charset="0"/>
                          <a:ea typeface="Cambria Math" panose="02040503050406030204" pitchFamily="18" charset="0"/>
                        </a:rPr>
                        <m:t>h</m:t>
                      </m:r>
                      <m:sSub>
                        <m:sSubPr>
                          <m:ctrlPr>
                            <a:rPr lang="cs-CZ" sz="1400" i="1">
                              <a:latin typeface="Cambria Math" panose="02040503050406030204" pitchFamily="18" charset="0"/>
                              <a:ea typeface="Cambria Math" panose="02040503050406030204" pitchFamily="18" charset="0"/>
                            </a:rPr>
                          </m:ctrlPr>
                        </m:sSubPr>
                        <m:e>
                          <m:r>
                            <a:rPr lang="cs-CZ" sz="1400" i="1">
                              <a:latin typeface="Cambria Math" panose="02040503050406030204" pitchFamily="18" charset="0"/>
                              <a:ea typeface="Cambria Math" panose="02040503050406030204" pitchFamily="18" charset="0"/>
                            </a:rPr>
                            <m:t>𝐶</m:t>
                          </m:r>
                        </m:e>
                        <m:sub>
                          <m:r>
                            <a:rPr lang="cs-CZ" sz="1400" i="1">
                              <a:latin typeface="Cambria Math" panose="02040503050406030204" pitchFamily="18" charset="0"/>
                              <a:ea typeface="Cambria Math" panose="02040503050406030204" pitchFamily="18" charset="0"/>
                            </a:rPr>
                            <m:t>𝑢</m:t>
                          </m:r>
                        </m:sub>
                      </m:sSub>
                      <m:r>
                        <a:rPr lang="cs-CZ" sz="1400" b="0" i="1" smtClean="0">
                          <a:latin typeface="Cambria Math" panose="02040503050406030204" pitchFamily="18" charset="0"/>
                          <a:ea typeface="Cambria Math" panose="02040503050406030204" pitchFamily="18" charset="0"/>
                        </a:rPr>
                        <m:t>=</m:t>
                      </m:r>
                      <m:r>
                        <a:rPr lang="cs-CZ" sz="1400" b="0" i="1" smtClean="0">
                          <a:latin typeface="Cambria Math" panose="02040503050406030204" pitchFamily="18" charset="0"/>
                          <a:ea typeface="Cambria Math" panose="02040503050406030204" pitchFamily="18" charset="0"/>
                        </a:rPr>
                        <m:t>𝑑𝑆</m:t>
                      </m:r>
                      <m:r>
                        <a:rPr lang="cs-CZ" sz="1400" b="0" i="1" smtClean="0">
                          <a:latin typeface="Cambria Math" panose="02040503050406030204" pitchFamily="18" charset="0"/>
                          <a:ea typeface="Cambria Math" panose="02040503050406030204" pitchFamily="18" charset="0"/>
                        </a:rPr>
                        <m:t>−</m:t>
                      </m:r>
                      <m:r>
                        <a:rPr lang="cs-CZ" sz="1400" b="0" i="1" smtClean="0">
                          <a:latin typeface="Cambria Math" panose="02040503050406030204" pitchFamily="18" charset="0"/>
                          <a:ea typeface="Cambria Math" panose="02040503050406030204" pitchFamily="18" charset="0"/>
                        </a:rPr>
                        <m:t>h</m:t>
                      </m:r>
                      <m:sSub>
                        <m:sSubPr>
                          <m:ctrlPr>
                            <a:rPr lang="cs-CZ" sz="1400" b="0" i="1" smtClean="0">
                              <a:latin typeface="Cambria Math" panose="02040503050406030204" pitchFamily="18" charset="0"/>
                              <a:ea typeface="Cambria Math" panose="02040503050406030204" pitchFamily="18" charset="0"/>
                            </a:rPr>
                          </m:ctrlPr>
                        </m:sSubPr>
                        <m:e>
                          <m:r>
                            <a:rPr lang="cs-CZ" sz="1400" b="0" i="1" smtClean="0">
                              <a:latin typeface="Cambria Math" panose="02040503050406030204" pitchFamily="18" charset="0"/>
                              <a:ea typeface="Cambria Math" panose="02040503050406030204" pitchFamily="18" charset="0"/>
                            </a:rPr>
                            <m:t>𝐶</m:t>
                          </m:r>
                        </m:e>
                        <m:sub>
                          <m:r>
                            <a:rPr lang="cs-CZ" sz="1400" b="0" i="1" smtClean="0">
                              <a:latin typeface="Cambria Math" panose="02040503050406030204" pitchFamily="18" charset="0"/>
                              <a:ea typeface="Cambria Math" panose="02040503050406030204" pitchFamily="18" charset="0"/>
                            </a:rPr>
                            <m:t>𝑑</m:t>
                          </m:r>
                        </m:sub>
                      </m:sSub>
                      <m:r>
                        <a:rPr lang="cs-CZ" sz="1400" b="0" i="1" smtClean="0">
                          <a:latin typeface="Cambria Math"/>
                          <a:ea typeface="Cambria Math" panose="02040503050406030204" pitchFamily="18" charset="0"/>
                        </a:rPr>
                        <m:t>=</m:t>
                      </m:r>
                      <m:sSub>
                        <m:sSubPr>
                          <m:ctrlPr>
                            <a:rPr lang="cs-CZ" sz="1400" b="0" i="1" smtClean="0">
                              <a:latin typeface="Cambria Math" panose="02040503050406030204" pitchFamily="18" charset="0"/>
                              <a:ea typeface="Cambria Math" panose="02040503050406030204" pitchFamily="18" charset="0"/>
                            </a:rPr>
                          </m:ctrlPr>
                        </m:sSubPr>
                        <m:e>
                          <m:r>
                            <a:rPr lang="cs-CZ" sz="1400" b="0" i="1" smtClean="0">
                              <a:latin typeface="Cambria Math"/>
                              <a:ea typeface="Cambria Math" panose="02040503050406030204" pitchFamily="18" charset="0"/>
                            </a:rPr>
                            <m:t>𝑉</m:t>
                          </m:r>
                        </m:e>
                        <m:sub>
                          <m:r>
                            <a:rPr lang="cs-CZ" sz="1400" b="0" i="1" smtClean="0">
                              <a:latin typeface="Cambria Math"/>
                              <a:ea typeface="Cambria Math" panose="02040503050406030204" pitchFamily="18" charset="0"/>
                            </a:rPr>
                            <m:t>𝑑</m:t>
                          </m:r>
                        </m:sub>
                      </m:sSub>
                    </m:oMath>
                  </m:oMathPara>
                </a14:m>
                <a:endParaRPr lang="en-GB" sz="1400" dirty="0">
                  <a:latin typeface="Cambria Math" panose="02040503050406030204" pitchFamily="18" charset="0"/>
                  <a:ea typeface="Cambria Math" panose="02040503050406030204" pitchFamily="18" charset="0"/>
                </a:endParaRPr>
              </a:p>
            </p:txBody>
          </p:sp>
        </mc:Choice>
        <mc:Fallback xmlns="">
          <p:sp>
            <p:nvSpPr>
              <p:cNvPr id="109" name="TextovéPole 108">
                <a:extLst>
                  <a:ext uri="{FF2B5EF4-FFF2-40B4-BE49-F238E27FC236}">
                    <a16:creationId xmlns:a16="http://schemas.microsoft.com/office/drawing/2014/main" id="{05FC8A4A-3761-4383-881C-9096ADBF4AD7}"/>
                  </a:ext>
                </a:extLst>
              </p:cNvPr>
              <p:cNvSpPr txBox="1">
                <a:spLocks noRot="1" noChangeAspect="1" noMove="1" noResize="1" noEditPoints="1" noAdjustHandles="1" noChangeArrowheads="1" noChangeShapeType="1" noTextEdit="1"/>
              </p:cNvSpPr>
              <p:nvPr/>
            </p:nvSpPr>
            <p:spPr>
              <a:xfrm>
                <a:off x="4572000" y="2650034"/>
                <a:ext cx="3202232" cy="307777"/>
              </a:xfrm>
              <a:prstGeom prst="rect">
                <a:avLst/>
              </a:prstGeom>
              <a:blipFill>
                <a:blip r:embed="rId15"/>
                <a:stretch>
                  <a:fillRect/>
                </a:stretch>
              </a:blipFill>
              <a:ln>
                <a:noFill/>
              </a:ln>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110" name="TextovéPole 109">
                <a:extLst>
                  <a:ext uri="{FF2B5EF4-FFF2-40B4-BE49-F238E27FC236}">
                    <a16:creationId xmlns:a16="http://schemas.microsoft.com/office/drawing/2014/main" id="{05FC8A4A-3761-4383-881C-9096ADBF4AD7}"/>
                  </a:ext>
                </a:extLst>
              </p:cNvPr>
              <p:cNvSpPr txBox="1"/>
              <p:nvPr/>
            </p:nvSpPr>
            <p:spPr>
              <a:xfrm>
                <a:off x="4572000" y="2875053"/>
                <a:ext cx="3275856" cy="537776"/>
              </a:xfrm>
              <a:prstGeom prst="rect">
                <a:avLst/>
              </a:prstGeom>
              <a:noFill/>
              <a:ln>
                <a:noFill/>
              </a:ln>
            </p:spPr>
            <p:txBody>
              <a:bodyPr wrap="square" rtlCol="0">
                <a:spAutoFit/>
              </a:bodyPr>
              <a:lstStyle/>
              <a:p>
                <a:pPr marL="176213" indent="-176213">
                  <a:buClr>
                    <a:srgbClr val="7030A0"/>
                  </a:buClr>
                  <a:buSzPct val="100000"/>
                </a:pPr>
                <a14:m>
                  <m:oMathPara xmlns:m="http://schemas.openxmlformats.org/officeDocument/2006/math">
                    <m:oMathParaPr>
                      <m:jc m:val="left"/>
                    </m:oMathParaPr>
                    <m:oMath xmlns:m="http://schemas.openxmlformats.org/officeDocument/2006/math">
                      <m:r>
                        <a:rPr lang="cs-CZ" sz="1400" b="0" i="1" smtClean="0">
                          <a:latin typeface="Cambria Math" panose="02040503050406030204" pitchFamily="18" charset="0"/>
                          <a:ea typeface="Cambria Math" panose="02040503050406030204" pitchFamily="18" charset="0"/>
                        </a:rPr>
                        <m:t>h</m:t>
                      </m:r>
                      <m:r>
                        <a:rPr lang="cs-CZ" sz="1400" b="0" i="1" smtClean="0">
                          <a:latin typeface="Cambria Math" panose="02040503050406030204" pitchFamily="18" charset="0"/>
                          <a:ea typeface="Cambria Math" panose="02040503050406030204" pitchFamily="18" charset="0"/>
                        </a:rPr>
                        <m:t>=</m:t>
                      </m:r>
                      <m:f>
                        <m:fPr>
                          <m:ctrlPr>
                            <a:rPr lang="cs-CZ" sz="1400" i="1" smtClean="0">
                              <a:latin typeface="Cambria Math" panose="02040503050406030204" pitchFamily="18" charset="0"/>
                              <a:ea typeface="Cambria Math" panose="02040503050406030204" pitchFamily="18" charset="0"/>
                            </a:rPr>
                          </m:ctrlPr>
                        </m:fPr>
                        <m:num>
                          <m:r>
                            <a:rPr lang="cs-CZ" sz="1400" b="0" i="1" smtClean="0">
                              <a:latin typeface="Cambria Math" panose="02040503050406030204" pitchFamily="18" charset="0"/>
                              <a:ea typeface="Cambria Math" panose="02040503050406030204" pitchFamily="18" charset="0"/>
                            </a:rPr>
                            <m:t>𝑢𝑆</m:t>
                          </m:r>
                          <m:r>
                            <a:rPr lang="cs-CZ" sz="1400" b="0" i="1" smtClean="0">
                              <a:latin typeface="Cambria Math" panose="02040503050406030204" pitchFamily="18" charset="0"/>
                              <a:ea typeface="Cambria Math" panose="02040503050406030204" pitchFamily="18" charset="0"/>
                            </a:rPr>
                            <m:t>−</m:t>
                          </m:r>
                          <m:r>
                            <a:rPr lang="cs-CZ" sz="1400" b="0" i="1" smtClean="0">
                              <a:latin typeface="Cambria Math" panose="02040503050406030204" pitchFamily="18" charset="0"/>
                              <a:ea typeface="Cambria Math" panose="02040503050406030204" pitchFamily="18" charset="0"/>
                            </a:rPr>
                            <m:t>𝑑𝑆</m:t>
                          </m:r>
                        </m:num>
                        <m:den>
                          <m:sSub>
                            <m:sSubPr>
                              <m:ctrlPr>
                                <a:rPr lang="cs-CZ" sz="1400" i="1" smtClean="0">
                                  <a:latin typeface="Cambria Math" panose="02040503050406030204" pitchFamily="18" charset="0"/>
                                  <a:ea typeface="Cambria Math" panose="02040503050406030204" pitchFamily="18" charset="0"/>
                                </a:rPr>
                              </m:ctrlPr>
                            </m:sSubPr>
                            <m:e>
                              <m:r>
                                <a:rPr lang="cs-CZ" sz="1400" b="0" i="1" smtClean="0">
                                  <a:latin typeface="Cambria Math" panose="02040503050406030204" pitchFamily="18" charset="0"/>
                                  <a:ea typeface="Cambria Math" panose="02040503050406030204" pitchFamily="18" charset="0"/>
                                </a:rPr>
                                <m:t>𝐶</m:t>
                              </m:r>
                            </m:e>
                            <m:sub>
                              <m:r>
                                <a:rPr lang="cs-CZ" sz="1400" b="0" i="1" smtClean="0">
                                  <a:latin typeface="Cambria Math" panose="02040503050406030204" pitchFamily="18" charset="0"/>
                                  <a:ea typeface="Cambria Math" panose="02040503050406030204" pitchFamily="18" charset="0"/>
                                </a:rPr>
                                <m:t>𝑢</m:t>
                              </m:r>
                            </m:sub>
                          </m:sSub>
                          <m:r>
                            <a:rPr lang="cs-CZ" sz="1400" b="0" i="1" smtClean="0">
                              <a:latin typeface="Cambria Math" panose="02040503050406030204" pitchFamily="18" charset="0"/>
                              <a:ea typeface="Cambria Math" panose="02040503050406030204" pitchFamily="18" charset="0"/>
                            </a:rPr>
                            <m:t>−</m:t>
                          </m:r>
                          <m:sSub>
                            <m:sSubPr>
                              <m:ctrlPr>
                                <a:rPr lang="cs-CZ" sz="1400" b="0" i="1" smtClean="0">
                                  <a:latin typeface="Cambria Math" panose="02040503050406030204" pitchFamily="18" charset="0"/>
                                  <a:ea typeface="Cambria Math" panose="02040503050406030204" pitchFamily="18" charset="0"/>
                                </a:rPr>
                              </m:ctrlPr>
                            </m:sSubPr>
                            <m:e>
                              <m:r>
                                <a:rPr lang="cs-CZ" sz="1400" b="0" i="1" smtClean="0">
                                  <a:latin typeface="Cambria Math" panose="02040503050406030204" pitchFamily="18" charset="0"/>
                                  <a:ea typeface="Cambria Math" panose="02040503050406030204" pitchFamily="18" charset="0"/>
                                </a:rPr>
                                <m:t>𝐶</m:t>
                              </m:r>
                            </m:e>
                            <m:sub>
                              <m:r>
                                <a:rPr lang="cs-CZ" sz="1400" b="0" i="1" smtClean="0">
                                  <a:latin typeface="Cambria Math" panose="02040503050406030204" pitchFamily="18" charset="0"/>
                                  <a:ea typeface="Cambria Math" panose="02040503050406030204" pitchFamily="18" charset="0"/>
                                </a:rPr>
                                <m:t>𝑑</m:t>
                              </m:r>
                            </m:sub>
                          </m:sSub>
                        </m:den>
                      </m:f>
                      <m:r>
                        <a:rPr lang="cs-CZ" sz="1400" b="0" i="1" smtClean="0">
                          <a:latin typeface="Cambria Math" panose="02040503050406030204" pitchFamily="18" charset="0"/>
                          <a:ea typeface="Cambria Math" panose="02040503050406030204" pitchFamily="18" charset="0"/>
                        </a:rPr>
                        <m:t>=</m:t>
                      </m:r>
                      <m:f>
                        <m:fPr>
                          <m:ctrlPr>
                            <a:rPr lang="cs-CZ" sz="1400" b="0" i="1" smtClean="0">
                              <a:latin typeface="Cambria Math" panose="02040503050406030204" pitchFamily="18" charset="0"/>
                              <a:ea typeface="Cambria Math" panose="02040503050406030204" pitchFamily="18" charset="0"/>
                            </a:rPr>
                          </m:ctrlPr>
                        </m:fPr>
                        <m:num>
                          <m:r>
                            <a:rPr lang="cs-CZ" sz="1400" b="0" i="1" smtClean="0">
                              <a:latin typeface="Cambria Math" panose="02040503050406030204" pitchFamily="18" charset="0"/>
                              <a:ea typeface="Cambria Math" panose="02040503050406030204" pitchFamily="18" charset="0"/>
                            </a:rPr>
                            <m:t>65−35</m:t>
                          </m:r>
                        </m:num>
                        <m:den>
                          <m:r>
                            <a:rPr lang="cs-CZ" sz="1400" b="0" i="1" smtClean="0">
                              <a:latin typeface="Cambria Math" panose="02040503050406030204" pitchFamily="18" charset="0"/>
                              <a:ea typeface="Cambria Math" panose="02040503050406030204" pitchFamily="18" charset="0"/>
                            </a:rPr>
                            <m:t>20−0</m:t>
                          </m:r>
                        </m:den>
                      </m:f>
                      <m:r>
                        <a:rPr lang="cs-CZ" sz="1400" b="0" i="1" smtClean="0">
                          <a:latin typeface="Cambria Math" panose="02040503050406030204" pitchFamily="18" charset="0"/>
                          <a:ea typeface="Cambria Math" panose="02040503050406030204" pitchFamily="18" charset="0"/>
                        </a:rPr>
                        <m:t>=</m:t>
                      </m:r>
                      <m:f>
                        <m:fPr>
                          <m:ctrlPr>
                            <a:rPr lang="cs-CZ" sz="1400" b="0" i="1" smtClean="0">
                              <a:latin typeface="Cambria Math" panose="02040503050406030204" pitchFamily="18" charset="0"/>
                              <a:ea typeface="Cambria Math" panose="02040503050406030204" pitchFamily="18" charset="0"/>
                            </a:rPr>
                          </m:ctrlPr>
                        </m:fPr>
                        <m:num>
                          <m:r>
                            <a:rPr lang="cs-CZ" sz="1400" b="0" i="1" smtClean="0">
                              <a:latin typeface="Cambria Math" panose="02040503050406030204" pitchFamily="18" charset="0"/>
                              <a:ea typeface="Cambria Math" panose="02040503050406030204" pitchFamily="18" charset="0"/>
                            </a:rPr>
                            <m:t>30</m:t>
                          </m:r>
                        </m:num>
                        <m:den>
                          <m:r>
                            <a:rPr lang="cs-CZ" sz="1400" b="0" i="1" smtClean="0">
                              <a:latin typeface="Cambria Math" panose="02040503050406030204" pitchFamily="18" charset="0"/>
                              <a:ea typeface="Cambria Math" panose="02040503050406030204" pitchFamily="18" charset="0"/>
                            </a:rPr>
                            <m:t>20</m:t>
                          </m:r>
                        </m:den>
                      </m:f>
                      <m:r>
                        <a:rPr lang="cs-CZ" sz="1400" b="0" i="1" smtClean="0">
                          <a:latin typeface="Cambria Math" panose="02040503050406030204" pitchFamily="18" charset="0"/>
                          <a:ea typeface="Cambria Math" panose="02040503050406030204" pitchFamily="18" charset="0"/>
                        </a:rPr>
                        <m:t>=1.5</m:t>
                      </m:r>
                    </m:oMath>
                  </m:oMathPara>
                </a14:m>
                <a:endParaRPr lang="en-GB" sz="1400" dirty="0">
                  <a:latin typeface="Cambria Math" panose="02040503050406030204" pitchFamily="18" charset="0"/>
                  <a:ea typeface="Cambria Math" panose="02040503050406030204" pitchFamily="18" charset="0"/>
                </a:endParaRPr>
              </a:p>
            </p:txBody>
          </p:sp>
        </mc:Choice>
        <mc:Fallback xmlns="">
          <p:sp>
            <p:nvSpPr>
              <p:cNvPr id="110" name="TextovéPole 109">
                <a:extLst>
                  <a:ext uri="{FF2B5EF4-FFF2-40B4-BE49-F238E27FC236}">
                    <a16:creationId xmlns:a16="http://schemas.microsoft.com/office/drawing/2014/main" id="{05FC8A4A-3761-4383-881C-9096ADBF4AD7}"/>
                  </a:ext>
                </a:extLst>
              </p:cNvPr>
              <p:cNvSpPr txBox="1">
                <a:spLocks noRot="1" noChangeAspect="1" noMove="1" noResize="1" noEditPoints="1" noAdjustHandles="1" noChangeArrowheads="1" noChangeShapeType="1" noTextEdit="1"/>
              </p:cNvSpPr>
              <p:nvPr/>
            </p:nvSpPr>
            <p:spPr>
              <a:xfrm>
                <a:off x="4572000" y="2875053"/>
                <a:ext cx="3275856" cy="537776"/>
              </a:xfrm>
              <a:prstGeom prst="rect">
                <a:avLst/>
              </a:prstGeom>
              <a:blipFill>
                <a:blip r:embed="rId16"/>
                <a:stretch>
                  <a:fillRect/>
                </a:stretch>
              </a:blipFill>
              <a:ln>
                <a:noFill/>
              </a:ln>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111" name="TextovéPole 110">
                <a:extLst>
                  <a:ext uri="{FF2B5EF4-FFF2-40B4-BE49-F238E27FC236}">
                    <a16:creationId xmlns:a16="http://schemas.microsoft.com/office/drawing/2014/main" id="{05FC8A4A-3761-4383-881C-9096ADBF4AD7}"/>
                  </a:ext>
                </a:extLst>
              </p:cNvPr>
              <p:cNvSpPr txBox="1"/>
              <p:nvPr/>
            </p:nvSpPr>
            <p:spPr>
              <a:xfrm>
                <a:off x="4572000" y="3338819"/>
                <a:ext cx="1476672" cy="307777"/>
              </a:xfrm>
              <a:prstGeom prst="rect">
                <a:avLst/>
              </a:prstGeom>
              <a:noFill/>
              <a:ln>
                <a:noFill/>
              </a:ln>
            </p:spPr>
            <p:txBody>
              <a:bodyPr wrap="square" rtlCol="0">
                <a:spAutoFit/>
              </a:bodyPr>
              <a:lstStyle/>
              <a:p>
                <a:pPr marL="714375" indent="-714375">
                  <a:buClr>
                    <a:srgbClr val="7030A0"/>
                  </a:buClr>
                  <a:buSzPct val="100000"/>
                </a:pPr>
                <a14:m>
                  <m:oMathPara xmlns:m="http://schemas.openxmlformats.org/officeDocument/2006/math">
                    <m:oMathParaPr>
                      <m:jc m:val="left"/>
                    </m:oMathParaPr>
                    <m:oMath xmlns:m="http://schemas.openxmlformats.org/officeDocument/2006/math">
                      <m:sSub>
                        <m:sSubPr>
                          <m:ctrlPr>
                            <a:rPr lang="cs-CZ" sz="1400" i="1" smtClean="0">
                              <a:latin typeface="Cambria Math" panose="02040503050406030204" pitchFamily="18" charset="0"/>
                              <a:ea typeface="Cambria Math" panose="02040503050406030204" pitchFamily="18" charset="0"/>
                            </a:rPr>
                          </m:ctrlPr>
                        </m:sSubPr>
                        <m:e>
                          <m:r>
                            <a:rPr lang="cs-CZ" sz="1400" b="0" i="1" smtClean="0">
                              <a:latin typeface="Cambria Math" panose="02040503050406030204" pitchFamily="18" charset="0"/>
                              <a:ea typeface="Cambria Math" panose="02040503050406030204" pitchFamily="18" charset="0"/>
                            </a:rPr>
                            <m:t>𝑉</m:t>
                          </m:r>
                        </m:e>
                        <m:sub>
                          <m:r>
                            <a:rPr lang="cs-CZ" sz="1400" b="0" i="1" smtClean="0">
                              <a:latin typeface="Cambria Math" panose="02040503050406030204" pitchFamily="18" charset="0"/>
                              <a:ea typeface="Cambria Math" panose="02040503050406030204" pitchFamily="18" charset="0"/>
                            </a:rPr>
                            <m:t>𝑢</m:t>
                          </m:r>
                        </m:sub>
                      </m:sSub>
                      <m:r>
                        <a:rPr lang="cs-CZ" sz="1400" b="0" i="1" smtClean="0">
                          <a:latin typeface="Cambria Math" panose="02040503050406030204" pitchFamily="18" charset="0"/>
                          <a:ea typeface="Cambria Math" panose="02040503050406030204" pitchFamily="18" charset="0"/>
                        </a:rPr>
                        <m:t>=</m:t>
                      </m:r>
                      <m:sSub>
                        <m:sSubPr>
                          <m:ctrlPr>
                            <a:rPr lang="cs-CZ" sz="1400" b="0" i="1" smtClean="0">
                              <a:latin typeface="Cambria Math" panose="02040503050406030204" pitchFamily="18" charset="0"/>
                              <a:ea typeface="Cambria Math" panose="02040503050406030204" pitchFamily="18" charset="0"/>
                            </a:rPr>
                          </m:ctrlPr>
                        </m:sSubPr>
                        <m:e>
                          <m:r>
                            <a:rPr lang="cs-CZ" sz="1400" b="0" i="1" smtClean="0">
                              <a:latin typeface="Cambria Math" panose="02040503050406030204" pitchFamily="18" charset="0"/>
                              <a:ea typeface="Cambria Math" panose="02040503050406030204" pitchFamily="18" charset="0"/>
                            </a:rPr>
                            <m:t>𝑉</m:t>
                          </m:r>
                        </m:e>
                        <m:sub>
                          <m:r>
                            <a:rPr lang="cs-CZ" sz="1400" b="0" i="1" smtClean="0">
                              <a:latin typeface="Cambria Math" panose="02040503050406030204" pitchFamily="18" charset="0"/>
                              <a:ea typeface="Cambria Math" panose="02040503050406030204" pitchFamily="18" charset="0"/>
                            </a:rPr>
                            <m:t>𝑑</m:t>
                          </m:r>
                        </m:sub>
                      </m:sSub>
                      <m:r>
                        <a:rPr lang="cs-CZ" sz="1400" b="0" i="1" smtClean="0">
                          <a:latin typeface="Cambria Math" panose="02040503050406030204" pitchFamily="18" charset="0"/>
                          <a:ea typeface="Cambria Math" panose="02040503050406030204" pitchFamily="18" charset="0"/>
                        </a:rPr>
                        <m:t>=€35</m:t>
                      </m:r>
                    </m:oMath>
                  </m:oMathPara>
                </a14:m>
                <a:endParaRPr lang="en-GB" sz="1400" dirty="0">
                  <a:latin typeface="Cambria Math" panose="02040503050406030204" pitchFamily="18" charset="0"/>
                  <a:ea typeface="Cambria Math" panose="02040503050406030204" pitchFamily="18" charset="0"/>
                </a:endParaRPr>
              </a:p>
            </p:txBody>
          </p:sp>
        </mc:Choice>
        <mc:Fallback xmlns="">
          <p:sp>
            <p:nvSpPr>
              <p:cNvPr id="111" name="TextovéPole 110">
                <a:extLst>
                  <a:ext uri="{FF2B5EF4-FFF2-40B4-BE49-F238E27FC236}">
                    <a16:creationId xmlns:a16="http://schemas.microsoft.com/office/drawing/2014/main" id="{05FC8A4A-3761-4383-881C-9096ADBF4AD7}"/>
                  </a:ext>
                </a:extLst>
              </p:cNvPr>
              <p:cNvSpPr txBox="1">
                <a:spLocks noRot="1" noChangeAspect="1" noMove="1" noResize="1" noEditPoints="1" noAdjustHandles="1" noChangeArrowheads="1" noChangeShapeType="1" noTextEdit="1"/>
              </p:cNvSpPr>
              <p:nvPr/>
            </p:nvSpPr>
            <p:spPr>
              <a:xfrm>
                <a:off x="4572000" y="3338819"/>
                <a:ext cx="1476672" cy="307777"/>
              </a:xfrm>
              <a:prstGeom prst="rect">
                <a:avLst/>
              </a:prstGeom>
              <a:blipFill>
                <a:blip r:embed="rId17"/>
                <a:stretch>
                  <a:fillRect/>
                </a:stretch>
              </a:blipFill>
              <a:ln>
                <a:noFill/>
              </a:ln>
            </p:spPr>
            <p:txBody>
              <a:bodyPr/>
              <a:lstStyle/>
              <a:p>
                <a:r>
                  <a:rPr lang="en-GB">
                    <a:noFill/>
                  </a:rPr>
                  <a:t> </a:t>
                </a:r>
              </a:p>
            </p:txBody>
          </p:sp>
        </mc:Fallback>
      </mc:AlternateContent>
      <p:sp>
        <p:nvSpPr>
          <p:cNvPr id="113" name="TextovéPole 112">
            <a:extLst>
              <a:ext uri="{FF2B5EF4-FFF2-40B4-BE49-F238E27FC236}">
                <a16:creationId xmlns:a16="http://schemas.microsoft.com/office/drawing/2014/main" id="{C2213C79-ADE1-4C63-AEE6-BED897325BFB}"/>
              </a:ext>
            </a:extLst>
          </p:cNvPr>
          <p:cNvSpPr txBox="1"/>
          <p:nvPr/>
        </p:nvSpPr>
        <p:spPr>
          <a:xfrm>
            <a:off x="1187624" y="4517587"/>
            <a:ext cx="7812376" cy="646331"/>
          </a:xfrm>
          <a:prstGeom prst="rect">
            <a:avLst/>
          </a:prstGeom>
          <a:noFill/>
          <a:ln>
            <a:noFill/>
          </a:ln>
        </p:spPr>
        <p:txBody>
          <a:bodyPr wrap="square" rtlCol="0">
            <a:spAutoFit/>
          </a:bodyPr>
          <a:lstStyle/>
          <a:p>
            <a:pPr marL="324000" indent="-324000">
              <a:buClr>
                <a:srgbClr val="7030A0"/>
              </a:buClr>
              <a:buSzPct val="80000"/>
              <a:buFont typeface="Wingdings" panose="05000000000000000000" pitchFamily="2" charset="2"/>
              <a:buChar char="q"/>
            </a:pPr>
            <a:r>
              <a:rPr lang="en-GB" dirty="0">
                <a:latin typeface="Cambria Math" panose="02040503050406030204" pitchFamily="18" charset="0"/>
                <a:ea typeface="Cambria Math" panose="02040503050406030204" pitchFamily="18" charset="0"/>
              </a:rPr>
              <a:t>A delta-neutral covered call is risk-free, its present value can be found by discounting its futures value using a risk-free discount rate</a:t>
            </a:r>
          </a:p>
        </p:txBody>
      </p:sp>
      <mc:AlternateContent xmlns:mc="http://schemas.openxmlformats.org/markup-compatibility/2006" xmlns:a14="http://schemas.microsoft.com/office/drawing/2010/main">
        <mc:Choice Requires="a14">
          <p:sp>
            <p:nvSpPr>
              <p:cNvPr id="115" name="TextovéPole 114">
                <a:extLst>
                  <a:ext uri="{FF2B5EF4-FFF2-40B4-BE49-F238E27FC236}">
                    <a16:creationId xmlns:a16="http://schemas.microsoft.com/office/drawing/2014/main" id="{05FC8A4A-3761-4383-881C-9096ADBF4AD7}"/>
                  </a:ext>
                </a:extLst>
              </p:cNvPr>
              <p:cNvSpPr txBox="1"/>
              <p:nvPr/>
            </p:nvSpPr>
            <p:spPr>
              <a:xfrm>
                <a:off x="1835696" y="5084230"/>
                <a:ext cx="3456384" cy="505010"/>
              </a:xfrm>
              <a:prstGeom prst="rect">
                <a:avLst/>
              </a:prstGeom>
              <a:noFill/>
              <a:ln>
                <a:noFill/>
              </a:ln>
            </p:spPr>
            <p:txBody>
              <a:bodyPr wrap="square" rtlCol="0">
                <a:spAutoFit/>
              </a:bodyPr>
              <a:lstStyle/>
              <a:p>
                <a:pPr marL="176213" indent="-176213">
                  <a:buClr>
                    <a:srgbClr val="7030A0"/>
                  </a:buClr>
                  <a:buSzPct val="100000"/>
                </a:pPr>
                <a14:m>
                  <m:oMathPara xmlns:m="http://schemas.openxmlformats.org/officeDocument/2006/math">
                    <m:oMathParaPr>
                      <m:jc m:val="left"/>
                    </m:oMathParaPr>
                    <m:oMath xmlns:m="http://schemas.openxmlformats.org/officeDocument/2006/math">
                      <m:r>
                        <a:rPr lang="cs-CZ" sz="1400" b="0" i="1" smtClean="0">
                          <a:latin typeface="Cambria Math" panose="02040503050406030204" pitchFamily="18" charset="0"/>
                          <a:ea typeface="Cambria Math" panose="02040503050406030204" pitchFamily="18" charset="0"/>
                        </a:rPr>
                        <m:t>𝑆</m:t>
                      </m:r>
                      <m:r>
                        <a:rPr lang="cs-CZ" sz="1400" b="0" i="1" smtClean="0">
                          <a:latin typeface="Cambria Math" panose="02040503050406030204" pitchFamily="18" charset="0"/>
                          <a:ea typeface="Cambria Math" panose="02040503050406030204" pitchFamily="18" charset="0"/>
                        </a:rPr>
                        <m:t>−</m:t>
                      </m:r>
                      <m:r>
                        <a:rPr lang="cs-CZ" sz="1400" b="0" i="1" smtClean="0">
                          <a:latin typeface="Cambria Math" panose="02040503050406030204" pitchFamily="18" charset="0"/>
                          <a:ea typeface="Cambria Math" panose="02040503050406030204" pitchFamily="18" charset="0"/>
                        </a:rPr>
                        <m:t>h𝐶</m:t>
                      </m:r>
                      <m:r>
                        <a:rPr lang="cs-CZ" sz="1400" b="0" i="1" smtClean="0">
                          <a:latin typeface="Cambria Math" panose="02040503050406030204" pitchFamily="18" charset="0"/>
                          <a:ea typeface="Cambria Math" panose="02040503050406030204" pitchFamily="18" charset="0"/>
                        </a:rPr>
                        <m:t>=</m:t>
                      </m:r>
                      <m:f>
                        <m:fPr>
                          <m:ctrlPr>
                            <a:rPr lang="cs-CZ" sz="1400" i="1" smtClean="0">
                              <a:latin typeface="Cambria Math" panose="02040503050406030204" pitchFamily="18" charset="0"/>
                              <a:ea typeface="Cambria Math" panose="02040503050406030204" pitchFamily="18" charset="0"/>
                            </a:rPr>
                          </m:ctrlPr>
                        </m:fPr>
                        <m:num>
                          <m:sSub>
                            <m:sSubPr>
                              <m:ctrlPr>
                                <a:rPr lang="cs-CZ" sz="1400" i="1" smtClean="0">
                                  <a:latin typeface="Cambria Math" panose="02040503050406030204" pitchFamily="18" charset="0"/>
                                  <a:ea typeface="Cambria Math" panose="02040503050406030204" pitchFamily="18" charset="0"/>
                                </a:rPr>
                              </m:ctrlPr>
                            </m:sSubPr>
                            <m:e>
                              <m:r>
                                <a:rPr lang="cs-CZ" sz="1400" b="0" i="1" smtClean="0">
                                  <a:latin typeface="Cambria Math" panose="02040503050406030204" pitchFamily="18" charset="0"/>
                                  <a:ea typeface="Cambria Math" panose="02040503050406030204" pitchFamily="18" charset="0"/>
                                </a:rPr>
                                <m:t>𝑉</m:t>
                              </m:r>
                            </m:e>
                            <m:sub>
                              <m:r>
                                <a:rPr lang="cs-CZ" sz="1400" b="0" i="1" smtClean="0">
                                  <a:latin typeface="Cambria Math" panose="02040503050406030204" pitchFamily="18" charset="0"/>
                                  <a:ea typeface="Cambria Math" panose="02040503050406030204" pitchFamily="18" charset="0"/>
                                </a:rPr>
                                <m:t>𝑢</m:t>
                              </m:r>
                            </m:sub>
                          </m:sSub>
                        </m:num>
                        <m:den>
                          <m:r>
                            <a:rPr lang="cs-CZ" sz="1400" b="0" i="1" smtClean="0">
                              <a:latin typeface="Cambria Math" panose="02040503050406030204" pitchFamily="18" charset="0"/>
                              <a:ea typeface="Cambria Math" panose="02040503050406030204" pitchFamily="18" charset="0"/>
                            </a:rPr>
                            <m:t>1+</m:t>
                          </m:r>
                          <m:r>
                            <a:rPr lang="cs-CZ" sz="1400" b="0" i="1" smtClean="0">
                              <a:latin typeface="Cambria Math" panose="02040503050406030204" pitchFamily="18" charset="0"/>
                              <a:ea typeface="Cambria Math" panose="02040503050406030204" pitchFamily="18" charset="0"/>
                            </a:rPr>
                            <m:t>𝑟</m:t>
                          </m:r>
                        </m:den>
                      </m:f>
                      <m:r>
                        <a:rPr lang="cs-CZ" sz="1400" b="0" i="1" smtClean="0">
                          <a:latin typeface="Cambria Math" panose="02040503050406030204" pitchFamily="18" charset="0"/>
                          <a:ea typeface="Cambria Math" panose="02040503050406030204" pitchFamily="18" charset="0"/>
                        </a:rPr>
                        <m:t>=</m:t>
                      </m:r>
                      <m:f>
                        <m:fPr>
                          <m:ctrlPr>
                            <a:rPr lang="cs-CZ" sz="1400" b="0" i="1" smtClean="0">
                              <a:latin typeface="Cambria Math" panose="02040503050406030204" pitchFamily="18" charset="0"/>
                              <a:ea typeface="Cambria Math" panose="02040503050406030204" pitchFamily="18" charset="0"/>
                            </a:rPr>
                          </m:ctrlPr>
                        </m:fPr>
                        <m:num>
                          <m:sSub>
                            <m:sSubPr>
                              <m:ctrlPr>
                                <a:rPr lang="cs-CZ" sz="1400" b="0" i="1" smtClean="0">
                                  <a:latin typeface="Cambria Math" panose="02040503050406030204" pitchFamily="18" charset="0"/>
                                  <a:ea typeface="Cambria Math" panose="02040503050406030204" pitchFamily="18" charset="0"/>
                                </a:rPr>
                              </m:ctrlPr>
                            </m:sSubPr>
                            <m:e>
                              <m:r>
                                <a:rPr lang="cs-CZ" sz="1400" b="0" i="1" smtClean="0">
                                  <a:latin typeface="Cambria Math" panose="02040503050406030204" pitchFamily="18" charset="0"/>
                                  <a:ea typeface="Cambria Math" panose="02040503050406030204" pitchFamily="18" charset="0"/>
                                </a:rPr>
                                <m:t>𝑉</m:t>
                              </m:r>
                            </m:e>
                            <m:sub>
                              <m:r>
                                <a:rPr lang="cs-CZ" sz="1400" b="0" i="1" smtClean="0">
                                  <a:latin typeface="Cambria Math" panose="02040503050406030204" pitchFamily="18" charset="0"/>
                                  <a:ea typeface="Cambria Math" panose="02040503050406030204" pitchFamily="18" charset="0"/>
                                </a:rPr>
                                <m:t>𝑑</m:t>
                              </m:r>
                            </m:sub>
                          </m:sSub>
                        </m:num>
                        <m:den>
                          <m:r>
                            <a:rPr lang="cs-CZ" sz="1400" b="0" i="1" smtClean="0">
                              <a:latin typeface="Cambria Math" panose="02040503050406030204" pitchFamily="18" charset="0"/>
                              <a:ea typeface="Cambria Math" panose="02040503050406030204" pitchFamily="18" charset="0"/>
                            </a:rPr>
                            <m:t>1+</m:t>
                          </m:r>
                          <m:r>
                            <a:rPr lang="cs-CZ" sz="1400" b="0" i="1" smtClean="0">
                              <a:latin typeface="Cambria Math" panose="02040503050406030204" pitchFamily="18" charset="0"/>
                              <a:ea typeface="Cambria Math" panose="02040503050406030204" pitchFamily="18" charset="0"/>
                            </a:rPr>
                            <m:t>𝑟</m:t>
                          </m:r>
                        </m:den>
                      </m:f>
                      <m:r>
                        <a:rPr lang="cs-CZ" sz="1400" b="0" i="1" smtClean="0">
                          <a:latin typeface="Cambria Math" panose="02040503050406030204" pitchFamily="18" charset="0"/>
                          <a:ea typeface="Cambria Math" panose="02040503050406030204" pitchFamily="18" charset="0"/>
                        </a:rPr>
                        <m:t>=</m:t>
                      </m:r>
                      <m:f>
                        <m:fPr>
                          <m:ctrlPr>
                            <a:rPr lang="cs-CZ" sz="1400" b="0" i="1" smtClean="0">
                              <a:latin typeface="Cambria Math" panose="02040503050406030204" pitchFamily="18" charset="0"/>
                              <a:ea typeface="Cambria Math" panose="02040503050406030204" pitchFamily="18" charset="0"/>
                            </a:rPr>
                          </m:ctrlPr>
                        </m:fPr>
                        <m:num>
                          <m:r>
                            <a:rPr lang="cs-CZ" sz="1400" b="0" i="1" smtClean="0">
                              <a:latin typeface="Cambria Math" panose="02040503050406030204" pitchFamily="18" charset="0"/>
                              <a:ea typeface="Cambria Math" panose="02040503050406030204" pitchFamily="18" charset="0"/>
                            </a:rPr>
                            <m:t>35</m:t>
                          </m:r>
                        </m:num>
                        <m:den>
                          <m:r>
                            <a:rPr lang="cs-CZ" sz="1400" b="0" i="1" smtClean="0">
                              <a:latin typeface="Cambria Math" panose="02040503050406030204" pitchFamily="18" charset="0"/>
                              <a:ea typeface="Cambria Math" panose="02040503050406030204" pitchFamily="18" charset="0"/>
                            </a:rPr>
                            <m:t>1.1</m:t>
                          </m:r>
                        </m:den>
                      </m:f>
                      <m:r>
                        <a:rPr lang="cs-CZ" sz="1400" b="0" i="1" smtClean="0">
                          <a:latin typeface="Cambria Math" panose="02040503050406030204" pitchFamily="18" charset="0"/>
                          <a:ea typeface="Cambria Math" panose="02040503050406030204" pitchFamily="18" charset="0"/>
                        </a:rPr>
                        <m:t>=31</m:t>
                      </m:r>
                      <m:r>
                        <a:rPr lang="cs-CZ" sz="1400" b="0" i="1" smtClean="0">
                          <a:latin typeface="Cambria Math"/>
                          <a:ea typeface="Cambria Math" panose="02040503050406030204" pitchFamily="18" charset="0"/>
                        </a:rPr>
                        <m:t>.82</m:t>
                      </m:r>
                    </m:oMath>
                  </m:oMathPara>
                </a14:m>
                <a:endParaRPr lang="en-GB" sz="1400" dirty="0">
                  <a:latin typeface="Cambria Math" panose="02040503050406030204" pitchFamily="18" charset="0"/>
                  <a:ea typeface="Cambria Math" panose="02040503050406030204" pitchFamily="18" charset="0"/>
                </a:endParaRPr>
              </a:p>
            </p:txBody>
          </p:sp>
        </mc:Choice>
        <mc:Fallback xmlns="">
          <p:sp>
            <p:nvSpPr>
              <p:cNvPr id="115" name="TextovéPole 114">
                <a:extLst>
                  <a:ext uri="{FF2B5EF4-FFF2-40B4-BE49-F238E27FC236}">
                    <a16:creationId xmlns:a16="http://schemas.microsoft.com/office/drawing/2014/main" xmlns="" xmlns:a14="http://schemas.microsoft.com/office/drawing/2010/main" id="{05FC8A4A-3761-4383-881C-9096ADBF4AD7}"/>
                  </a:ext>
                </a:extLst>
              </p:cNvPr>
              <p:cNvSpPr txBox="1">
                <a:spLocks noRot="1" noChangeAspect="1" noMove="1" noResize="1" noEditPoints="1" noAdjustHandles="1" noChangeArrowheads="1" noChangeShapeType="1" noTextEdit="1"/>
              </p:cNvSpPr>
              <p:nvPr/>
            </p:nvSpPr>
            <p:spPr>
              <a:xfrm>
                <a:off x="1835696" y="5084230"/>
                <a:ext cx="3456384" cy="505010"/>
              </a:xfrm>
              <a:prstGeom prst="rect">
                <a:avLst/>
              </a:prstGeom>
              <a:blipFill rotWithShape="1">
                <a:blip r:embed="rId18"/>
                <a:stretch>
                  <a:fillRect b="-1205"/>
                </a:stretch>
              </a:blipFill>
              <a:ln>
                <a:noFill/>
              </a:ln>
            </p:spPr>
            <p:txBody>
              <a:bodyPr/>
              <a:lstStyle/>
              <a:p>
                <a:r>
                  <a:rPr lang="cs-CZ">
                    <a:noFill/>
                  </a:rPr>
                  <a:t> </a:t>
                </a:r>
              </a:p>
            </p:txBody>
          </p:sp>
        </mc:Fallback>
      </mc:AlternateContent>
      <mc:AlternateContent xmlns:mc="http://schemas.openxmlformats.org/markup-compatibility/2006" xmlns:a14="http://schemas.microsoft.com/office/drawing/2010/main">
        <mc:Choice Requires="a14">
          <p:sp>
            <p:nvSpPr>
              <p:cNvPr id="116" name="TextovéPole 115">
                <a:extLst>
                  <a:ext uri="{FF2B5EF4-FFF2-40B4-BE49-F238E27FC236}">
                    <a16:creationId xmlns:a16="http://schemas.microsoft.com/office/drawing/2014/main" id="{05FC8A4A-3761-4383-881C-9096ADBF4AD7}"/>
                  </a:ext>
                </a:extLst>
              </p:cNvPr>
              <p:cNvSpPr txBox="1"/>
              <p:nvPr/>
            </p:nvSpPr>
            <p:spPr>
              <a:xfrm>
                <a:off x="2395609" y="5516256"/>
                <a:ext cx="4688204" cy="576376"/>
              </a:xfrm>
              <a:prstGeom prst="rect">
                <a:avLst/>
              </a:prstGeom>
              <a:noFill/>
              <a:ln>
                <a:noFill/>
              </a:ln>
            </p:spPr>
            <p:txBody>
              <a:bodyPr wrap="square" rtlCol="0">
                <a:spAutoFit/>
              </a:bodyPr>
              <a:lstStyle/>
              <a:p>
                <a:pPr marL="176213" indent="-176213">
                  <a:buClr>
                    <a:srgbClr val="7030A0"/>
                  </a:buClr>
                  <a:buSzPct val="100000"/>
                </a:pPr>
                <a14:m>
                  <m:oMathPara xmlns:m="http://schemas.openxmlformats.org/officeDocument/2006/math">
                    <m:oMathParaPr>
                      <m:jc m:val="left"/>
                    </m:oMathParaPr>
                    <m:oMath xmlns:m="http://schemas.openxmlformats.org/officeDocument/2006/math">
                      <m:r>
                        <a:rPr lang="cs-CZ" sz="1400" b="0" i="1" smtClean="0">
                          <a:latin typeface="Cambria Math" panose="02040503050406030204" pitchFamily="18" charset="0"/>
                          <a:ea typeface="Cambria Math" panose="02040503050406030204" pitchFamily="18" charset="0"/>
                        </a:rPr>
                        <m:t>⇨</m:t>
                      </m:r>
                      <m:r>
                        <a:rPr lang="cs-CZ" sz="1400" b="0" i="1" smtClean="0">
                          <a:latin typeface="Cambria Math" panose="02040503050406030204" pitchFamily="18" charset="0"/>
                          <a:ea typeface="Cambria Math" panose="02040503050406030204" pitchFamily="18" charset="0"/>
                        </a:rPr>
                        <m:t>𝐶</m:t>
                      </m:r>
                      <m:r>
                        <a:rPr lang="cs-CZ" sz="1400" b="0" i="1" smtClean="0">
                          <a:latin typeface="Cambria Math" panose="02040503050406030204" pitchFamily="18" charset="0"/>
                          <a:ea typeface="Cambria Math" panose="02040503050406030204" pitchFamily="18" charset="0"/>
                        </a:rPr>
                        <m:t>=</m:t>
                      </m:r>
                      <m:d>
                        <m:dPr>
                          <m:ctrlPr>
                            <a:rPr lang="cs-CZ" sz="1400" b="0" i="1" smtClean="0">
                              <a:latin typeface="Cambria Math" panose="02040503050406030204" pitchFamily="18" charset="0"/>
                              <a:ea typeface="Cambria Math" panose="02040503050406030204" pitchFamily="18" charset="0"/>
                            </a:rPr>
                          </m:ctrlPr>
                        </m:dPr>
                        <m:e>
                          <m:r>
                            <a:rPr lang="cs-CZ" sz="1400" b="0" i="1" smtClean="0">
                              <a:latin typeface="Cambria Math"/>
                              <a:ea typeface="Cambria Math" panose="02040503050406030204" pitchFamily="18" charset="0"/>
                            </a:rPr>
                            <m:t>𝑆</m:t>
                          </m:r>
                          <m:r>
                            <a:rPr lang="cs-CZ" sz="1400" b="0" i="1" smtClean="0">
                              <a:latin typeface="Cambria Math"/>
                              <a:ea typeface="Cambria Math" panose="02040503050406030204" pitchFamily="18" charset="0"/>
                            </a:rPr>
                            <m:t>−</m:t>
                          </m:r>
                          <m:f>
                            <m:fPr>
                              <m:ctrlPr>
                                <a:rPr lang="cs-CZ" sz="1400" b="0" i="1" smtClean="0">
                                  <a:latin typeface="Cambria Math" panose="02040503050406030204" pitchFamily="18" charset="0"/>
                                  <a:ea typeface="Cambria Math" panose="02040503050406030204" pitchFamily="18" charset="0"/>
                                </a:rPr>
                              </m:ctrlPr>
                            </m:fPr>
                            <m:num>
                              <m:sSub>
                                <m:sSubPr>
                                  <m:ctrlPr>
                                    <a:rPr lang="cs-CZ" sz="1400" b="0" i="1" smtClean="0">
                                      <a:latin typeface="Cambria Math" panose="02040503050406030204" pitchFamily="18" charset="0"/>
                                      <a:ea typeface="Cambria Math" panose="02040503050406030204" pitchFamily="18" charset="0"/>
                                    </a:rPr>
                                  </m:ctrlPr>
                                </m:sSubPr>
                                <m:e>
                                  <m:r>
                                    <a:rPr lang="cs-CZ" sz="1400" b="0" i="1" smtClean="0">
                                      <a:latin typeface="Cambria Math"/>
                                      <a:ea typeface="Cambria Math" panose="02040503050406030204" pitchFamily="18" charset="0"/>
                                    </a:rPr>
                                    <m:t>𝑉</m:t>
                                  </m:r>
                                </m:e>
                                <m:sub>
                                  <m:r>
                                    <a:rPr lang="cs-CZ" sz="1400" b="0" i="1" smtClean="0">
                                      <a:latin typeface="Cambria Math"/>
                                      <a:ea typeface="Cambria Math" panose="02040503050406030204" pitchFamily="18" charset="0"/>
                                    </a:rPr>
                                    <m:t>𝑢</m:t>
                                  </m:r>
                                </m:sub>
                              </m:sSub>
                            </m:num>
                            <m:den>
                              <m:r>
                                <a:rPr lang="cs-CZ" sz="1400" b="0" i="1" smtClean="0">
                                  <a:latin typeface="Cambria Math"/>
                                  <a:ea typeface="Cambria Math" panose="02040503050406030204" pitchFamily="18" charset="0"/>
                                </a:rPr>
                                <m:t>1+</m:t>
                              </m:r>
                              <m:r>
                                <a:rPr lang="cs-CZ" sz="1400" b="0" i="1" smtClean="0">
                                  <a:latin typeface="Cambria Math"/>
                                  <a:ea typeface="Cambria Math" panose="02040503050406030204" pitchFamily="18" charset="0"/>
                                </a:rPr>
                                <m:t>𝑟</m:t>
                              </m:r>
                            </m:den>
                          </m:f>
                        </m:e>
                      </m:d>
                      <m:r>
                        <a:rPr lang="cs-CZ" sz="1400" b="0" i="1" smtClean="0">
                          <a:latin typeface="Cambria Math"/>
                          <a:ea typeface="Cambria Math"/>
                        </a:rPr>
                        <m:t>×</m:t>
                      </m:r>
                      <m:f>
                        <m:fPr>
                          <m:ctrlPr>
                            <a:rPr lang="cs-CZ" sz="1400" b="0" i="1" smtClean="0">
                              <a:latin typeface="Cambria Math" panose="02040503050406030204" pitchFamily="18" charset="0"/>
                              <a:ea typeface="Cambria Math"/>
                            </a:rPr>
                          </m:ctrlPr>
                        </m:fPr>
                        <m:num>
                          <m:r>
                            <a:rPr lang="cs-CZ" sz="1400" b="0" i="1" smtClean="0">
                              <a:latin typeface="Cambria Math"/>
                              <a:ea typeface="Cambria Math"/>
                            </a:rPr>
                            <m:t>1</m:t>
                          </m:r>
                        </m:num>
                        <m:den>
                          <m:r>
                            <a:rPr lang="cs-CZ" sz="1400" b="0" i="1" smtClean="0">
                              <a:latin typeface="Cambria Math"/>
                              <a:ea typeface="Cambria Math"/>
                            </a:rPr>
                            <m:t>h</m:t>
                          </m:r>
                        </m:den>
                      </m:f>
                      <m:r>
                        <a:rPr lang="cs-CZ" sz="1400" b="0" i="1" smtClean="0">
                          <a:latin typeface="Cambria Math"/>
                          <a:ea typeface="Cambria Math"/>
                        </a:rPr>
                        <m:t>=</m:t>
                      </m:r>
                      <m:d>
                        <m:dPr>
                          <m:ctrlPr>
                            <a:rPr lang="cs-CZ" sz="1400" i="1">
                              <a:latin typeface="Cambria Math" panose="02040503050406030204" pitchFamily="18" charset="0"/>
                              <a:ea typeface="Cambria Math" panose="02040503050406030204" pitchFamily="18" charset="0"/>
                            </a:rPr>
                          </m:ctrlPr>
                        </m:dPr>
                        <m:e>
                          <m:r>
                            <a:rPr lang="cs-CZ" sz="1400" b="0" i="1" smtClean="0">
                              <a:latin typeface="Cambria Math"/>
                              <a:ea typeface="Cambria Math" panose="02040503050406030204" pitchFamily="18" charset="0"/>
                            </a:rPr>
                            <m:t>50</m:t>
                          </m:r>
                          <m:r>
                            <a:rPr lang="cs-CZ" sz="1400" i="1">
                              <a:latin typeface="Cambria Math"/>
                              <a:ea typeface="Cambria Math" panose="02040503050406030204" pitchFamily="18" charset="0"/>
                            </a:rPr>
                            <m:t>−</m:t>
                          </m:r>
                          <m:f>
                            <m:fPr>
                              <m:ctrlPr>
                                <a:rPr lang="cs-CZ" sz="1400" i="1">
                                  <a:latin typeface="Cambria Math" panose="02040503050406030204" pitchFamily="18" charset="0"/>
                                  <a:ea typeface="Cambria Math" panose="02040503050406030204" pitchFamily="18" charset="0"/>
                                </a:rPr>
                              </m:ctrlPr>
                            </m:fPr>
                            <m:num>
                              <m:r>
                                <a:rPr lang="cs-CZ" sz="1400" b="0" i="1" smtClean="0">
                                  <a:latin typeface="Cambria Math"/>
                                  <a:ea typeface="Cambria Math" panose="02040503050406030204" pitchFamily="18" charset="0"/>
                                </a:rPr>
                                <m:t>35</m:t>
                              </m:r>
                            </m:num>
                            <m:den>
                              <m:r>
                                <a:rPr lang="cs-CZ" sz="1400" i="1">
                                  <a:latin typeface="Cambria Math"/>
                                  <a:ea typeface="Cambria Math" panose="02040503050406030204" pitchFamily="18" charset="0"/>
                                </a:rPr>
                                <m:t>1+</m:t>
                              </m:r>
                              <m:r>
                                <a:rPr lang="cs-CZ" sz="1400" b="0" i="1" smtClean="0">
                                  <a:latin typeface="Cambria Math"/>
                                  <a:ea typeface="Cambria Math" panose="02040503050406030204" pitchFamily="18" charset="0"/>
                                </a:rPr>
                                <m:t>0.1</m:t>
                              </m:r>
                            </m:den>
                          </m:f>
                        </m:e>
                      </m:d>
                      <m:r>
                        <a:rPr lang="cs-CZ" sz="1400" i="1">
                          <a:latin typeface="Cambria Math"/>
                          <a:ea typeface="Cambria Math"/>
                        </a:rPr>
                        <m:t>×</m:t>
                      </m:r>
                      <m:f>
                        <m:fPr>
                          <m:ctrlPr>
                            <a:rPr lang="cs-CZ" sz="1400" i="1">
                              <a:latin typeface="Cambria Math" panose="02040503050406030204" pitchFamily="18" charset="0"/>
                              <a:ea typeface="Cambria Math"/>
                            </a:rPr>
                          </m:ctrlPr>
                        </m:fPr>
                        <m:num>
                          <m:r>
                            <a:rPr lang="cs-CZ" sz="1400" i="1">
                              <a:latin typeface="Cambria Math"/>
                              <a:ea typeface="Cambria Math"/>
                            </a:rPr>
                            <m:t>1</m:t>
                          </m:r>
                        </m:num>
                        <m:den>
                          <m:r>
                            <a:rPr lang="cs-CZ" sz="1400" b="0" i="1" smtClean="0">
                              <a:latin typeface="Cambria Math"/>
                              <a:ea typeface="Cambria Math"/>
                            </a:rPr>
                            <m:t>1.5</m:t>
                          </m:r>
                        </m:den>
                      </m:f>
                      <m:r>
                        <a:rPr lang="cs-CZ" sz="1400" b="0" i="1" smtClean="0">
                          <a:latin typeface="Cambria Math" panose="02040503050406030204" pitchFamily="18" charset="0"/>
                          <a:ea typeface="Cambria Math" panose="02040503050406030204" pitchFamily="18" charset="0"/>
                        </a:rPr>
                        <m:t>=</m:t>
                      </m:r>
                      <m:r>
                        <a:rPr lang="cs-CZ" sz="1400" b="1" i="0" smtClean="0">
                          <a:solidFill>
                            <a:srgbClr val="C00000"/>
                          </a:solidFill>
                          <a:latin typeface="Cambria Math" panose="02040503050406030204" pitchFamily="18" charset="0"/>
                          <a:ea typeface="Cambria Math" panose="02040503050406030204" pitchFamily="18" charset="0"/>
                        </a:rPr>
                        <m:t>€</m:t>
                      </m:r>
                      <m:r>
                        <a:rPr lang="cs-CZ" sz="1400" b="1" i="0" smtClean="0">
                          <a:solidFill>
                            <a:srgbClr val="C00000"/>
                          </a:solidFill>
                          <a:latin typeface="Cambria Math" panose="02040503050406030204" pitchFamily="18" charset="0"/>
                          <a:ea typeface="Cambria Math" panose="02040503050406030204" pitchFamily="18" charset="0"/>
                        </a:rPr>
                        <m:t>𝟏𝟐</m:t>
                      </m:r>
                      <m:r>
                        <a:rPr lang="cs-CZ" sz="1400" b="1" i="0" smtClean="0">
                          <a:solidFill>
                            <a:srgbClr val="C00000"/>
                          </a:solidFill>
                          <a:latin typeface="Cambria Math"/>
                          <a:ea typeface="Cambria Math" panose="02040503050406030204" pitchFamily="18" charset="0"/>
                        </a:rPr>
                        <m:t>.</m:t>
                      </m:r>
                      <m:r>
                        <a:rPr lang="cs-CZ" sz="1400" b="1" i="0" smtClean="0">
                          <a:solidFill>
                            <a:srgbClr val="C00000"/>
                          </a:solidFill>
                          <a:latin typeface="Cambria Math" panose="02040503050406030204" pitchFamily="18" charset="0"/>
                          <a:ea typeface="Cambria Math" panose="02040503050406030204" pitchFamily="18" charset="0"/>
                        </a:rPr>
                        <m:t>𝟏𝟐</m:t>
                      </m:r>
                    </m:oMath>
                  </m:oMathPara>
                </a14:m>
                <a:endParaRPr lang="en-GB" sz="1400" b="1" dirty="0">
                  <a:solidFill>
                    <a:srgbClr val="C00000"/>
                  </a:solidFill>
                  <a:latin typeface="Cambria Math" panose="02040503050406030204" pitchFamily="18" charset="0"/>
                  <a:ea typeface="Cambria Math" panose="02040503050406030204" pitchFamily="18" charset="0"/>
                </a:endParaRPr>
              </a:p>
            </p:txBody>
          </p:sp>
        </mc:Choice>
        <mc:Fallback xmlns="">
          <p:sp>
            <p:nvSpPr>
              <p:cNvPr id="116" name="TextovéPole 115">
                <a:extLst>
                  <a:ext uri="{FF2B5EF4-FFF2-40B4-BE49-F238E27FC236}">
                    <a16:creationId xmlns:a16="http://schemas.microsoft.com/office/drawing/2014/main" id="{05FC8A4A-3761-4383-881C-9096ADBF4AD7}"/>
                  </a:ext>
                </a:extLst>
              </p:cNvPr>
              <p:cNvSpPr txBox="1">
                <a:spLocks noRot="1" noChangeAspect="1" noMove="1" noResize="1" noEditPoints="1" noAdjustHandles="1" noChangeArrowheads="1" noChangeShapeType="1" noTextEdit="1"/>
              </p:cNvSpPr>
              <p:nvPr/>
            </p:nvSpPr>
            <p:spPr>
              <a:xfrm>
                <a:off x="2395609" y="5516256"/>
                <a:ext cx="4688204" cy="576376"/>
              </a:xfrm>
              <a:prstGeom prst="rect">
                <a:avLst/>
              </a:prstGeom>
              <a:blipFill>
                <a:blip r:embed="rId19"/>
                <a:stretch>
                  <a:fillRect/>
                </a:stretch>
              </a:blipFill>
              <a:ln>
                <a:noFill/>
              </a:ln>
            </p:spPr>
            <p:txBody>
              <a:bodyPr/>
              <a:lstStyle/>
              <a:p>
                <a:r>
                  <a:rPr lang="en-GB">
                    <a:noFill/>
                  </a:rPr>
                  <a:t> </a:t>
                </a:r>
              </a:p>
            </p:txBody>
          </p:sp>
        </mc:Fallback>
      </mc:AlternateContent>
      <p:grpSp>
        <p:nvGrpSpPr>
          <p:cNvPr id="6" name="Skupina 5"/>
          <p:cNvGrpSpPr/>
          <p:nvPr/>
        </p:nvGrpSpPr>
        <p:grpSpPr>
          <a:xfrm>
            <a:off x="1096958" y="2155648"/>
            <a:ext cx="2947149" cy="1437279"/>
            <a:chOff x="1096958" y="2240432"/>
            <a:chExt cx="2947149" cy="1437279"/>
          </a:xfrm>
        </p:grpSpPr>
        <p:grpSp>
          <p:nvGrpSpPr>
            <p:cNvPr id="63" name="Skupina 62"/>
            <p:cNvGrpSpPr/>
            <p:nvPr/>
          </p:nvGrpSpPr>
          <p:grpSpPr>
            <a:xfrm>
              <a:off x="1619672" y="2240432"/>
              <a:ext cx="2424435" cy="1437279"/>
              <a:chOff x="2918668" y="2348880"/>
              <a:chExt cx="2424435" cy="1437279"/>
            </a:xfrm>
          </p:grpSpPr>
          <mc:AlternateContent xmlns:mc="http://schemas.openxmlformats.org/markup-compatibility/2006" xmlns:a14="http://schemas.microsoft.com/office/drawing/2010/main">
            <mc:Choice Requires="a14">
              <p:sp>
                <p:nvSpPr>
                  <p:cNvPr id="64" name="TextovéPole 63">
                    <a:extLst>
                      <a:ext uri="{FF2B5EF4-FFF2-40B4-BE49-F238E27FC236}">
                        <a16:creationId xmlns:a16="http://schemas.microsoft.com/office/drawing/2014/main" id="{4DB67B49-6BE4-460E-9AC7-878827710557}"/>
                      </a:ext>
                    </a:extLst>
                  </p:cNvPr>
                  <p:cNvSpPr txBox="1"/>
                  <p:nvPr/>
                </p:nvSpPr>
                <p:spPr>
                  <a:xfrm>
                    <a:off x="5054284" y="3268794"/>
                    <a:ext cx="188095" cy="262059"/>
                  </a:xfrm>
                  <a:prstGeom prst="rect">
                    <a:avLst/>
                  </a:prstGeom>
                  <a:noFill/>
                </p:spPr>
                <p:txBody>
                  <a:bodyPr wrap="square" lIns="0" rIns="0" rtlCol="0">
                    <a:spAutoFit/>
                  </a:bodyPr>
                  <a:lstStyle/>
                  <a:p>
                    <a:pPr algn="ctr"/>
                    <a14:m>
                      <m:oMathPara xmlns:m="http://schemas.openxmlformats.org/officeDocument/2006/math">
                        <m:oMathParaPr>
                          <m:jc m:val="centerGroup"/>
                        </m:oMathParaPr>
                        <m:oMath xmlns:m="http://schemas.openxmlformats.org/officeDocument/2006/math">
                          <m:sSub>
                            <m:sSubPr>
                              <m:ctrlPr>
                                <a:rPr lang="cs-CZ" sz="1100" b="0" i="1" smtClean="0">
                                  <a:latin typeface="Cambria Math" panose="02040503050406030204" pitchFamily="18" charset="0"/>
                                </a:rPr>
                              </m:ctrlPr>
                            </m:sSubPr>
                            <m:e>
                              <m:r>
                                <a:rPr lang="cs-CZ" sz="1100" b="0" i="1" smtClean="0">
                                  <a:latin typeface="Cambria Math" panose="02040503050406030204" pitchFamily="18" charset="0"/>
                                </a:rPr>
                                <m:t>𝑆</m:t>
                              </m:r>
                            </m:e>
                            <m:sub>
                              <m:r>
                                <a:rPr lang="cs-CZ" sz="1100" b="0" i="1" smtClean="0">
                                  <a:latin typeface="Cambria Math" panose="02040503050406030204" pitchFamily="18" charset="0"/>
                                </a:rPr>
                                <m:t>𝑇</m:t>
                              </m:r>
                            </m:sub>
                          </m:sSub>
                        </m:oMath>
                      </m:oMathPara>
                    </a14:m>
                    <a:endParaRPr lang="cs-CZ" sz="1100" i="1" baseline="-25000" dirty="0"/>
                  </a:p>
                </p:txBody>
              </p:sp>
            </mc:Choice>
            <mc:Fallback xmlns="">
              <p:sp>
                <p:nvSpPr>
                  <p:cNvPr id="87" name="TextovéPole 86">
                    <a:extLst>
                      <a:ext uri="{FF2B5EF4-FFF2-40B4-BE49-F238E27FC236}">
                        <a16:creationId xmlns:a16="http://schemas.microsoft.com/office/drawing/2014/main" id="{4DB67B49-6BE4-460E-9AC7-878827710557}"/>
                      </a:ext>
                    </a:extLst>
                  </p:cNvPr>
                  <p:cNvSpPr txBox="1">
                    <a:spLocks noRot="1" noChangeAspect="1" noMove="1" noResize="1" noEditPoints="1" noAdjustHandles="1" noChangeArrowheads="1" noChangeShapeType="1" noTextEdit="1"/>
                  </p:cNvSpPr>
                  <p:nvPr/>
                </p:nvSpPr>
                <p:spPr>
                  <a:xfrm>
                    <a:off x="5054284" y="3268794"/>
                    <a:ext cx="188095" cy="262059"/>
                  </a:xfrm>
                  <a:prstGeom prst="rect">
                    <a:avLst/>
                  </a:prstGeom>
                  <a:blipFill>
                    <a:blip r:embed="rId20"/>
                    <a:stretch>
                      <a:fillRect l="-19355"/>
                    </a:stretch>
                  </a:blipFill>
                </p:spPr>
                <p:txBody>
                  <a:bodyPr/>
                  <a:lstStyle/>
                  <a:p>
                    <a:r>
                      <a:rPr lang="cs-CZ">
                        <a:noFill/>
                      </a:rPr>
                      <a:t> </a:t>
                    </a:r>
                  </a:p>
                </p:txBody>
              </p:sp>
            </mc:Fallback>
          </mc:AlternateContent>
          <mc:AlternateContent xmlns:mc="http://schemas.openxmlformats.org/markup-compatibility/2006" xmlns:a14="http://schemas.microsoft.com/office/drawing/2010/main">
            <mc:Choice Requires="a14">
              <p:sp>
                <p:nvSpPr>
                  <p:cNvPr id="65" name="TextovéPole 64">
                    <a:extLst>
                      <a:ext uri="{FF2B5EF4-FFF2-40B4-BE49-F238E27FC236}">
                        <a16:creationId xmlns:a16="http://schemas.microsoft.com/office/drawing/2014/main" id="{1129F341-0890-4352-8ECF-8AB4C01D6AF5}"/>
                      </a:ext>
                    </a:extLst>
                  </p:cNvPr>
                  <p:cNvSpPr txBox="1"/>
                  <p:nvPr/>
                </p:nvSpPr>
                <p:spPr>
                  <a:xfrm>
                    <a:off x="3911412" y="3298298"/>
                    <a:ext cx="187089" cy="261225"/>
                  </a:xfrm>
                  <a:prstGeom prst="rect">
                    <a:avLst/>
                  </a:prstGeom>
                  <a:noFill/>
                </p:spPr>
                <p:txBody>
                  <a:bodyPr wrap="square" lIns="0" rIns="0" rtlCol="0">
                    <a:spAutoFit/>
                  </a:bodyPr>
                  <a:lstStyle/>
                  <a:p>
                    <a:pPr algn="ctr"/>
                    <a14:m>
                      <m:oMathPara xmlns:m="http://schemas.openxmlformats.org/officeDocument/2006/math">
                        <m:oMathParaPr>
                          <m:jc m:val="centerGroup"/>
                        </m:oMathParaPr>
                        <m:oMath xmlns:m="http://schemas.openxmlformats.org/officeDocument/2006/math">
                          <m:r>
                            <a:rPr lang="cs-CZ" sz="1100" b="0" i="1" smtClean="0">
                              <a:latin typeface="Cambria Math" panose="02040503050406030204" pitchFamily="18" charset="0"/>
                            </a:rPr>
                            <m:t>𝑋</m:t>
                          </m:r>
                        </m:oMath>
                      </m:oMathPara>
                    </a14:m>
                    <a:endParaRPr lang="cs-CZ" sz="1100" i="1" baseline="-25000" dirty="0"/>
                  </a:p>
                </p:txBody>
              </p:sp>
            </mc:Choice>
            <mc:Fallback xmlns="">
              <p:sp>
                <p:nvSpPr>
                  <p:cNvPr id="88" name="TextovéPole 87">
                    <a:extLst>
                      <a:ext uri="{FF2B5EF4-FFF2-40B4-BE49-F238E27FC236}">
                        <a16:creationId xmlns:a16="http://schemas.microsoft.com/office/drawing/2014/main" id="{1129F341-0890-4352-8ECF-8AB4C01D6AF5}"/>
                      </a:ext>
                    </a:extLst>
                  </p:cNvPr>
                  <p:cNvSpPr txBox="1">
                    <a:spLocks noRot="1" noChangeAspect="1" noMove="1" noResize="1" noEditPoints="1" noAdjustHandles="1" noChangeArrowheads="1" noChangeShapeType="1" noTextEdit="1"/>
                  </p:cNvSpPr>
                  <p:nvPr/>
                </p:nvSpPr>
                <p:spPr>
                  <a:xfrm>
                    <a:off x="3911412" y="3298298"/>
                    <a:ext cx="187089" cy="261225"/>
                  </a:xfrm>
                  <a:prstGeom prst="rect">
                    <a:avLst/>
                  </a:prstGeom>
                  <a:blipFill>
                    <a:blip r:embed="rId21"/>
                    <a:stretch>
                      <a:fillRect l="-6452"/>
                    </a:stretch>
                  </a:blipFill>
                </p:spPr>
                <p:txBody>
                  <a:bodyPr/>
                  <a:lstStyle/>
                  <a:p>
                    <a:r>
                      <a:rPr lang="cs-CZ">
                        <a:noFill/>
                      </a:rPr>
                      <a:t> </a:t>
                    </a:r>
                  </a:p>
                </p:txBody>
              </p:sp>
            </mc:Fallback>
          </mc:AlternateContent>
          <p:cxnSp>
            <p:nvCxnSpPr>
              <p:cNvPr id="66" name="Přímá spojnice 65">
                <a:extLst>
                  <a:ext uri="{FF2B5EF4-FFF2-40B4-BE49-F238E27FC236}">
                    <a16:creationId xmlns:a16="http://schemas.microsoft.com/office/drawing/2014/main" id="{1A8E3DAD-B6C4-40D4-9CE0-16917D2F95E3}"/>
                  </a:ext>
                </a:extLst>
              </p:cNvPr>
              <p:cNvCxnSpPr/>
              <p:nvPr/>
            </p:nvCxnSpPr>
            <p:spPr>
              <a:xfrm>
                <a:off x="2920544" y="2598159"/>
                <a:ext cx="6409" cy="1188000"/>
              </a:xfrm>
              <a:prstGeom prst="line">
                <a:avLst/>
              </a:prstGeom>
              <a:ln w="6350">
                <a:headEnd type="none" w="lg" len="med"/>
                <a:tailEnd type="none" w="lg" len="med"/>
              </a:ln>
            </p:spPr>
            <p:style>
              <a:lnRef idx="1">
                <a:schemeClr val="accent1"/>
              </a:lnRef>
              <a:fillRef idx="0">
                <a:schemeClr val="accent1"/>
              </a:fillRef>
              <a:effectRef idx="0">
                <a:schemeClr val="accent1"/>
              </a:effectRef>
              <a:fontRef idx="minor">
                <a:schemeClr val="tx1"/>
              </a:fontRef>
            </p:style>
          </p:cxnSp>
          <p:cxnSp>
            <p:nvCxnSpPr>
              <p:cNvPr id="67" name="Přímá spojnice 66">
                <a:extLst>
                  <a:ext uri="{FF2B5EF4-FFF2-40B4-BE49-F238E27FC236}">
                    <a16:creationId xmlns:a16="http://schemas.microsoft.com/office/drawing/2014/main" id="{906A2621-6FF0-4E69-B93F-0FD3D7509E11}"/>
                  </a:ext>
                </a:extLst>
              </p:cNvPr>
              <p:cNvCxnSpPr/>
              <p:nvPr/>
            </p:nvCxnSpPr>
            <p:spPr>
              <a:xfrm>
                <a:off x="3972884" y="2860620"/>
                <a:ext cx="0" cy="458550"/>
              </a:xfrm>
              <a:prstGeom prst="line">
                <a:avLst/>
              </a:prstGeom>
              <a:ln w="12700">
                <a:solidFill>
                  <a:schemeClr val="tx1"/>
                </a:solidFill>
                <a:prstDash val="sysDot"/>
                <a:headEnd type="none" w="lg" len="med"/>
                <a:tailEnd type="none" w="lg" len="med"/>
              </a:ln>
            </p:spPr>
            <p:style>
              <a:lnRef idx="1">
                <a:schemeClr val="accent1"/>
              </a:lnRef>
              <a:fillRef idx="0">
                <a:schemeClr val="accent1"/>
              </a:fillRef>
              <a:effectRef idx="0">
                <a:schemeClr val="accent1"/>
              </a:effectRef>
              <a:fontRef idx="minor">
                <a:schemeClr val="tx1"/>
              </a:fontRef>
            </p:style>
          </p:cxnSp>
          <p:cxnSp>
            <p:nvCxnSpPr>
              <p:cNvPr id="68" name="Přímá spojnice 67">
                <a:extLst>
                  <a:ext uri="{FF2B5EF4-FFF2-40B4-BE49-F238E27FC236}">
                    <a16:creationId xmlns:a16="http://schemas.microsoft.com/office/drawing/2014/main" id="{366013F4-C598-4589-BCA9-4D63C7A09A98}"/>
                  </a:ext>
                </a:extLst>
              </p:cNvPr>
              <p:cNvCxnSpPr/>
              <p:nvPr/>
            </p:nvCxnSpPr>
            <p:spPr>
              <a:xfrm flipV="1">
                <a:off x="2918799" y="3321530"/>
                <a:ext cx="2241397" cy="4796"/>
              </a:xfrm>
              <a:prstGeom prst="line">
                <a:avLst/>
              </a:prstGeom>
              <a:ln w="6350">
                <a:solidFill>
                  <a:schemeClr val="accent1"/>
                </a:solidFill>
                <a:headEnd type="none" w="lg" len="med"/>
                <a:tailEnd type="none" w="lg" len="med"/>
              </a:ln>
            </p:spPr>
            <p:style>
              <a:lnRef idx="1">
                <a:schemeClr val="accent1"/>
              </a:lnRef>
              <a:fillRef idx="0">
                <a:schemeClr val="accent1"/>
              </a:fillRef>
              <a:effectRef idx="0">
                <a:schemeClr val="accent1"/>
              </a:effectRef>
              <a:fontRef idx="minor">
                <a:schemeClr val="tx1"/>
              </a:fontRef>
            </p:style>
          </p:cxnSp>
          <p:cxnSp>
            <p:nvCxnSpPr>
              <p:cNvPr id="69" name="Přímá spojnice 68">
                <a:extLst>
                  <a:ext uri="{FF2B5EF4-FFF2-40B4-BE49-F238E27FC236}">
                    <a16:creationId xmlns:a16="http://schemas.microsoft.com/office/drawing/2014/main" id="{F1012CB4-74D9-4DC7-84BD-B0CB720F5659}"/>
                  </a:ext>
                </a:extLst>
              </p:cNvPr>
              <p:cNvCxnSpPr/>
              <p:nvPr/>
            </p:nvCxnSpPr>
            <p:spPr>
              <a:xfrm>
                <a:off x="3970033" y="2860621"/>
                <a:ext cx="506907" cy="847119"/>
              </a:xfrm>
              <a:prstGeom prst="line">
                <a:avLst/>
              </a:prstGeom>
              <a:ln w="19050">
                <a:prstDash val="sysDash"/>
                <a:headEnd type="none" w="lg" len="med"/>
                <a:tailEnd type="none" w="lg" len="med"/>
              </a:ln>
            </p:spPr>
            <p:style>
              <a:lnRef idx="1">
                <a:schemeClr val="accent1"/>
              </a:lnRef>
              <a:fillRef idx="0">
                <a:schemeClr val="accent1"/>
              </a:fillRef>
              <a:effectRef idx="0">
                <a:schemeClr val="accent1"/>
              </a:effectRef>
              <a:fontRef idx="minor">
                <a:schemeClr val="tx1"/>
              </a:fontRef>
            </p:style>
          </p:cxnSp>
          <p:cxnSp>
            <p:nvCxnSpPr>
              <p:cNvPr id="70" name="Přímá spojnice 69">
                <a:extLst>
                  <a:ext uri="{FF2B5EF4-FFF2-40B4-BE49-F238E27FC236}">
                    <a16:creationId xmlns:a16="http://schemas.microsoft.com/office/drawing/2014/main" id="{F1012CB4-74D9-4DC7-84BD-B0CB720F5659}"/>
                  </a:ext>
                </a:extLst>
              </p:cNvPr>
              <p:cNvCxnSpPr/>
              <p:nvPr/>
            </p:nvCxnSpPr>
            <p:spPr>
              <a:xfrm flipH="1">
                <a:off x="3509706" y="2649077"/>
                <a:ext cx="1154579" cy="1137082"/>
              </a:xfrm>
              <a:prstGeom prst="line">
                <a:avLst/>
              </a:prstGeom>
              <a:ln w="19050">
                <a:prstDash val="sysDash"/>
                <a:headEnd type="none" w="lg" len="med"/>
                <a:tailEnd type="none" w="lg" len="med"/>
              </a:ln>
            </p:spPr>
            <p:style>
              <a:lnRef idx="1">
                <a:schemeClr val="accent1"/>
              </a:lnRef>
              <a:fillRef idx="0">
                <a:schemeClr val="accent1"/>
              </a:fillRef>
              <a:effectRef idx="0">
                <a:schemeClr val="accent1"/>
              </a:effectRef>
              <a:fontRef idx="minor">
                <a:schemeClr val="tx1"/>
              </a:fontRef>
            </p:style>
          </p:cxnSp>
          <p:cxnSp>
            <p:nvCxnSpPr>
              <p:cNvPr id="71" name="Přímá spojnice 70">
                <a:extLst>
                  <a:ext uri="{FF2B5EF4-FFF2-40B4-BE49-F238E27FC236}">
                    <a16:creationId xmlns:a16="http://schemas.microsoft.com/office/drawing/2014/main" id="{F1012CB4-74D9-4DC7-84BD-B0CB720F5659}"/>
                  </a:ext>
                </a:extLst>
              </p:cNvPr>
              <p:cNvCxnSpPr/>
              <p:nvPr/>
            </p:nvCxnSpPr>
            <p:spPr>
              <a:xfrm flipH="1">
                <a:off x="3174539" y="2867900"/>
                <a:ext cx="783381" cy="783380"/>
              </a:xfrm>
              <a:prstGeom prst="line">
                <a:avLst/>
              </a:prstGeom>
              <a:ln w="31750" cap="rnd">
                <a:solidFill>
                  <a:srgbClr val="C00000"/>
                </a:solidFill>
                <a:prstDash val="solid"/>
                <a:headEnd type="none" w="lg" len="med"/>
                <a:tailEnd type="none" w="lg" len="med"/>
              </a:ln>
            </p:spPr>
            <p:style>
              <a:lnRef idx="1">
                <a:schemeClr val="accent1"/>
              </a:lnRef>
              <a:fillRef idx="0">
                <a:schemeClr val="accent1"/>
              </a:fillRef>
              <a:effectRef idx="0">
                <a:schemeClr val="accent1"/>
              </a:effectRef>
              <a:fontRef idx="minor">
                <a:schemeClr val="tx1"/>
              </a:fontRef>
            </p:style>
          </p:cxnSp>
          <p:sp>
            <p:nvSpPr>
              <p:cNvPr id="72" name="TextovéPole 71">
                <a:extLst>
                  <a:ext uri="{FF2B5EF4-FFF2-40B4-BE49-F238E27FC236}">
                    <a16:creationId xmlns:a16="http://schemas.microsoft.com/office/drawing/2014/main" id="{08463747-ADBE-47DD-BD10-8F53E0250636}"/>
                  </a:ext>
                </a:extLst>
              </p:cNvPr>
              <p:cNvSpPr txBox="1"/>
              <p:nvPr/>
            </p:nvSpPr>
            <p:spPr>
              <a:xfrm>
                <a:off x="2941704" y="2348880"/>
                <a:ext cx="2249629" cy="240066"/>
              </a:xfrm>
              <a:prstGeom prst="rect">
                <a:avLst/>
              </a:prstGeom>
              <a:noFill/>
              <a:ln>
                <a:noFill/>
              </a:ln>
            </p:spPr>
            <p:txBody>
              <a:bodyPr wrap="square" rtlCol="0">
                <a:spAutoFit/>
              </a:bodyPr>
              <a:lstStyle/>
              <a:p>
                <a:pPr marL="0" lvl="2" algn="ctr">
                  <a:lnSpc>
                    <a:spcPct val="80000"/>
                  </a:lnSpc>
                  <a:buClr>
                    <a:srgbClr val="7030A0"/>
                  </a:buClr>
                  <a:buSzPct val="80000"/>
                </a:pPr>
                <a:r>
                  <a:rPr lang="en-GB" sz="1200" b="1" dirty="0">
                    <a:latin typeface="Cambria Math" panose="02040503050406030204" pitchFamily="18" charset="0"/>
                    <a:ea typeface="Cambria Math" panose="02040503050406030204" pitchFamily="18" charset="0"/>
                    <a:sym typeface="Wingdings 2" panose="05020102010507070707" pitchFamily="18" charset="2"/>
                  </a:rPr>
                  <a:t>Delta-neutral covered call</a:t>
                </a:r>
                <a:endParaRPr lang="en-GB" sz="1200" b="1" dirty="0">
                  <a:latin typeface="Cambria Math" panose="02040503050406030204" pitchFamily="18" charset="0"/>
                  <a:ea typeface="Cambria Math" panose="02040503050406030204" pitchFamily="18" charset="0"/>
                </a:endParaRPr>
              </a:p>
            </p:txBody>
          </p:sp>
          <p:sp>
            <p:nvSpPr>
              <p:cNvPr id="73" name="TextovéPole 72">
                <a:extLst>
                  <a:ext uri="{FF2B5EF4-FFF2-40B4-BE49-F238E27FC236}">
                    <a16:creationId xmlns:a16="http://schemas.microsoft.com/office/drawing/2014/main" id="{08463747-ADBE-47DD-BD10-8F53E0250636}"/>
                  </a:ext>
                </a:extLst>
              </p:cNvPr>
              <p:cNvSpPr txBox="1"/>
              <p:nvPr/>
            </p:nvSpPr>
            <p:spPr>
              <a:xfrm>
                <a:off x="4474088" y="2696330"/>
                <a:ext cx="869015" cy="221599"/>
              </a:xfrm>
              <a:prstGeom prst="rect">
                <a:avLst/>
              </a:prstGeom>
              <a:noFill/>
              <a:ln>
                <a:noFill/>
              </a:ln>
            </p:spPr>
            <p:txBody>
              <a:bodyPr wrap="square" rtlCol="0">
                <a:spAutoFit/>
              </a:bodyPr>
              <a:lstStyle/>
              <a:p>
                <a:pPr marL="0" lvl="2" algn="ctr">
                  <a:lnSpc>
                    <a:spcPct val="80000"/>
                  </a:lnSpc>
                  <a:buClr>
                    <a:srgbClr val="7030A0"/>
                  </a:buClr>
                  <a:buSzPct val="80000"/>
                </a:pPr>
                <a:r>
                  <a:rPr lang="cs-CZ" sz="1050" dirty="0">
                    <a:latin typeface="Cambria Math" panose="02040503050406030204" pitchFamily="18" charset="0"/>
                    <a:ea typeface="Cambria Math" panose="02040503050406030204" pitchFamily="18" charset="0"/>
                    <a:sym typeface="Wingdings 2" panose="05020102010507070707" pitchFamily="18" charset="2"/>
                  </a:rPr>
                  <a:t>1 </a:t>
                </a:r>
                <a:r>
                  <a:rPr lang="en-GB" sz="1050" dirty="0">
                    <a:latin typeface="Cambria Math" panose="02040503050406030204" pitchFamily="18" charset="0"/>
                    <a:ea typeface="Cambria Math" panose="02040503050406030204" pitchFamily="18" charset="0"/>
                    <a:sym typeface="Wingdings 2" panose="05020102010507070707" pitchFamily="18" charset="2"/>
                  </a:rPr>
                  <a:t>long stock</a:t>
                </a:r>
                <a:endParaRPr lang="en-GB" sz="1050" dirty="0">
                  <a:latin typeface="Cambria Math" panose="02040503050406030204" pitchFamily="18" charset="0"/>
                  <a:ea typeface="Cambria Math" panose="02040503050406030204" pitchFamily="18" charset="0"/>
                </a:endParaRPr>
              </a:p>
            </p:txBody>
          </p:sp>
          <p:cxnSp>
            <p:nvCxnSpPr>
              <p:cNvPr id="76" name="Přímá spojnice 75"/>
              <p:cNvCxnSpPr/>
              <p:nvPr/>
            </p:nvCxnSpPr>
            <p:spPr>
              <a:xfrm>
                <a:off x="2918668" y="2860620"/>
                <a:ext cx="1054216" cy="0"/>
              </a:xfrm>
              <a:prstGeom prst="line">
                <a:avLst/>
              </a:prstGeom>
              <a:ln w="19050">
                <a:prstDash val="sysDash"/>
                <a:headEnd type="none" w="lg" len="med"/>
                <a:tailEnd type="none" w="lg" len="med"/>
              </a:ln>
            </p:spPr>
            <p:style>
              <a:lnRef idx="1">
                <a:schemeClr val="accent1"/>
              </a:lnRef>
              <a:fillRef idx="0">
                <a:schemeClr val="accent1"/>
              </a:fillRef>
              <a:effectRef idx="0">
                <a:schemeClr val="accent1"/>
              </a:effectRef>
              <a:fontRef idx="minor">
                <a:schemeClr val="tx1"/>
              </a:fontRef>
            </p:style>
          </p:cxnSp>
          <p:cxnSp>
            <p:nvCxnSpPr>
              <p:cNvPr id="78" name="Přímá spojnice 77">
                <a:extLst>
                  <a:ext uri="{FF2B5EF4-FFF2-40B4-BE49-F238E27FC236}">
                    <a16:creationId xmlns:a16="http://schemas.microsoft.com/office/drawing/2014/main" id="{F1012CB4-74D9-4DC7-84BD-B0CB720F5659}"/>
                  </a:ext>
                </a:extLst>
              </p:cNvPr>
              <p:cNvCxnSpPr/>
              <p:nvPr/>
            </p:nvCxnSpPr>
            <p:spPr>
              <a:xfrm>
                <a:off x="2941704" y="3198075"/>
                <a:ext cx="1479997" cy="0"/>
              </a:xfrm>
              <a:prstGeom prst="line">
                <a:avLst/>
              </a:prstGeom>
              <a:ln w="12700">
                <a:solidFill>
                  <a:schemeClr val="tx1"/>
                </a:solidFill>
                <a:prstDash val="sysDot"/>
                <a:headEnd type="none" w="lg" len="med"/>
                <a:tailEnd type="none" w="lg" len="med"/>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79" name="TextovéPole 78">
                    <a:extLst>
                      <a:ext uri="{FF2B5EF4-FFF2-40B4-BE49-F238E27FC236}">
                        <a16:creationId xmlns:a16="http://schemas.microsoft.com/office/drawing/2014/main" id="{08463747-ADBE-47DD-BD10-8F53E0250636}"/>
                      </a:ext>
                    </a:extLst>
                  </p:cNvPr>
                  <p:cNvSpPr txBox="1"/>
                  <p:nvPr/>
                </p:nvSpPr>
                <p:spPr>
                  <a:xfrm>
                    <a:off x="2927224" y="2683016"/>
                    <a:ext cx="876526" cy="221599"/>
                  </a:xfrm>
                  <a:prstGeom prst="rect">
                    <a:avLst/>
                  </a:prstGeom>
                  <a:noFill/>
                  <a:ln>
                    <a:noFill/>
                  </a:ln>
                </p:spPr>
                <p:txBody>
                  <a:bodyPr wrap="square" rtlCol="0">
                    <a:spAutoFit/>
                  </a:bodyPr>
                  <a:lstStyle/>
                  <a:p>
                    <a:pPr marL="0" lvl="2">
                      <a:lnSpc>
                        <a:spcPct val="80000"/>
                      </a:lnSpc>
                      <a:buClr>
                        <a:srgbClr val="7030A0"/>
                      </a:buClr>
                      <a:buSzPct val="80000"/>
                    </a:pPr>
                    <a14:m>
                      <m:oMath xmlns:m="http://schemas.openxmlformats.org/officeDocument/2006/math">
                        <m:r>
                          <a:rPr lang="en-GB" sz="1050" b="0" i="1" smtClean="0">
                            <a:latin typeface="Cambria Math" panose="02040503050406030204" pitchFamily="18" charset="0"/>
                            <a:ea typeface="Cambria Math" panose="02040503050406030204" pitchFamily="18" charset="0"/>
                            <a:sym typeface="Wingdings 2" panose="05020102010507070707" pitchFamily="18" charset="2"/>
                          </a:rPr>
                          <m:t>h</m:t>
                        </m:r>
                      </m:oMath>
                    </a14:m>
                    <a:r>
                      <a:rPr lang="en-GB" sz="1050" dirty="0">
                        <a:latin typeface="Cambria Math" panose="02040503050406030204" pitchFamily="18" charset="0"/>
                        <a:ea typeface="Cambria Math" panose="02040503050406030204" pitchFamily="18" charset="0"/>
                        <a:sym typeface="Wingdings 2" panose="05020102010507070707" pitchFamily="18" charset="2"/>
                      </a:rPr>
                      <a:t> short calls</a:t>
                    </a:r>
                    <a:endParaRPr lang="en-GB" sz="1050" dirty="0">
                      <a:latin typeface="Cambria Math" panose="02040503050406030204" pitchFamily="18" charset="0"/>
                      <a:ea typeface="Cambria Math" panose="02040503050406030204" pitchFamily="18" charset="0"/>
                    </a:endParaRPr>
                  </a:p>
                </p:txBody>
              </p:sp>
            </mc:Choice>
            <mc:Fallback xmlns="">
              <p:sp>
                <p:nvSpPr>
                  <p:cNvPr id="112" name="TextovéPole 111">
                    <a:extLst>
                      <a:ext uri="{FF2B5EF4-FFF2-40B4-BE49-F238E27FC236}">
                        <a16:creationId xmlns:a16="http://schemas.microsoft.com/office/drawing/2014/main" id="{08463747-ADBE-47DD-BD10-8F53E0250636}"/>
                      </a:ext>
                    </a:extLst>
                  </p:cNvPr>
                  <p:cNvSpPr txBox="1">
                    <a:spLocks noRot="1" noChangeAspect="1" noMove="1" noResize="1" noEditPoints="1" noAdjustHandles="1" noChangeArrowheads="1" noChangeShapeType="1" noTextEdit="1"/>
                  </p:cNvSpPr>
                  <p:nvPr/>
                </p:nvSpPr>
                <p:spPr>
                  <a:xfrm>
                    <a:off x="2927224" y="2683016"/>
                    <a:ext cx="876526" cy="221599"/>
                  </a:xfrm>
                  <a:prstGeom prst="rect">
                    <a:avLst/>
                  </a:prstGeom>
                  <a:blipFill>
                    <a:blip r:embed="rId22"/>
                    <a:stretch>
                      <a:fillRect t="-13889" b="-16667"/>
                    </a:stretch>
                  </a:blipFill>
                  <a:ln>
                    <a:noFill/>
                  </a:ln>
                </p:spPr>
                <p:txBody>
                  <a:bodyPr/>
                  <a:lstStyle/>
                  <a:p>
                    <a:r>
                      <a:rPr lang="cs-CZ">
                        <a:noFill/>
                      </a:rPr>
                      <a:t> </a:t>
                    </a:r>
                  </a:p>
                </p:txBody>
              </p:sp>
            </mc:Fallback>
          </mc:AlternateContent>
          <mc:AlternateContent xmlns:mc="http://schemas.openxmlformats.org/markup-compatibility/2006" xmlns:a14="http://schemas.microsoft.com/office/drawing/2010/main">
            <mc:Choice Requires="a14">
              <p:sp>
                <p:nvSpPr>
                  <p:cNvPr id="80" name="TextovéPole 79">
                    <a:extLst>
                      <a:ext uri="{FF2B5EF4-FFF2-40B4-BE49-F238E27FC236}">
                        <a16:creationId xmlns:a16="http://schemas.microsoft.com/office/drawing/2014/main" id="{4DB67B49-6BE4-460E-9AC7-878827710557}"/>
                      </a:ext>
                    </a:extLst>
                  </p:cNvPr>
                  <p:cNvSpPr txBox="1"/>
                  <p:nvPr/>
                </p:nvSpPr>
                <p:spPr>
                  <a:xfrm>
                    <a:off x="3642753" y="3268316"/>
                    <a:ext cx="188095" cy="262059"/>
                  </a:xfrm>
                  <a:prstGeom prst="rect">
                    <a:avLst/>
                  </a:prstGeom>
                  <a:noFill/>
                </p:spPr>
                <p:txBody>
                  <a:bodyPr wrap="square" lIns="0" rIns="0" rtlCol="0">
                    <a:spAutoFit/>
                  </a:bodyPr>
                  <a:lstStyle/>
                  <a:p>
                    <a:pPr algn="ctr"/>
                    <a14:m>
                      <m:oMathPara xmlns:m="http://schemas.openxmlformats.org/officeDocument/2006/math">
                        <m:oMathParaPr>
                          <m:jc m:val="centerGroup"/>
                        </m:oMathParaPr>
                        <m:oMath xmlns:m="http://schemas.openxmlformats.org/officeDocument/2006/math">
                          <m:sSub>
                            <m:sSubPr>
                              <m:ctrlPr>
                                <a:rPr lang="cs-CZ" sz="1100" b="0" i="1" smtClean="0">
                                  <a:latin typeface="Cambria Math" panose="02040503050406030204" pitchFamily="18" charset="0"/>
                                </a:rPr>
                              </m:ctrlPr>
                            </m:sSubPr>
                            <m:e>
                              <m:r>
                                <a:rPr lang="cs-CZ" sz="1100" b="0" i="1" smtClean="0">
                                  <a:latin typeface="Cambria Math" panose="02040503050406030204" pitchFamily="18" charset="0"/>
                                </a:rPr>
                                <m:t>𝑆</m:t>
                              </m:r>
                            </m:e>
                            <m:sub>
                              <m:r>
                                <a:rPr lang="cs-CZ" sz="1100" b="0" i="1" smtClean="0">
                                  <a:latin typeface="Cambria Math" panose="02040503050406030204" pitchFamily="18" charset="0"/>
                                </a:rPr>
                                <m:t>𝑑</m:t>
                              </m:r>
                            </m:sub>
                          </m:sSub>
                        </m:oMath>
                      </m:oMathPara>
                    </a14:m>
                    <a:endParaRPr lang="cs-CZ" sz="1100" i="1" baseline="-25000" dirty="0"/>
                  </a:p>
                </p:txBody>
              </p:sp>
            </mc:Choice>
            <mc:Fallback xmlns="">
              <p:sp>
                <p:nvSpPr>
                  <p:cNvPr id="114" name="TextovéPole 113">
                    <a:extLst>
                      <a:ext uri="{FF2B5EF4-FFF2-40B4-BE49-F238E27FC236}">
                        <a16:creationId xmlns:a16="http://schemas.microsoft.com/office/drawing/2014/main" id="{4DB67B49-6BE4-460E-9AC7-878827710557}"/>
                      </a:ext>
                    </a:extLst>
                  </p:cNvPr>
                  <p:cNvSpPr txBox="1">
                    <a:spLocks noRot="1" noChangeAspect="1" noMove="1" noResize="1" noEditPoints="1" noAdjustHandles="1" noChangeArrowheads="1" noChangeShapeType="1" noTextEdit="1"/>
                  </p:cNvSpPr>
                  <p:nvPr/>
                </p:nvSpPr>
                <p:spPr>
                  <a:xfrm>
                    <a:off x="3642753" y="3268316"/>
                    <a:ext cx="188095" cy="262059"/>
                  </a:xfrm>
                  <a:prstGeom prst="rect">
                    <a:avLst/>
                  </a:prstGeom>
                  <a:blipFill>
                    <a:blip r:embed="rId23"/>
                    <a:stretch>
                      <a:fillRect l="-19355"/>
                    </a:stretch>
                  </a:blipFill>
                </p:spPr>
                <p:txBody>
                  <a:bodyPr/>
                  <a:lstStyle/>
                  <a:p>
                    <a:r>
                      <a:rPr lang="cs-CZ">
                        <a:noFill/>
                      </a:rPr>
                      <a:t> </a:t>
                    </a:r>
                  </a:p>
                </p:txBody>
              </p:sp>
            </mc:Fallback>
          </mc:AlternateContent>
          <p:cxnSp>
            <p:nvCxnSpPr>
              <p:cNvPr id="81" name="Přímá spojnice 80">
                <a:extLst>
                  <a:ext uri="{FF2B5EF4-FFF2-40B4-BE49-F238E27FC236}">
                    <a16:creationId xmlns:a16="http://schemas.microsoft.com/office/drawing/2014/main" id="{906A2621-6FF0-4E69-B93F-0FD3D7509E11}"/>
                  </a:ext>
                </a:extLst>
              </p:cNvPr>
              <p:cNvCxnSpPr>
                <a:cxnSpLocks/>
              </p:cNvCxnSpPr>
              <p:nvPr/>
            </p:nvCxnSpPr>
            <p:spPr>
              <a:xfrm>
                <a:off x="3625360" y="2882445"/>
                <a:ext cx="0" cy="768835"/>
              </a:xfrm>
              <a:prstGeom prst="line">
                <a:avLst/>
              </a:prstGeom>
              <a:ln w="12700">
                <a:solidFill>
                  <a:schemeClr val="tx1"/>
                </a:solidFill>
                <a:prstDash val="sysDot"/>
                <a:headEnd type="none" w="lg" len="med"/>
                <a:tailEnd type="none" w="lg" len="med"/>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82" name="TextovéPole 81">
                    <a:extLst>
                      <a:ext uri="{FF2B5EF4-FFF2-40B4-BE49-F238E27FC236}">
                        <a16:creationId xmlns:a16="http://schemas.microsoft.com/office/drawing/2014/main" id="{4DB67B49-6BE4-460E-9AC7-878827710557}"/>
                      </a:ext>
                    </a:extLst>
                  </p:cNvPr>
                  <p:cNvSpPr txBox="1"/>
                  <p:nvPr/>
                </p:nvSpPr>
                <p:spPr>
                  <a:xfrm>
                    <a:off x="4451036" y="3276000"/>
                    <a:ext cx="188095" cy="262059"/>
                  </a:xfrm>
                  <a:prstGeom prst="rect">
                    <a:avLst/>
                  </a:prstGeom>
                  <a:noFill/>
                </p:spPr>
                <p:txBody>
                  <a:bodyPr wrap="square" lIns="0" rIns="0" rtlCol="0">
                    <a:spAutoFit/>
                  </a:bodyPr>
                  <a:lstStyle/>
                  <a:p>
                    <a:pPr algn="ctr"/>
                    <a14:m>
                      <m:oMathPara xmlns:m="http://schemas.openxmlformats.org/officeDocument/2006/math">
                        <m:oMathParaPr>
                          <m:jc m:val="centerGroup"/>
                        </m:oMathParaPr>
                        <m:oMath xmlns:m="http://schemas.openxmlformats.org/officeDocument/2006/math">
                          <m:sSub>
                            <m:sSubPr>
                              <m:ctrlPr>
                                <a:rPr lang="cs-CZ" sz="1100" b="0" i="1" smtClean="0">
                                  <a:latin typeface="Cambria Math" panose="02040503050406030204" pitchFamily="18" charset="0"/>
                                </a:rPr>
                              </m:ctrlPr>
                            </m:sSubPr>
                            <m:e>
                              <m:r>
                                <a:rPr lang="cs-CZ" sz="1100" b="0" i="1" smtClean="0">
                                  <a:latin typeface="Cambria Math" panose="02040503050406030204" pitchFamily="18" charset="0"/>
                                </a:rPr>
                                <m:t>𝑆</m:t>
                              </m:r>
                            </m:e>
                            <m:sub>
                              <m:r>
                                <a:rPr lang="cs-CZ" sz="1100" b="0" i="1" smtClean="0">
                                  <a:latin typeface="Cambria Math" panose="02040503050406030204" pitchFamily="18" charset="0"/>
                                </a:rPr>
                                <m:t>𝑢</m:t>
                              </m:r>
                            </m:sub>
                          </m:sSub>
                        </m:oMath>
                      </m:oMathPara>
                    </a14:m>
                    <a:endParaRPr lang="cs-CZ" sz="1100" i="1" baseline="-25000" dirty="0"/>
                  </a:p>
                </p:txBody>
              </p:sp>
            </mc:Choice>
            <mc:Fallback xmlns="">
              <p:sp>
                <p:nvSpPr>
                  <p:cNvPr id="74" name="TextovéPole 73">
                    <a:extLst>
                      <a:ext uri="{FF2B5EF4-FFF2-40B4-BE49-F238E27FC236}">
                        <a16:creationId xmlns:a16="http://schemas.microsoft.com/office/drawing/2014/main" id="{4DB67B49-6BE4-460E-9AC7-878827710557}"/>
                      </a:ext>
                    </a:extLst>
                  </p:cNvPr>
                  <p:cNvSpPr txBox="1">
                    <a:spLocks noRot="1" noChangeAspect="1" noMove="1" noResize="1" noEditPoints="1" noAdjustHandles="1" noChangeArrowheads="1" noChangeShapeType="1" noTextEdit="1"/>
                  </p:cNvSpPr>
                  <p:nvPr/>
                </p:nvSpPr>
                <p:spPr>
                  <a:xfrm>
                    <a:off x="4451036" y="3276000"/>
                    <a:ext cx="188095" cy="262059"/>
                  </a:xfrm>
                  <a:prstGeom prst="rect">
                    <a:avLst/>
                  </a:prstGeom>
                  <a:blipFill>
                    <a:blip r:embed="rId24"/>
                    <a:stretch>
                      <a:fillRect l="-19355"/>
                    </a:stretch>
                  </a:blipFill>
                </p:spPr>
                <p:txBody>
                  <a:bodyPr/>
                  <a:lstStyle/>
                  <a:p>
                    <a:r>
                      <a:rPr lang="cs-CZ">
                        <a:noFill/>
                      </a:rPr>
                      <a:t> </a:t>
                    </a:r>
                  </a:p>
                </p:txBody>
              </p:sp>
            </mc:Fallback>
          </mc:AlternateContent>
          <p:cxnSp>
            <p:nvCxnSpPr>
              <p:cNvPr id="83" name="Přímá spojnice 82">
                <a:extLst>
                  <a:ext uri="{FF2B5EF4-FFF2-40B4-BE49-F238E27FC236}">
                    <a16:creationId xmlns:a16="http://schemas.microsoft.com/office/drawing/2014/main" id="{906A2621-6FF0-4E69-B93F-0FD3D7509E11}"/>
                  </a:ext>
                </a:extLst>
              </p:cNvPr>
              <p:cNvCxnSpPr/>
              <p:nvPr/>
            </p:nvCxnSpPr>
            <p:spPr>
              <a:xfrm>
                <a:off x="4420300" y="2900229"/>
                <a:ext cx="0" cy="696297"/>
              </a:xfrm>
              <a:prstGeom prst="line">
                <a:avLst/>
              </a:prstGeom>
              <a:ln w="12700">
                <a:solidFill>
                  <a:schemeClr val="tx1"/>
                </a:solidFill>
                <a:prstDash val="sysDot"/>
                <a:headEnd type="none" w="lg" len="med"/>
                <a:tailEnd type="none" w="lg" len="med"/>
              </a:ln>
            </p:spPr>
            <p:style>
              <a:lnRef idx="1">
                <a:schemeClr val="accent1"/>
              </a:lnRef>
              <a:fillRef idx="0">
                <a:schemeClr val="accent1"/>
              </a:fillRef>
              <a:effectRef idx="0">
                <a:schemeClr val="accent1"/>
              </a:effectRef>
              <a:fontRef idx="minor">
                <a:schemeClr val="tx1"/>
              </a:fontRef>
            </p:style>
          </p:cxnSp>
          <p:cxnSp>
            <p:nvCxnSpPr>
              <p:cNvPr id="84" name="Přímá spojnice 83">
                <a:extLst>
                  <a:ext uri="{FF2B5EF4-FFF2-40B4-BE49-F238E27FC236}">
                    <a16:creationId xmlns:a16="http://schemas.microsoft.com/office/drawing/2014/main" id="{F1012CB4-74D9-4DC7-84BD-B0CB720F5659}"/>
                  </a:ext>
                </a:extLst>
              </p:cNvPr>
              <p:cNvCxnSpPr/>
              <p:nvPr/>
            </p:nvCxnSpPr>
            <p:spPr>
              <a:xfrm>
                <a:off x="3965200" y="2860620"/>
                <a:ext cx="959156" cy="686423"/>
              </a:xfrm>
              <a:prstGeom prst="line">
                <a:avLst/>
              </a:prstGeom>
              <a:ln w="31750" cap="rnd">
                <a:solidFill>
                  <a:srgbClr val="C00000"/>
                </a:solidFill>
                <a:prstDash val="solid"/>
                <a:headEnd type="none" w="lg" len="med"/>
                <a:tailEnd type="none" w="lg" len="med"/>
              </a:ln>
            </p:spPr>
            <p:style>
              <a:lnRef idx="1">
                <a:schemeClr val="accent1"/>
              </a:lnRef>
              <a:fillRef idx="0">
                <a:schemeClr val="accent1"/>
              </a:fillRef>
              <a:effectRef idx="0">
                <a:schemeClr val="accent1"/>
              </a:effectRef>
              <a:fontRef idx="minor">
                <a:schemeClr val="tx1"/>
              </a:fontRef>
            </p:style>
          </p:cxnSp>
        </p:grpSp>
        <mc:AlternateContent xmlns:mc="http://schemas.openxmlformats.org/markup-compatibility/2006" xmlns:a14="http://schemas.microsoft.com/office/drawing/2010/main">
          <mc:Choice Requires="a14">
            <p:sp>
              <p:nvSpPr>
                <p:cNvPr id="75" name="TextovéPole 74">
                  <a:extLst>
                    <a:ext uri="{FF2B5EF4-FFF2-40B4-BE49-F238E27FC236}">
                      <a16:creationId xmlns:a16="http://schemas.microsoft.com/office/drawing/2014/main" id="{4DB67B49-6BE4-460E-9AC7-878827710557}"/>
                    </a:ext>
                  </a:extLst>
                </p:cNvPr>
                <p:cNvSpPr txBox="1"/>
                <p:nvPr/>
              </p:nvSpPr>
              <p:spPr>
                <a:xfrm>
                  <a:off x="1096958" y="2950345"/>
                  <a:ext cx="539648" cy="262059"/>
                </a:xfrm>
                <a:prstGeom prst="rect">
                  <a:avLst/>
                </a:prstGeom>
                <a:noFill/>
              </p:spPr>
              <p:txBody>
                <a:bodyPr wrap="square" lIns="0" rIns="0" rtlCol="0">
                  <a:spAutoFit/>
                </a:bodyPr>
                <a:lstStyle/>
                <a:p>
                  <a:pPr algn="ctr"/>
                  <a14:m>
                    <m:oMathPara xmlns:m="http://schemas.openxmlformats.org/officeDocument/2006/math">
                      <m:oMathParaPr>
                        <m:jc m:val="centerGroup"/>
                      </m:oMathParaPr>
                      <m:oMath xmlns:m="http://schemas.openxmlformats.org/officeDocument/2006/math">
                        <m:sSub>
                          <m:sSubPr>
                            <m:ctrlPr>
                              <a:rPr lang="cs-CZ" sz="1100" b="0" i="1" smtClean="0">
                                <a:latin typeface="Cambria Math" panose="02040503050406030204" pitchFamily="18" charset="0"/>
                              </a:rPr>
                            </m:ctrlPr>
                          </m:sSubPr>
                          <m:e>
                            <m:sSub>
                              <m:sSubPr>
                                <m:ctrlPr>
                                  <a:rPr lang="cs-CZ" sz="1100" b="0" i="1" smtClean="0">
                                    <a:latin typeface="Cambria Math" panose="02040503050406030204" pitchFamily="18" charset="0"/>
                                  </a:rPr>
                                </m:ctrlPr>
                              </m:sSubPr>
                              <m:e>
                                <m:r>
                                  <a:rPr lang="cs-CZ" sz="1100" b="0" i="1" smtClean="0">
                                    <a:latin typeface="Cambria Math"/>
                                  </a:rPr>
                                  <m:t>𝑉</m:t>
                                </m:r>
                              </m:e>
                              <m:sub>
                                <m:r>
                                  <a:rPr lang="cs-CZ" sz="1100" b="0" i="1" smtClean="0">
                                    <a:latin typeface="Cambria Math"/>
                                  </a:rPr>
                                  <m:t>𝑢</m:t>
                                </m:r>
                              </m:sub>
                            </m:sSub>
                            <m:r>
                              <a:rPr lang="cs-CZ" sz="1100" b="0" i="1" smtClean="0">
                                <a:latin typeface="Cambria Math"/>
                              </a:rPr>
                              <m:t>=</m:t>
                            </m:r>
                            <m:r>
                              <a:rPr lang="cs-CZ" sz="1100" b="0" i="1" smtClean="0">
                                <a:latin typeface="Cambria Math"/>
                              </a:rPr>
                              <m:t>𝑉</m:t>
                            </m:r>
                          </m:e>
                          <m:sub>
                            <m:r>
                              <a:rPr lang="cs-CZ" sz="1100" b="0" i="1" smtClean="0">
                                <a:latin typeface="Cambria Math"/>
                              </a:rPr>
                              <m:t>𝑑</m:t>
                            </m:r>
                          </m:sub>
                        </m:sSub>
                      </m:oMath>
                    </m:oMathPara>
                  </a14:m>
                  <a:endParaRPr lang="cs-CZ" sz="1100" i="1" baseline="-25000" dirty="0"/>
                </a:p>
              </p:txBody>
            </p:sp>
          </mc:Choice>
          <mc:Fallback xmlns="">
            <p:sp>
              <p:nvSpPr>
                <p:cNvPr id="75" name="TextovéPole 74">
                  <a:extLst>
                    <a:ext uri="{FF2B5EF4-FFF2-40B4-BE49-F238E27FC236}">
                      <a16:creationId xmlns="" xmlns:a16="http://schemas.microsoft.com/office/drawing/2014/main" xmlns:a14="http://schemas.microsoft.com/office/drawing/2010/main" id="{4DB67B49-6BE4-460E-9AC7-878827710557}"/>
                    </a:ext>
                  </a:extLst>
                </p:cNvPr>
                <p:cNvSpPr txBox="1">
                  <a:spLocks noRot="1" noChangeAspect="1" noMove="1" noResize="1" noEditPoints="1" noAdjustHandles="1" noChangeArrowheads="1" noChangeShapeType="1" noTextEdit="1"/>
                </p:cNvSpPr>
                <p:nvPr/>
              </p:nvSpPr>
              <p:spPr>
                <a:xfrm>
                  <a:off x="1096958" y="2950345"/>
                  <a:ext cx="539648" cy="262059"/>
                </a:xfrm>
                <a:prstGeom prst="rect">
                  <a:avLst/>
                </a:prstGeom>
                <a:blipFill rotWithShape="1">
                  <a:blip r:embed="rId25"/>
                  <a:stretch>
                    <a:fillRect l="-3409"/>
                  </a:stretch>
                </a:blipFill>
              </p:spPr>
              <p:txBody>
                <a:bodyPr/>
                <a:lstStyle/>
                <a:p>
                  <a:r>
                    <a:rPr lang="cs-CZ">
                      <a:noFill/>
                    </a:rPr>
                    <a:t> </a:t>
                  </a:r>
                </a:p>
              </p:txBody>
            </p:sp>
          </mc:Fallback>
        </mc:AlternateContent>
      </p:grpSp>
    </p:spTree>
    <p:extLst>
      <p:ext uri="{BB962C8B-B14F-4D97-AF65-F5344CB8AC3E}">
        <p14:creationId xmlns:p14="http://schemas.microsoft.com/office/powerpoint/2010/main" val="426861993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zápatí 1"/>
          <p:cNvSpPr>
            <a:spLocks noGrp="1"/>
          </p:cNvSpPr>
          <p:nvPr>
            <p:ph type="ftr" sz="quarter" idx="11"/>
          </p:nvPr>
        </p:nvSpPr>
        <p:spPr>
          <a:xfrm>
            <a:off x="180000" y="6336000"/>
            <a:ext cx="3312000" cy="360000"/>
          </a:xfrm>
        </p:spPr>
        <p:txBody>
          <a:bodyPr/>
          <a:lstStyle/>
          <a:p>
            <a:r>
              <a:rPr lang="en-GB" dirty="0"/>
              <a:t>Pricing of option contracts</a:t>
            </a:r>
          </a:p>
        </p:txBody>
      </p:sp>
      <p:sp>
        <p:nvSpPr>
          <p:cNvPr id="3" name="Zástupný symbol pro číslo snímku 2"/>
          <p:cNvSpPr>
            <a:spLocks noGrp="1"/>
          </p:cNvSpPr>
          <p:nvPr>
            <p:ph type="sldNum" sz="quarter" idx="12"/>
          </p:nvPr>
        </p:nvSpPr>
        <p:spPr>
          <a:xfrm>
            <a:off x="7164000" y="6336000"/>
            <a:ext cx="1800000" cy="360000"/>
          </a:xfrm>
        </p:spPr>
        <p:txBody>
          <a:bodyPr/>
          <a:lstStyle/>
          <a:p>
            <a:pPr algn="r"/>
            <a:fld id="{DFE5482F-2F05-49C5-9E15-73F945A41231}" type="slidenum">
              <a:rPr lang="cs-CZ" smtClean="0"/>
              <a:pPr algn="r"/>
              <a:t>4</a:t>
            </a:fld>
            <a:endParaRPr lang="cs-CZ" dirty="0"/>
          </a:p>
        </p:txBody>
      </p:sp>
      <p:sp>
        <p:nvSpPr>
          <p:cNvPr id="4" name="Nadpis 3"/>
          <p:cNvSpPr>
            <a:spLocks noGrp="1"/>
          </p:cNvSpPr>
          <p:nvPr>
            <p:ph type="title"/>
          </p:nvPr>
        </p:nvSpPr>
        <p:spPr>
          <a:xfrm>
            <a:off x="144000" y="144000"/>
            <a:ext cx="5580128" cy="648072"/>
          </a:xfrm>
        </p:spPr>
        <p:txBody>
          <a:bodyPr/>
          <a:lstStyle/>
          <a:p>
            <a:r>
              <a:rPr lang="en-GB" dirty="0">
                <a:solidFill>
                  <a:srgbClr val="000000"/>
                </a:solidFill>
              </a:rPr>
              <a:t>Binomial model </a:t>
            </a:r>
            <a:r>
              <a:rPr lang="en-GB" dirty="0">
                <a:latin typeface="Cambria Math" panose="02040503050406030204" pitchFamily="18" charset="0"/>
                <a:ea typeface="Cambria Math" panose="02040503050406030204" pitchFamily="18" charset="0"/>
              </a:rPr>
              <a:t>– </a:t>
            </a:r>
            <a:r>
              <a:rPr lang="en-GB" dirty="0">
                <a:solidFill>
                  <a:srgbClr val="000000"/>
                </a:solidFill>
              </a:rPr>
              <a:t>generalization</a:t>
            </a:r>
          </a:p>
        </p:txBody>
      </p:sp>
      <p:sp>
        <p:nvSpPr>
          <p:cNvPr id="29" name="TextovéPole 28"/>
          <p:cNvSpPr txBox="1"/>
          <p:nvPr/>
        </p:nvSpPr>
        <p:spPr>
          <a:xfrm>
            <a:off x="864000" y="864000"/>
            <a:ext cx="3708000" cy="430887"/>
          </a:xfrm>
          <a:prstGeom prst="rect">
            <a:avLst/>
          </a:prstGeom>
          <a:noFill/>
          <a:ln>
            <a:noFill/>
          </a:ln>
        </p:spPr>
        <p:txBody>
          <a:bodyPr wrap="square" rtlCol="0">
            <a:spAutoFit/>
          </a:bodyPr>
          <a:lstStyle/>
          <a:p>
            <a:pPr marL="324000" indent="-324000">
              <a:buClr>
                <a:srgbClr val="7030A0"/>
              </a:buClr>
              <a:buFont typeface="Wingdings" panose="05000000000000000000" pitchFamily="2" charset="2"/>
              <a:buChar char="Ø"/>
            </a:pPr>
            <a:r>
              <a:rPr lang="en-GB" sz="2200" dirty="0">
                <a:latin typeface="Cambria Math" panose="02040503050406030204" pitchFamily="18" charset="0"/>
                <a:ea typeface="Cambria Math" panose="02040503050406030204" pitchFamily="18" charset="0"/>
              </a:rPr>
              <a:t>Risk-neutral probabilities</a:t>
            </a:r>
          </a:p>
        </p:txBody>
      </p:sp>
      <p:sp>
        <p:nvSpPr>
          <p:cNvPr id="59" name="TextovéPole 58"/>
          <p:cNvSpPr txBox="1"/>
          <p:nvPr/>
        </p:nvSpPr>
        <p:spPr>
          <a:xfrm>
            <a:off x="1187623" y="1190717"/>
            <a:ext cx="7776377" cy="646331"/>
          </a:xfrm>
          <a:prstGeom prst="rect">
            <a:avLst/>
          </a:prstGeom>
          <a:noFill/>
          <a:ln>
            <a:noFill/>
          </a:ln>
        </p:spPr>
        <p:txBody>
          <a:bodyPr wrap="square" rtlCol="0">
            <a:spAutoFit/>
          </a:bodyPr>
          <a:lstStyle/>
          <a:p>
            <a:pPr marL="324000" indent="-324000">
              <a:buClr>
                <a:srgbClr val="7030A0"/>
              </a:buClr>
              <a:buSzPct val="80000"/>
              <a:buFont typeface="Wingdings" panose="05000000000000000000" pitchFamily="2" charset="2"/>
              <a:buChar char="q"/>
            </a:pPr>
            <a:r>
              <a:rPr lang="en-GB" dirty="0">
                <a:latin typeface="Cambria Math" panose="02040503050406030204" pitchFamily="18" charset="0"/>
                <a:ea typeface="Cambria Math" panose="02040503050406030204" pitchFamily="18" charset="0"/>
              </a:rPr>
              <a:t>The fair price of a risky financial instrument can be found by discounting its expected value using a risk-free interest rate</a:t>
            </a:r>
          </a:p>
        </p:txBody>
      </p:sp>
      <p:sp>
        <p:nvSpPr>
          <p:cNvPr id="91" name="TextovéPole 90">
            <a:extLst>
              <a:ext uri="{FF2B5EF4-FFF2-40B4-BE49-F238E27FC236}">
                <a16:creationId xmlns:a16="http://schemas.microsoft.com/office/drawing/2014/main" id="{3B2D848F-0F85-43DE-B979-92E15EF0C158}"/>
              </a:ext>
            </a:extLst>
          </p:cNvPr>
          <p:cNvSpPr txBox="1"/>
          <p:nvPr/>
        </p:nvSpPr>
        <p:spPr>
          <a:xfrm>
            <a:off x="1188000" y="2641200"/>
            <a:ext cx="3018320" cy="369332"/>
          </a:xfrm>
          <a:prstGeom prst="rect">
            <a:avLst/>
          </a:prstGeom>
          <a:noFill/>
          <a:ln>
            <a:noFill/>
          </a:ln>
        </p:spPr>
        <p:txBody>
          <a:bodyPr wrap="square" rtlCol="0">
            <a:spAutoFit/>
          </a:bodyPr>
          <a:lstStyle/>
          <a:p>
            <a:pPr marL="324000" indent="-324000">
              <a:buClr>
                <a:srgbClr val="7030A0"/>
              </a:buClr>
              <a:buSzPct val="80000"/>
              <a:buFont typeface="Wingdings" panose="05000000000000000000" pitchFamily="2" charset="2"/>
              <a:buChar char="q"/>
            </a:pPr>
            <a:r>
              <a:rPr lang="en-GB" dirty="0">
                <a:latin typeface="Cambria Math" panose="02040503050406030204" pitchFamily="18" charset="0"/>
                <a:ea typeface="Cambria Math" panose="02040503050406030204" pitchFamily="18" charset="0"/>
              </a:rPr>
              <a:t>Fair price of call option</a:t>
            </a:r>
          </a:p>
        </p:txBody>
      </p:sp>
      <p:sp>
        <p:nvSpPr>
          <p:cNvPr id="70" name="TextovéPole 69"/>
          <p:cNvSpPr txBox="1"/>
          <p:nvPr/>
        </p:nvSpPr>
        <p:spPr>
          <a:xfrm>
            <a:off x="864000" y="3410992"/>
            <a:ext cx="4860128" cy="430887"/>
          </a:xfrm>
          <a:prstGeom prst="rect">
            <a:avLst/>
          </a:prstGeom>
          <a:noFill/>
          <a:ln>
            <a:noFill/>
          </a:ln>
        </p:spPr>
        <p:txBody>
          <a:bodyPr wrap="square" rtlCol="0">
            <a:spAutoFit/>
          </a:bodyPr>
          <a:lstStyle/>
          <a:p>
            <a:pPr marL="324000" indent="-324000">
              <a:buClr>
                <a:srgbClr val="7030A0"/>
              </a:buClr>
              <a:buFont typeface="Wingdings" panose="05000000000000000000" pitchFamily="2" charset="2"/>
              <a:buChar char="Ø"/>
            </a:pPr>
            <a:r>
              <a:rPr lang="en-GB" sz="2200" dirty="0">
                <a:latin typeface="Cambria Math" panose="02040503050406030204" pitchFamily="18" charset="0"/>
                <a:ea typeface="Cambria Math" panose="02040503050406030204" pitchFamily="18" charset="0"/>
              </a:rPr>
              <a:t>Binomial model’s general formula</a:t>
            </a:r>
          </a:p>
        </p:txBody>
      </p:sp>
      <mc:AlternateContent xmlns:mc="http://schemas.openxmlformats.org/markup-compatibility/2006" xmlns:a14="http://schemas.microsoft.com/office/drawing/2010/main">
        <mc:Choice Requires="a14">
          <p:sp>
            <p:nvSpPr>
              <p:cNvPr id="61" name="TextovéPole 60">
                <a:extLst>
                  <a:ext uri="{FF2B5EF4-FFF2-40B4-BE49-F238E27FC236}">
                    <a16:creationId xmlns:a16="http://schemas.microsoft.com/office/drawing/2014/main" id="{05FC8A4A-3761-4383-881C-9096ADBF4AD7}"/>
                  </a:ext>
                </a:extLst>
              </p:cNvPr>
              <p:cNvSpPr txBox="1"/>
              <p:nvPr/>
            </p:nvSpPr>
            <p:spPr>
              <a:xfrm>
                <a:off x="1692000" y="2159178"/>
                <a:ext cx="2880000" cy="514051"/>
              </a:xfrm>
              <a:prstGeom prst="rect">
                <a:avLst/>
              </a:prstGeom>
              <a:noFill/>
              <a:ln>
                <a:noFill/>
              </a:ln>
            </p:spPr>
            <p:txBody>
              <a:bodyPr wrap="square" rtlCol="0">
                <a:spAutoFit/>
              </a:bodyPr>
              <a:lstStyle/>
              <a:p>
                <a:pPr marL="176213" indent="-176213">
                  <a:buClr>
                    <a:srgbClr val="7030A0"/>
                  </a:buClr>
                  <a:buSzPct val="100000"/>
                </a:pPr>
                <a14:m>
                  <m:oMathPara xmlns:m="http://schemas.openxmlformats.org/officeDocument/2006/math">
                    <m:oMathParaPr>
                      <m:jc m:val="left"/>
                    </m:oMathParaPr>
                    <m:oMath xmlns:m="http://schemas.openxmlformats.org/officeDocument/2006/math">
                      <m:r>
                        <a:rPr lang="cs-CZ" sz="1400" b="0" i="1" smtClean="0">
                          <a:latin typeface="Cambria Math"/>
                          <a:ea typeface="Cambria Math" panose="02040503050406030204" pitchFamily="18" charset="0"/>
                        </a:rPr>
                        <m:t>𝑆</m:t>
                      </m:r>
                      <m:r>
                        <a:rPr lang="cs-CZ" sz="1400" b="0" i="1" smtClean="0">
                          <a:latin typeface="Cambria Math" panose="02040503050406030204" pitchFamily="18" charset="0"/>
                          <a:ea typeface="Cambria Math" panose="02040503050406030204" pitchFamily="18" charset="0"/>
                        </a:rPr>
                        <m:t>=</m:t>
                      </m:r>
                      <m:f>
                        <m:fPr>
                          <m:ctrlPr>
                            <a:rPr lang="cs-CZ" sz="1400" b="0" i="1" smtClean="0">
                              <a:latin typeface="Cambria Math" panose="02040503050406030204" pitchFamily="18" charset="0"/>
                              <a:ea typeface="Cambria Math" panose="02040503050406030204" pitchFamily="18" charset="0"/>
                            </a:rPr>
                          </m:ctrlPr>
                        </m:fPr>
                        <m:num>
                          <m:r>
                            <a:rPr lang="cs-CZ" sz="1400" b="0" i="1" smtClean="0">
                              <a:latin typeface="Cambria Math"/>
                              <a:ea typeface="Cambria Math" panose="02040503050406030204" pitchFamily="18" charset="0"/>
                            </a:rPr>
                            <m:t>𝐸</m:t>
                          </m:r>
                          <m:r>
                            <a:rPr lang="cs-CZ" sz="1400" b="0" i="1" smtClean="0">
                              <a:latin typeface="Cambria Math"/>
                              <a:ea typeface="Cambria Math" panose="02040503050406030204" pitchFamily="18" charset="0"/>
                            </a:rPr>
                            <m:t>(</m:t>
                          </m:r>
                          <m:r>
                            <a:rPr lang="cs-CZ" sz="1400" b="0" i="1" smtClean="0">
                              <a:latin typeface="Cambria Math"/>
                              <a:ea typeface="Cambria Math" panose="02040503050406030204" pitchFamily="18" charset="0"/>
                            </a:rPr>
                            <m:t>𝑆</m:t>
                          </m:r>
                          <m:r>
                            <a:rPr lang="cs-CZ" sz="1400" b="0" i="1" smtClean="0">
                              <a:latin typeface="Cambria Math"/>
                              <a:ea typeface="Cambria Math" panose="02040503050406030204" pitchFamily="18" charset="0"/>
                            </a:rPr>
                            <m:t>)</m:t>
                          </m:r>
                        </m:num>
                        <m:den>
                          <m:r>
                            <a:rPr lang="cs-CZ" sz="1400" b="0" i="1" smtClean="0">
                              <a:latin typeface="Cambria Math"/>
                              <a:ea typeface="Cambria Math" panose="02040503050406030204" pitchFamily="18" charset="0"/>
                            </a:rPr>
                            <m:t>1+</m:t>
                          </m:r>
                          <m:r>
                            <a:rPr lang="cs-CZ" sz="1400" b="0" i="1" smtClean="0">
                              <a:latin typeface="Cambria Math"/>
                              <a:ea typeface="Cambria Math" panose="02040503050406030204" pitchFamily="18" charset="0"/>
                            </a:rPr>
                            <m:t>𝑟</m:t>
                          </m:r>
                        </m:den>
                      </m:f>
                      <m:r>
                        <a:rPr lang="cs-CZ" sz="1400" b="0" i="1" smtClean="0">
                          <a:latin typeface="Cambria Math"/>
                          <a:ea typeface="Cambria Math" panose="02040503050406030204" pitchFamily="18" charset="0"/>
                        </a:rPr>
                        <m:t>=</m:t>
                      </m:r>
                      <m:f>
                        <m:fPr>
                          <m:ctrlPr>
                            <a:rPr lang="cs-CZ" sz="1400" i="1" smtClean="0">
                              <a:latin typeface="Cambria Math" panose="02040503050406030204" pitchFamily="18" charset="0"/>
                              <a:ea typeface="Cambria Math" panose="02040503050406030204" pitchFamily="18" charset="0"/>
                            </a:rPr>
                          </m:ctrlPr>
                        </m:fPr>
                        <m:num>
                          <m:r>
                            <a:rPr lang="cs-CZ" sz="1400" b="0" i="1" smtClean="0">
                              <a:latin typeface="Cambria Math" panose="02040503050406030204" pitchFamily="18" charset="0"/>
                              <a:ea typeface="Cambria Math" panose="02040503050406030204" pitchFamily="18" charset="0"/>
                            </a:rPr>
                            <m:t>𝑝</m:t>
                          </m:r>
                          <m:r>
                            <a:rPr lang="cs-CZ" sz="1400" b="0" i="1" smtClean="0">
                              <a:latin typeface="Cambria Math" panose="02040503050406030204" pitchFamily="18" charset="0"/>
                              <a:ea typeface="Cambria Math" panose="02040503050406030204" pitchFamily="18" charset="0"/>
                            </a:rPr>
                            <m:t>×</m:t>
                          </m:r>
                          <m:r>
                            <a:rPr lang="cs-CZ" sz="1400" i="1" smtClean="0">
                              <a:latin typeface="Cambria Math"/>
                              <a:ea typeface="Cambria Math" panose="02040503050406030204" pitchFamily="18" charset="0"/>
                            </a:rPr>
                            <m:t>𝑢</m:t>
                          </m:r>
                          <m:r>
                            <a:rPr lang="cs-CZ" sz="1400" b="0" i="1" smtClean="0">
                              <a:latin typeface="Cambria Math"/>
                              <a:ea typeface="Cambria Math" panose="02040503050406030204" pitchFamily="18" charset="0"/>
                            </a:rPr>
                            <m:t>𝑆</m:t>
                          </m:r>
                          <m:r>
                            <a:rPr lang="cs-CZ" sz="1400" b="0" i="1" smtClean="0">
                              <a:latin typeface="Cambria Math" panose="02040503050406030204" pitchFamily="18" charset="0"/>
                              <a:ea typeface="Cambria Math" panose="02040503050406030204" pitchFamily="18" charset="0"/>
                            </a:rPr>
                            <m:t>+</m:t>
                          </m:r>
                          <m:d>
                            <m:dPr>
                              <m:ctrlPr>
                                <a:rPr lang="cs-CZ" sz="1400" b="0" i="1" smtClean="0">
                                  <a:latin typeface="Cambria Math" panose="02040503050406030204" pitchFamily="18" charset="0"/>
                                  <a:ea typeface="Cambria Math" panose="02040503050406030204" pitchFamily="18" charset="0"/>
                                </a:rPr>
                              </m:ctrlPr>
                            </m:dPr>
                            <m:e>
                              <m:r>
                                <a:rPr lang="cs-CZ" sz="1400" b="0" i="1" smtClean="0">
                                  <a:latin typeface="Cambria Math" panose="02040503050406030204" pitchFamily="18" charset="0"/>
                                  <a:ea typeface="Cambria Math" panose="02040503050406030204" pitchFamily="18" charset="0"/>
                                </a:rPr>
                                <m:t>1−</m:t>
                              </m:r>
                              <m:r>
                                <a:rPr lang="cs-CZ" sz="1400" b="0" i="1" smtClean="0">
                                  <a:latin typeface="Cambria Math" panose="02040503050406030204" pitchFamily="18" charset="0"/>
                                  <a:ea typeface="Cambria Math" panose="02040503050406030204" pitchFamily="18" charset="0"/>
                                </a:rPr>
                                <m:t>𝑝</m:t>
                              </m:r>
                            </m:e>
                          </m:d>
                          <m:r>
                            <a:rPr lang="cs-CZ" sz="1400" b="0" i="1" smtClean="0">
                              <a:latin typeface="Cambria Math"/>
                              <a:ea typeface="Cambria Math"/>
                            </a:rPr>
                            <m:t>×</m:t>
                          </m:r>
                          <m:r>
                            <a:rPr lang="cs-CZ" sz="1400" b="0" i="1" smtClean="0">
                              <a:latin typeface="Cambria Math"/>
                              <a:ea typeface="Cambria Math" panose="02040503050406030204" pitchFamily="18" charset="0"/>
                            </a:rPr>
                            <m:t>𝑑𝑆</m:t>
                          </m:r>
                        </m:num>
                        <m:den>
                          <m:r>
                            <a:rPr lang="cs-CZ" sz="1400" b="0" i="1" smtClean="0">
                              <a:latin typeface="Cambria Math" panose="02040503050406030204" pitchFamily="18" charset="0"/>
                              <a:ea typeface="Cambria Math" panose="02040503050406030204" pitchFamily="18" charset="0"/>
                            </a:rPr>
                            <m:t>1+</m:t>
                          </m:r>
                          <m:r>
                            <a:rPr lang="cs-CZ" sz="1400" b="0" i="1" smtClean="0">
                              <a:latin typeface="Cambria Math" panose="02040503050406030204" pitchFamily="18" charset="0"/>
                              <a:ea typeface="Cambria Math" panose="02040503050406030204" pitchFamily="18" charset="0"/>
                            </a:rPr>
                            <m:t>𝑟</m:t>
                          </m:r>
                        </m:den>
                      </m:f>
                    </m:oMath>
                  </m:oMathPara>
                </a14:m>
                <a:endParaRPr lang="en-GB" sz="1400" dirty="0">
                  <a:latin typeface="Cambria Math" panose="02040503050406030204" pitchFamily="18" charset="0"/>
                  <a:ea typeface="Cambria Math" panose="02040503050406030204" pitchFamily="18" charset="0"/>
                </a:endParaRPr>
              </a:p>
            </p:txBody>
          </p:sp>
        </mc:Choice>
        <mc:Fallback xmlns="">
          <p:sp>
            <p:nvSpPr>
              <p:cNvPr id="61" name="TextovéPole 60">
                <a:extLst>
                  <a:ext uri="{FF2B5EF4-FFF2-40B4-BE49-F238E27FC236}">
                    <a16:creationId xmlns:a16="http://schemas.microsoft.com/office/drawing/2014/main" id="{05FC8A4A-3761-4383-881C-9096ADBF4AD7}"/>
                  </a:ext>
                </a:extLst>
              </p:cNvPr>
              <p:cNvSpPr txBox="1">
                <a:spLocks noRot="1" noChangeAspect="1" noMove="1" noResize="1" noEditPoints="1" noAdjustHandles="1" noChangeArrowheads="1" noChangeShapeType="1" noTextEdit="1"/>
              </p:cNvSpPr>
              <p:nvPr/>
            </p:nvSpPr>
            <p:spPr>
              <a:xfrm>
                <a:off x="1692000" y="2159178"/>
                <a:ext cx="2880000" cy="514051"/>
              </a:xfrm>
              <a:prstGeom prst="rect">
                <a:avLst/>
              </a:prstGeom>
              <a:blipFill>
                <a:blip r:embed="rId16"/>
                <a:stretch>
                  <a:fillRect/>
                </a:stretch>
              </a:blipFill>
              <a:ln>
                <a:noFill/>
              </a:ln>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66" name="TextovéPole 65">
                <a:extLst>
                  <a:ext uri="{FF2B5EF4-FFF2-40B4-BE49-F238E27FC236}">
                    <a16:creationId xmlns:a16="http://schemas.microsoft.com/office/drawing/2014/main" id="{05FC8A4A-3761-4383-881C-9096ADBF4AD7}"/>
                  </a:ext>
                </a:extLst>
              </p:cNvPr>
              <p:cNvSpPr txBox="1"/>
              <p:nvPr/>
            </p:nvSpPr>
            <p:spPr>
              <a:xfrm>
                <a:off x="4499992" y="2151267"/>
                <a:ext cx="3384000" cy="510461"/>
              </a:xfrm>
              <a:prstGeom prst="rect">
                <a:avLst/>
              </a:prstGeom>
              <a:noFill/>
              <a:ln>
                <a:noFill/>
              </a:ln>
            </p:spPr>
            <p:txBody>
              <a:bodyPr wrap="square" rtlCol="0">
                <a:spAutoFit/>
              </a:bodyPr>
              <a:lstStyle/>
              <a:p>
                <a:pPr marL="176213" indent="-176213">
                  <a:buClr>
                    <a:srgbClr val="7030A0"/>
                  </a:buClr>
                  <a:buSzPct val="100000"/>
                </a:pPr>
                <a14:m>
                  <m:oMathPara xmlns:m="http://schemas.openxmlformats.org/officeDocument/2006/math">
                    <m:oMathParaPr>
                      <m:jc m:val="left"/>
                    </m:oMathParaPr>
                    <m:oMath xmlns:m="http://schemas.openxmlformats.org/officeDocument/2006/math">
                      <m:r>
                        <a:rPr lang="cs-CZ" sz="1400" b="0" i="1" smtClean="0">
                          <a:latin typeface="Cambria Math" panose="02040503050406030204" pitchFamily="18" charset="0"/>
                          <a:ea typeface="Cambria Math" panose="02040503050406030204" pitchFamily="18" charset="0"/>
                        </a:rPr>
                        <m:t>⇨</m:t>
                      </m:r>
                      <m:r>
                        <a:rPr lang="cs-CZ" sz="1400" b="0" i="1" smtClean="0">
                          <a:latin typeface="Cambria Math" panose="02040503050406030204" pitchFamily="18" charset="0"/>
                          <a:ea typeface="Cambria Math" panose="02040503050406030204" pitchFamily="18" charset="0"/>
                        </a:rPr>
                        <m:t>𝑝</m:t>
                      </m:r>
                      <m:r>
                        <a:rPr lang="cs-CZ" sz="1400" b="0" i="1" smtClean="0">
                          <a:latin typeface="Cambria Math" panose="02040503050406030204" pitchFamily="18" charset="0"/>
                          <a:ea typeface="Cambria Math" panose="02040503050406030204" pitchFamily="18" charset="0"/>
                        </a:rPr>
                        <m:t>=</m:t>
                      </m:r>
                      <m:f>
                        <m:fPr>
                          <m:ctrlPr>
                            <a:rPr lang="cs-CZ" sz="1400" b="0" i="1" smtClean="0">
                              <a:latin typeface="Cambria Math" panose="02040503050406030204" pitchFamily="18" charset="0"/>
                              <a:ea typeface="Cambria Math" panose="02040503050406030204" pitchFamily="18" charset="0"/>
                            </a:rPr>
                          </m:ctrlPr>
                        </m:fPr>
                        <m:num>
                          <m:d>
                            <m:dPr>
                              <m:ctrlPr>
                                <a:rPr lang="cs-CZ" sz="1400" b="0" i="1" smtClean="0">
                                  <a:latin typeface="Cambria Math" panose="02040503050406030204" pitchFamily="18" charset="0"/>
                                  <a:ea typeface="Cambria Math" panose="02040503050406030204" pitchFamily="18" charset="0"/>
                                </a:rPr>
                              </m:ctrlPr>
                            </m:dPr>
                            <m:e>
                              <m:r>
                                <a:rPr lang="cs-CZ" sz="1400" b="0" i="1" smtClean="0">
                                  <a:latin typeface="Cambria Math" panose="02040503050406030204" pitchFamily="18" charset="0"/>
                                  <a:ea typeface="Cambria Math" panose="02040503050406030204" pitchFamily="18" charset="0"/>
                                </a:rPr>
                                <m:t>1+</m:t>
                              </m:r>
                              <m:r>
                                <a:rPr lang="cs-CZ" sz="1400" b="0" i="1" smtClean="0">
                                  <a:latin typeface="Cambria Math" panose="02040503050406030204" pitchFamily="18" charset="0"/>
                                  <a:ea typeface="Cambria Math" panose="02040503050406030204" pitchFamily="18" charset="0"/>
                                </a:rPr>
                                <m:t>𝑟</m:t>
                              </m:r>
                            </m:e>
                          </m:d>
                          <m:r>
                            <a:rPr lang="cs-CZ" sz="1400" b="0" i="1" smtClean="0">
                              <a:latin typeface="Cambria Math" panose="02040503050406030204" pitchFamily="18" charset="0"/>
                              <a:ea typeface="Cambria Math" panose="02040503050406030204" pitchFamily="18" charset="0"/>
                            </a:rPr>
                            <m:t>−</m:t>
                          </m:r>
                          <m:r>
                            <a:rPr lang="cs-CZ" sz="1400" b="0" i="1" smtClean="0">
                              <a:latin typeface="Cambria Math" panose="02040503050406030204" pitchFamily="18" charset="0"/>
                              <a:ea typeface="Cambria Math" panose="02040503050406030204" pitchFamily="18" charset="0"/>
                            </a:rPr>
                            <m:t>𝑑</m:t>
                          </m:r>
                        </m:num>
                        <m:den>
                          <m:r>
                            <a:rPr lang="cs-CZ" sz="1400" b="0" i="1" smtClean="0">
                              <a:latin typeface="Cambria Math" panose="02040503050406030204" pitchFamily="18" charset="0"/>
                              <a:ea typeface="Cambria Math" panose="02040503050406030204" pitchFamily="18" charset="0"/>
                            </a:rPr>
                            <m:t>𝑢</m:t>
                          </m:r>
                          <m:r>
                            <a:rPr lang="cs-CZ" sz="1400" b="0" i="1" smtClean="0">
                              <a:latin typeface="Cambria Math" panose="02040503050406030204" pitchFamily="18" charset="0"/>
                              <a:ea typeface="Cambria Math" panose="02040503050406030204" pitchFamily="18" charset="0"/>
                            </a:rPr>
                            <m:t>−</m:t>
                          </m:r>
                          <m:r>
                            <a:rPr lang="cs-CZ" sz="1400" b="0" i="1" smtClean="0">
                              <a:latin typeface="Cambria Math" panose="02040503050406030204" pitchFamily="18" charset="0"/>
                              <a:ea typeface="Cambria Math" panose="02040503050406030204" pitchFamily="18" charset="0"/>
                            </a:rPr>
                            <m:t>𝑑</m:t>
                          </m:r>
                        </m:den>
                      </m:f>
                      <m:r>
                        <a:rPr lang="cs-CZ" sz="1400" b="0" i="1" smtClean="0">
                          <a:latin typeface="Cambria Math"/>
                          <a:ea typeface="Cambria Math" panose="02040503050406030204" pitchFamily="18" charset="0"/>
                        </a:rPr>
                        <m:t>=</m:t>
                      </m:r>
                      <m:f>
                        <m:fPr>
                          <m:ctrlPr>
                            <a:rPr lang="cs-CZ" sz="1400" b="0" i="1" smtClean="0">
                              <a:latin typeface="Cambria Math" panose="02040503050406030204" pitchFamily="18" charset="0"/>
                              <a:ea typeface="Cambria Math" panose="02040503050406030204" pitchFamily="18" charset="0"/>
                            </a:rPr>
                          </m:ctrlPr>
                        </m:fPr>
                        <m:num>
                          <m:r>
                            <a:rPr lang="cs-CZ" sz="1400" b="0" i="1" smtClean="0">
                              <a:latin typeface="Cambria Math" panose="02040503050406030204" pitchFamily="18" charset="0"/>
                              <a:ea typeface="Cambria Math" panose="02040503050406030204" pitchFamily="18" charset="0"/>
                            </a:rPr>
                            <m:t>1.1−0.7</m:t>
                          </m:r>
                        </m:num>
                        <m:den>
                          <m:r>
                            <a:rPr lang="cs-CZ" sz="1400" b="0" i="1" smtClean="0">
                              <a:latin typeface="Cambria Math" panose="02040503050406030204" pitchFamily="18" charset="0"/>
                              <a:ea typeface="Cambria Math" panose="02040503050406030204" pitchFamily="18" charset="0"/>
                            </a:rPr>
                            <m:t>1.3−0.7</m:t>
                          </m:r>
                        </m:den>
                      </m:f>
                      <m:r>
                        <a:rPr lang="cs-CZ" sz="1400" b="0" i="1" smtClean="0">
                          <a:latin typeface="Cambria Math" panose="02040503050406030204" pitchFamily="18" charset="0"/>
                          <a:ea typeface="Cambria Math" panose="02040503050406030204" pitchFamily="18" charset="0"/>
                        </a:rPr>
                        <m:t>=6</m:t>
                      </m:r>
                      <m:r>
                        <a:rPr lang="cs-CZ" sz="1400" b="0" i="1" smtClean="0">
                          <a:latin typeface="Cambria Math"/>
                          <a:ea typeface="Cambria Math" panose="02040503050406030204" pitchFamily="18" charset="0"/>
                        </a:rPr>
                        <m:t>6,67</m:t>
                      </m:r>
                      <m:r>
                        <a:rPr lang="cs-CZ" sz="1400" b="0" i="1" smtClean="0">
                          <a:latin typeface="Cambria Math" panose="02040503050406030204" pitchFamily="18" charset="0"/>
                          <a:ea typeface="Cambria Math" panose="02040503050406030204" pitchFamily="18" charset="0"/>
                        </a:rPr>
                        <m:t>%</m:t>
                      </m:r>
                    </m:oMath>
                  </m:oMathPara>
                </a14:m>
                <a:endParaRPr lang="en-GB" sz="1400" dirty="0">
                  <a:solidFill>
                    <a:srgbClr val="C00000"/>
                  </a:solidFill>
                  <a:latin typeface="Cambria Math" panose="02040503050406030204" pitchFamily="18" charset="0"/>
                  <a:ea typeface="Cambria Math" panose="02040503050406030204" pitchFamily="18" charset="0"/>
                </a:endParaRPr>
              </a:p>
            </p:txBody>
          </p:sp>
        </mc:Choice>
        <mc:Fallback xmlns="">
          <p:sp>
            <p:nvSpPr>
              <p:cNvPr id="66" name="TextovéPole 65">
                <a:extLst>
                  <a:ext uri="{FF2B5EF4-FFF2-40B4-BE49-F238E27FC236}">
                    <a16:creationId xmlns:a16="http://schemas.microsoft.com/office/drawing/2014/main" id="{05FC8A4A-3761-4383-881C-9096ADBF4AD7}"/>
                  </a:ext>
                </a:extLst>
              </p:cNvPr>
              <p:cNvSpPr txBox="1">
                <a:spLocks noRot="1" noChangeAspect="1" noMove="1" noResize="1" noEditPoints="1" noAdjustHandles="1" noChangeArrowheads="1" noChangeShapeType="1" noTextEdit="1"/>
              </p:cNvSpPr>
              <p:nvPr/>
            </p:nvSpPr>
            <p:spPr>
              <a:xfrm>
                <a:off x="4499992" y="2151267"/>
                <a:ext cx="3384000" cy="510461"/>
              </a:xfrm>
              <a:prstGeom prst="rect">
                <a:avLst/>
              </a:prstGeom>
              <a:blipFill>
                <a:blip r:embed="rId17"/>
                <a:stretch>
                  <a:fillRect b="-1190"/>
                </a:stretch>
              </a:blipFill>
              <a:ln>
                <a:noFill/>
              </a:ln>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68" name="TextovéPole 67">
                <a:extLst>
                  <a:ext uri="{FF2B5EF4-FFF2-40B4-BE49-F238E27FC236}">
                    <a16:creationId xmlns:a16="http://schemas.microsoft.com/office/drawing/2014/main" id="{05FC8A4A-3761-4383-881C-9096ADBF4AD7}"/>
                  </a:ext>
                </a:extLst>
              </p:cNvPr>
              <p:cNvSpPr txBox="1"/>
              <p:nvPr/>
            </p:nvSpPr>
            <p:spPr>
              <a:xfrm>
                <a:off x="4716016" y="1836586"/>
                <a:ext cx="2358096" cy="307777"/>
              </a:xfrm>
              <a:prstGeom prst="rect">
                <a:avLst/>
              </a:prstGeom>
              <a:noFill/>
              <a:ln>
                <a:noFill/>
              </a:ln>
            </p:spPr>
            <p:txBody>
              <a:bodyPr wrap="square" rtlCol="0">
                <a:spAutoFit/>
              </a:bodyPr>
              <a:lstStyle/>
              <a:p>
                <a:pPr marL="271463" indent="-271463">
                  <a:buClr>
                    <a:srgbClr val="7030A0"/>
                  </a:buClr>
                  <a:buSzPct val="100000"/>
                </a:pPr>
                <a14:m>
                  <m:oMath xmlns:m="http://schemas.openxmlformats.org/officeDocument/2006/math">
                    <m:r>
                      <a:rPr lang="en-GB" sz="1400" b="0" i="1" smtClean="0">
                        <a:latin typeface="Cambria Math" panose="02040503050406030204" pitchFamily="18" charset="0"/>
                        <a:ea typeface="Cambria Math" panose="02040503050406030204" pitchFamily="18" charset="0"/>
                      </a:rPr>
                      <m:t>𝑝</m:t>
                    </m:r>
                  </m:oMath>
                </a14:m>
                <a:r>
                  <a:rPr lang="en-GB" sz="1400" dirty="0">
                    <a:latin typeface="Cambria Math" panose="02040503050406030204" pitchFamily="18" charset="0"/>
                    <a:ea typeface="Cambria Math" panose="02040503050406030204" pitchFamily="18" charset="0"/>
                  </a:rPr>
                  <a:t>… risk-neutral probability</a:t>
                </a:r>
              </a:p>
            </p:txBody>
          </p:sp>
        </mc:Choice>
        <mc:Fallback xmlns="">
          <p:sp>
            <p:nvSpPr>
              <p:cNvPr id="68" name="TextovéPole 67">
                <a:extLst>
                  <a:ext uri="{FF2B5EF4-FFF2-40B4-BE49-F238E27FC236}">
                    <a16:creationId xmlns:a16="http://schemas.microsoft.com/office/drawing/2014/main" id="{05FC8A4A-3761-4383-881C-9096ADBF4AD7}"/>
                  </a:ext>
                </a:extLst>
              </p:cNvPr>
              <p:cNvSpPr txBox="1">
                <a:spLocks noRot="1" noChangeAspect="1" noMove="1" noResize="1" noEditPoints="1" noAdjustHandles="1" noChangeArrowheads="1" noChangeShapeType="1" noTextEdit="1"/>
              </p:cNvSpPr>
              <p:nvPr/>
            </p:nvSpPr>
            <p:spPr>
              <a:xfrm>
                <a:off x="4716016" y="1836586"/>
                <a:ext cx="2358096" cy="307777"/>
              </a:xfrm>
              <a:prstGeom prst="rect">
                <a:avLst/>
              </a:prstGeom>
              <a:blipFill>
                <a:blip r:embed="rId18"/>
                <a:stretch>
                  <a:fillRect t="-3922" b="-17647"/>
                </a:stretch>
              </a:blipFill>
              <a:ln>
                <a:noFill/>
              </a:ln>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46" name="TextovéPole 45">
                <a:extLst>
                  <a:ext uri="{FF2B5EF4-FFF2-40B4-BE49-F238E27FC236}">
                    <a16:creationId xmlns:a16="http://schemas.microsoft.com/office/drawing/2014/main" id="{05FC8A4A-3761-4383-881C-9096ADBF4AD7}"/>
                  </a:ext>
                </a:extLst>
              </p:cNvPr>
              <p:cNvSpPr txBox="1"/>
              <p:nvPr/>
            </p:nvSpPr>
            <p:spPr>
              <a:xfrm>
                <a:off x="1691680" y="2925963"/>
                <a:ext cx="6048672" cy="514051"/>
              </a:xfrm>
              <a:prstGeom prst="rect">
                <a:avLst/>
              </a:prstGeom>
              <a:noFill/>
              <a:ln>
                <a:noFill/>
              </a:ln>
            </p:spPr>
            <p:txBody>
              <a:bodyPr wrap="square" rtlCol="0">
                <a:spAutoFit/>
              </a:bodyPr>
              <a:lstStyle/>
              <a:p>
                <a:pPr marL="176213" indent="-176213">
                  <a:buClr>
                    <a:srgbClr val="7030A0"/>
                  </a:buClr>
                  <a:buSzPct val="100000"/>
                </a:pPr>
                <a14:m>
                  <m:oMathPara xmlns:m="http://schemas.openxmlformats.org/officeDocument/2006/math">
                    <m:oMathParaPr>
                      <m:jc m:val="left"/>
                    </m:oMathParaPr>
                    <m:oMath xmlns:m="http://schemas.openxmlformats.org/officeDocument/2006/math">
                      <m:r>
                        <a:rPr lang="cs-CZ" sz="1400" b="0" i="1" smtClean="0">
                          <a:latin typeface="Cambria Math"/>
                          <a:ea typeface="Cambria Math" panose="02040503050406030204" pitchFamily="18" charset="0"/>
                        </a:rPr>
                        <m:t>𝐶</m:t>
                      </m:r>
                      <m:r>
                        <a:rPr lang="cs-CZ" sz="1400" b="0" i="1" smtClean="0">
                          <a:latin typeface="Cambria Math" panose="02040503050406030204" pitchFamily="18" charset="0"/>
                          <a:ea typeface="Cambria Math" panose="02040503050406030204" pitchFamily="18" charset="0"/>
                        </a:rPr>
                        <m:t>=</m:t>
                      </m:r>
                      <m:f>
                        <m:fPr>
                          <m:ctrlPr>
                            <a:rPr lang="cs-CZ" sz="1400" b="0" i="1" smtClean="0">
                              <a:latin typeface="Cambria Math" panose="02040503050406030204" pitchFamily="18" charset="0"/>
                              <a:ea typeface="Cambria Math" panose="02040503050406030204" pitchFamily="18" charset="0"/>
                            </a:rPr>
                          </m:ctrlPr>
                        </m:fPr>
                        <m:num>
                          <m:r>
                            <a:rPr lang="cs-CZ" sz="1400" b="0" i="1" smtClean="0">
                              <a:latin typeface="Cambria Math"/>
                              <a:ea typeface="Cambria Math" panose="02040503050406030204" pitchFamily="18" charset="0"/>
                            </a:rPr>
                            <m:t>𝐸</m:t>
                          </m:r>
                          <m:r>
                            <a:rPr lang="cs-CZ" sz="1400" b="0" i="1" smtClean="0">
                              <a:latin typeface="Cambria Math"/>
                              <a:ea typeface="Cambria Math" panose="02040503050406030204" pitchFamily="18" charset="0"/>
                            </a:rPr>
                            <m:t>(</m:t>
                          </m:r>
                          <m:r>
                            <a:rPr lang="cs-CZ" sz="1400" b="0" i="1" smtClean="0">
                              <a:latin typeface="Cambria Math"/>
                              <a:ea typeface="Cambria Math" panose="02040503050406030204" pitchFamily="18" charset="0"/>
                            </a:rPr>
                            <m:t>𝐶</m:t>
                          </m:r>
                          <m:r>
                            <a:rPr lang="cs-CZ" sz="1400" b="0" i="1" smtClean="0">
                              <a:latin typeface="Cambria Math"/>
                              <a:ea typeface="Cambria Math" panose="02040503050406030204" pitchFamily="18" charset="0"/>
                            </a:rPr>
                            <m:t>)</m:t>
                          </m:r>
                        </m:num>
                        <m:den>
                          <m:r>
                            <a:rPr lang="cs-CZ" sz="1400" b="0" i="1" smtClean="0">
                              <a:latin typeface="Cambria Math"/>
                              <a:ea typeface="Cambria Math" panose="02040503050406030204" pitchFamily="18" charset="0"/>
                            </a:rPr>
                            <m:t>1+</m:t>
                          </m:r>
                          <m:r>
                            <a:rPr lang="cs-CZ" sz="1400" b="0" i="1" smtClean="0">
                              <a:latin typeface="Cambria Math"/>
                              <a:ea typeface="Cambria Math" panose="02040503050406030204" pitchFamily="18" charset="0"/>
                            </a:rPr>
                            <m:t>𝑟</m:t>
                          </m:r>
                        </m:den>
                      </m:f>
                      <m:r>
                        <a:rPr lang="cs-CZ" sz="1400" b="0" i="1" smtClean="0">
                          <a:latin typeface="Cambria Math"/>
                          <a:ea typeface="Cambria Math" panose="02040503050406030204" pitchFamily="18" charset="0"/>
                        </a:rPr>
                        <m:t>=</m:t>
                      </m:r>
                      <m:f>
                        <m:fPr>
                          <m:ctrlPr>
                            <a:rPr lang="cs-CZ" sz="1400" i="1" smtClean="0">
                              <a:latin typeface="Cambria Math" panose="02040503050406030204" pitchFamily="18" charset="0"/>
                              <a:ea typeface="Cambria Math" panose="02040503050406030204" pitchFamily="18" charset="0"/>
                            </a:rPr>
                          </m:ctrlPr>
                        </m:fPr>
                        <m:num>
                          <m:r>
                            <a:rPr lang="cs-CZ" sz="1400" b="0" i="1" smtClean="0">
                              <a:latin typeface="Cambria Math" panose="02040503050406030204" pitchFamily="18" charset="0"/>
                              <a:ea typeface="Cambria Math" panose="02040503050406030204" pitchFamily="18" charset="0"/>
                            </a:rPr>
                            <m:t>𝑝</m:t>
                          </m:r>
                          <m:r>
                            <a:rPr lang="cs-CZ" sz="1400" b="0" i="1" smtClean="0">
                              <a:latin typeface="Cambria Math" panose="02040503050406030204" pitchFamily="18" charset="0"/>
                              <a:ea typeface="Cambria Math" panose="02040503050406030204" pitchFamily="18" charset="0"/>
                            </a:rPr>
                            <m:t>×</m:t>
                          </m:r>
                          <m:sSub>
                            <m:sSubPr>
                              <m:ctrlPr>
                                <a:rPr lang="cs-CZ" sz="1400" b="0" i="1" smtClean="0">
                                  <a:latin typeface="Cambria Math" panose="02040503050406030204" pitchFamily="18" charset="0"/>
                                  <a:ea typeface="Cambria Math" panose="02040503050406030204" pitchFamily="18" charset="0"/>
                                </a:rPr>
                              </m:ctrlPr>
                            </m:sSubPr>
                            <m:e>
                              <m:r>
                                <a:rPr lang="cs-CZ" sz="1400" b="0" i="1" smtClean="0">
                                  <a:latin typeface="Cambria Math"/>
                                  <a:ea typeface="Cambria Math" panose="02040503050406030204" pitchFamily="18" charset="0"/>
                                </a:rPr>
                                <m:t>𝐶</m:t>
                              </m:r>
                            </m:e>
                            <m:sub>
                              <m:r>
                                <a:rPr lang="cs-CZ" sz="1400" b="0" i="1" smtClean="0">
                                  <a:latin typeface="Cambria Math"/>
                                  <a:ea typeface="Cambria Math" panose="02040503050406030204" pitchFamily="18" charset="0"/>
                                </a:rPr>
                                <m:t>𝑢</m:t>
                              </m:r>
                            </m:sub>
                          </m:sSub>
                          <m:r>
                            <a:rPr lang="cs-CZ" sz="1400" b="0" i="1" smtClean="0">
                              <a:latin typeface="Cambria Math" panose="02040503050406030204" pitchFamily="18" charset="0"/>
                              <a:ea typeface="Cambria Math" panose="02040503050406030204" pitchFamily="18" charset="0"/>
                            </a:rPr>
                            <m:t>+</m:t>
                          </m:r>
                          <m:d>
                            <m:dPr>
                              <m:ctrlPr>
                                <a:rPr lang="cs-CZ" sz="1400" b="0" i="1" smtClean="0">
                                  <a:latin typeface="Cambria Math" panose="02040503050406030204" pitchFamily="18" charset="0"/>
                                  <a:ea typeface="Cambria Math" panose="02040503050406030204" pitchFamily="18" charset="0"/>
                                </a:rPr>
                              </m:ctrlPr>
                            </m:dPr>
                            <m:e>
                              <m:r>
                                <a:rPr lang="cs-CZ" sz="1400" b="0" i="1" smtClean="0">
                                  <a:latin typeface="Cambria Math" panose="02040503050406030204" pitchFamily="18" charset="0"/>
                                  <a:ea typeface="Cambria Math" panose="02040503050406030204" pitchFamily="18" charset="0"/>
                                </a:rPr>
                                <m:t>1−</m:t>
                              </m:r>
                              <m:r>
                                <a:rPr lang="cs-CZ" sz="1400" b="0" i="1" smtClean="0">
                                  <a:latin typeface="Cambria Math" panose="02040503050406030204" pitchFamily="18" charset="0"/>
                                  <a:ea typeface="Cambria Math" panose="02040503050406030204" pitchFamily="18" charset="0"/>
                                </a:rPr>
                                <m:t>𝑝</m:t>
                              </m:r>
                            </m:e>
                          </m:d>
                          <m:sSub>
                            <m:sSubPr>
                              <m:ctrlPr>
                                <a:rPr lang="cs-CZ" sz="1400" b="0" i="1" smtClean="0">
                                  <a:latin typeface="Cambria Math" panose="02040503050406030204" pitchFamily="18" charset="0"/>
                                  <a:ea typeface="Cambria Math" panose="02040503050406030204" pitchFamily="18" charset="0"/>
                                </a:rPr>
                              </m:ctrlPr>
                            </m:sSubPr>
                            <m:e>
                              <m:r>
                                <a:rPr lang="cs-CZ" sz="1400" b="0" i="1" smtClean="0">
                                  <a:latin typeface="Cambria Math"/>
                                  <a:ea typeface="Cambria Math"/>
                                </a:rPr>
                                <m:t>×</m:t>
                              </m:r>
                              <m:r>
                                <a:rPr lang="cs-CZ" sz="1400" b="0" i="1" smtClean="0">
                                  <a:latin typeface="Cambria Math"/>
                                  <a:ea typeface="Cambria Math" panose="02040503050406030204" pitchFamily="18" charset="0"/>
                                </a:rPr>
                                <m:t>𝐶</m:t>
                              </m:r>
                            </m:e>
                            <m:sub>
                              <m:r>
                                <a:rPr lang="cs-CZ" sz="1400" b="0" i="1" smtClean="0">
                                  <a:latin typeface="Cambria Math"/>
                                  <a:ea typeface="Cambria Math" panose="02040503050406030204" pitchFamily="18" charset="0"/>
                                </a:rPr>
                                <m:t>𝑑</m:t>
                              </m:r>
                            </m:sub>
                          </m:sSub>
                        </m:num>
                        <m:den>
                          <m:r>
                            <a:rPr lang="cs-CZ" sz="1400" b="0" i="1" smtClean="0">
                              <a:latin typeface="Cambria Math" panose="02040503050406030204" pitchFamily="18" charset="0"/>
                              <a:ea typeface="Cambria Math" panose="02040503050406030204" pitchFamily="18" charset="0"/>
                            </a:rPr>
                            <m:t>1+</m:t>
                          </m:r>
                          <m:r>
                            <a:rPr lang="cs-CZ" sz="1400" b="0" i="1" smtClean="0">
                              <a:latin typeface="Cambria Math" panose="02040503050406030204" pitchFamily="18" charset="0"/>
                              <a:ea typeface="Cambria Math" panose="02040503050406030204" pitchFamily="18" charset="0"/>
                            </a:rPr>
                            <m:t>𝑟</m:t>
                          </m:r>
                        </m:den>
                      </m:f>
                      <m:r>
                        <a:rPr lang="cs-CZ" sz="1400" b="0" i="1" smtClean="0">
                          <a:latin typeface="Cambria Math"/>
                          <a:ea typeface="Cambria Math" panose="02040503050406030204" pitchFamily="18" charset="0"/>
                        </a:rPr>
                        <m:t>=</m:t>
                      </m:r>
                      <m:f>
                        <m:fPr>
                          <m:ctrlPr>
                            <a:rPr lang="cs-CZ" sz="1400" b="0" i="1" smtClean="0">
                              <a:latin typeface="Cambria Math" panose="02040503050406030204" pitchFamily="18" charset="0"/>
                              <a:ea typeface="Cambria Math" panose="02040503050406030204" pitchFamily="18" charset="0"/>
                            </a:rPr>
                          </m:ctrlPr>
                        </m:fPr>
                        <m:num>
                          <m:r>
                            <a:rPr lang="cs-CZ" sz="1400" b="0" i="1" smtClean="0">
                              <a:latin typeface="Cambria Math"/>
                              <a:ea typeface="Cambria Math" panose="02040503050406030204" pitchFamily="18" charset="0"/>
                            </a:rPr>
                            <m:t>0.6667</m:t>
                          </m:r>
                          <m:r>
                            <a:rPr lang="cs-CZ" sz="1400" b="0" i="1" smtClean="0">
                              <a:latin typeface="Cambria Math"/>
                              <a:ea typeface="Cambria Math"/>
                            </a:rPr>
                            <m:t>×20+0.3333×0</m:t>
                          </m:r>
                        </m:num>
                        <m:den>
                          <m:r>
                            <a:rPr lang="cs-CZ" sz="1400" b="0" i="1" smtClean="0">
                              <a:latin typeface="Cambria Math"/>
                              <a:ea typeface="Cambria Math" panose="02040503050406030204" pitchFamily="18" charset="0"/>
                            </a:rPr>
                            <m:t>1.1</m:t>
                          </m:r>
                        </m:den>
                      </m:f>
                      <m:r>
                        <a:rPr lang="cs-CZ" sz="1400" b="0" i="1" smtClean="0">
                          <a:latin typeface="Cambria Math"/>
                          <a:ea typeface="Cambria Math" panose="02040503050406030204" pitchFamily="18" charset="0"/>
                        </a:rPr>
                        <m:t>=</m:t>
                      </m:r>
                      <m:r>
                        <a:rPr lang="cs-CZ" sz="1400" b="1" i="1" smtClean="0">
                          <a:solidFill>
                            <a:srgbClr val="C00000"/>
                          </a:solidFill>
                          <a:latin typeface="Cambria Math" panose="02040503050406030204" pitchFamily="18" charset="0"/>
                          <a:ea typeface="Cambria Math" panose="02040503050406030204" pitchFamily="18" charset="0"/>
                        </a:rPr>
                        <m:t>€</m:t>
                      </m:r>
                      <m:r>
                        <a:rPr lang="cs-CZ" sz="1400" b="1" i="1" smtClean="0">
                          <a:solidFill>
                            <a:srgbClr val="C00000"/>
                          </a:solidFill>
                          <a:latin typeface="Cambria Math"/>
                          <a:ea typeface="Cambria Math" panose="02040503050406030204" pitchFamily="18" charset="0"/>
                        </a:rPr>
                        <m:t>𝟏𝟐</m:t>
                      </m:r>
                      <m:r>
                        <a:rPr lang="cs-CZ" sz="1400" b="1" i="1" smtClean="0">
                          <a:solidFill>
                            <a:srgbClr val="C00000"/>
                          </a:solidFill>
                          <a:latin typeface="Cambria Math"/>
                          <a:ea typeface="Cambria Math" panose="02040503050406030204" pitchFamily="18" charset="0"/>
                        </a:rPr>
                        <m:t>.</m:t>
                      </m:r>
                      <m:r>
                        <a:rPr lang="cs-CZ" sz="1400" b="1" i="1" smtClean="0">
                          <a:solidFill>
                            <a:srgbClr val="C00000"/>
                          </a:solidFill>
                          <a:latin typeface="Cambria Math"/>
                          <a:ea typeface="Cambria Math" panose="02040503050406030204" pitchFamily="18" charset="0"/>
                        </a:rPr>
                        <m:t>𝟏𝟐</m:t>
                      </m:r>
                      <m:r>
                        <a:rPr lang="cs-CZ" sz="1400" b="1" i="1" smtClean="0">
                          <a:solidFill>
                            <a:srgbClr val="C00000"/>
                          </a:solidFill>
                          <a:latin typeface="Cambria Math"/>
                          <a:ea typeface="Cambria Math" panose="02040503050406030204" pitchFamily="18" charset="0"/>
                        </a:rPr>
                        <m:t> </m:t>
                      </m:r>
                    </m:oMath>
                  </m:oMathPara>
                </a14:m>
                <a:endParaRPr lang="en-GB" sz="1400" b="1" dirty="0">
                  <a:latin typeface="Cambria Math" panose="02040503050406030204" pitchFamily="18" charset="0"/>
                  <a:ea typeface="Cambria Math" panose="02040503050406030204" pitchFamily="18" charset="0"/>
                </a:endParaRPr>
              </a:p>
            </p:txBody>
          </p:sp>
        </mc:Choice>
        <mc:Fallback xmlns="">
          <p:sp>
            <p:nvSpPr>
              <p:cNvPr id="46" name="TextovéPole 45">
                <a:extLst>
                  <a:ext uri="{FF2B5EF4-FFF2-40B4-BE49-F238E27FC236}">
                    <a16:creationId xmlns:a16="http://schemas.microsoft.com/office/drawing/2014/main" id="{05FC8A4A-3761-4383-881C-9096ADBF4AD7}"/>
                  </a:ext>
                </a:extLst>
              </p:cNvPr>
              <p:cNvSpPr txBox="1">
                <a:spLocks noRot="1" noChangeAspect="1" noMove="1" noResize="1" noEditPoints="1" noAdjustHandles="1" noChangeArrowheads="1" noChangeShapeType="1" noTextEdit="1"/>
              </p:cNvSpPr>
              <p:nvPr/>
            </p:nvSpPr>
            <p:spPr>
              <a:xfrm>
                <a:off x="1691680" y="2925963"/>
                <a:ext cx="6048672" cy="514051"/>
              </a:xfrm>
              <a:prstGeom prst="rect">
                <a:avLst/>
              </a:prstGeom>
              <a:blipFill>
                <a:blip r:embed="rId19"/>
                <a:stretch>
                  <a:fillRect b="-1190"/>
                </a:stretch>
              </a:blipFill>
              <a:ln>
                <a:noFill/>
              </a:ln>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62" name="TextovéPole 61">
                <a:extLst>
                  <a:ext uri="{FF2B5EF4-FFF2-40B4-BE49-F238E27FC236}">
                    <a16:creationId xmlns:a16="http://schemas.microsoft.com/office/drawing/2014/main" id="{05FC8A4A-3761-4383-881C-9096ADBF4AD7}"/>
                  </a:ext>
                </a:extLst>
              </p:cNvPr>
              <p:cNvSpPr txBox="1"/>
              <p:nvPr/>
            </p:nvSpPr>
            <p:spPr>
              <a:xfrm>
                <a:off x="6253585" y="3824842"/>
                <a:ext cx="2782911" cy="1476366"/>
              </a:xfrm>
              <a:prstGeom prst="rect">
                <a:avLst/>
              </a:prstGeom>
              <a:noFill/>
              <a:ln>
                <a:noFill/>
              </a:ln>
            </p:spPr>
            <p:txBody>
              <a:bodyPr wrap="square" rtlCol="0">
                <a:spAutoFit/>
              </a:bodyPr>
              <a:lstStyle/>
              <a:p>
                <a:pPr>
                  <a:buClr>
                    <a:srgbClr val="7030A0"/>
                  </a:buClr>
                  <a:buSzPct val="100000"/>
                </a:pPr>
                <a14:m>
                  <m:oMath xmlns:m="http://schemas.openxmlformats.org/officeDocument/2006/math">
                    <m:r>
                      <a:rPr lang="en-GB" sz="1400" b="0" i="1" smtClean="0">
                        <a:latin typeface="Cambria Math" panose="02040503050406030204" pitchFamily="18" charset="0"/>
                        <a:ea typeface="Cambria Math" panose="02040503050406030204" pitchFamily="18" charset="0"/>
                      </a:rPr>
                      <m:t>𝑝</m:t>
                    </m:r>
                  </m:oMath>
                </a14:m>
                <a:r>
                  <a:rPr lang="en-GB" sz="1400" dirty="0">
                    <a:latin typeface="Cambria Math" panose="02040503050406030204" pitchFamily="18" charset="0"/>
                    <a:ea typeface="Cambria Math" panose="02040503050406030204" pitchFamily="18" charset="0"/>
                  </a:rPr>
                  <a:t>… risk-neutral probability</a:t>
                </a:r>
              </a:p>
              <a:p>
                <a:pPr>
                  <a:buClr>
                    <a:srgbClr val="7030A0"/>
                  </a:buClr>
                  <a:buSzPct val="100000"/>
                </a:pPr>
                <a:r>
                  <a:rPr lang="en-GB" sz="1400" b="0" i="1" dirty="0">
                    <a:latin typeface="Cambria Math"/>
                    <a:ea typeface="Cambria Math" panose="02040503050406030204" pitchFamily="18" charset="0"/>
                  </a:rPr>
                  <a:t>k </a:t>
                </a:r>
                <a:r>
                  <a:rPr lang="en-GB" sz="1400" dirty="0">
                    <a:latin typeface="Cambria Math" panose="02040503050406030204" pitchFamily="18" charset="0"/>
                    <a:ea typeface="Cambria Math" panose="02040503050406030204" pitchFamily="18" charset="0"/>
                  </a:rPr>
                  <a:t>… number of jumps up </a:t>
                </a:r>
              </a:p>
              <a:p>
                <a:pPr>
                  <a:buClr>
                    <a:srgbClr val="7030A0"/>
                  </a:buClr>
                  <a:buSzPct val="100000"/>
                </a:pPr>
                <a14:m>
                  <m:oMath xmlns:m="http://schemas.openxmlformats.org/officeDocument/2006/math">
                    <m:r>
                      <a:rPr lang="en-GB" sz="1400" b="0" i="1" smtClean="0">
                        <a:latin typeface="Cambria Math"/>
                        <a:ea typeface="Cambria Math" panose="02040503050406030204" pitchFamily="18" charset="0"/>
                      </a:rPr>
                      <m:t>𝑇</m:t>
                    </m:r>
                  </m:oMath>
                </a14:m>
                <a:r>
                  <a:rPr lang="en-GB" sz="1400" dirty="0">
                    <a:latin typeface="Cambria Math" panose="02040503050406030204" pitchFamily="18" charset="0"/>
                    <a:ea typeface="Cambria Math" panose="02040503050406030204" pitchFamily="18" charset="0"/>
                  </a:rPr>
                  <a:t>… number of periods</a:t>
                </a:r>
              </a:p>
              <a:p>
                <a:pPr marL="269875" indent="-269875">
                  <a:buClr>
                    <a:srgbClr val="7030A0"/>
                  </a:buClr>
                  <a:buSzPct val="100000"/>
                </a:pPr>
                <a14:m>
                  <m:oMath xmlns:m="http://schemas.openxmlformats.org/officeDocument/2006/math">
                    <m:r>
                      <a:rPr lang="cs-CZ" sz="1400" b="0" i="1" smtClean="0">
                        <a:latin typeface="Cambria Math" panose="02040503050406030204" pitchFamily="18" charset="0"/>
                        <a:ea typeface="Cambria Math" panose="02040503050406030204" pitchFamily="18" charset="0"/>
                      </a:rPr>
                      <m:t>𝑎</m:t>
                    </m:r>
                  </m:oMath>
                </a14:m>
                <a:r>
                  <a:rPr lang="en-GB" sz="1400" dirty="0">
                    <a:latin typeface="Cambria Math" panose="02040503050406030204" pitchFamily="18" charset="0"/>
                    <a:ea typeface="Cambria Math" panose="02040503050406030204" pitchFamily="18" charset="0"/>
                  </a:rPr>
                  <a:t>… floor of </a:t>
                </a:r>
                <a:r>
                  <a:rPr lang="cs-CZ" sz="1400" dirty="0">
                    <a:latin typeface="Cambria Math" panose="02040503050406030204" pitchFamily="18" charset="0"/>
                    <a:ea typeface="Cambria Math" panose="02040503050406030204" pitchFamily="18" charset="0"/>
                  </a:rPr>
                  <a:t>positive </a:t>
                </a:r>
                <a:r>
                  <a:rPr lang="en-GB" sz="1400" dirty="0">
                    <a:latin typeface="Cambria Math" panose="02040503050406030204" pitchFamily="18" charset="0"/>
                    <a:ea typeface="Cambria Math" panose="02040503050406030204" pitchFamily="18" charset="0"/>
                  </a:rPr>
                  <a:t>in-the-money </a:t>
                </a:r>
                <a:r>
                  <a:rPr lang="cs-CZ" sz="1400" dirty="0">
                    <a:latin typeface="Cambria Math" panose="02040503050406030204" pitchFamily="18" charset="0"/>
                    <a:ea typeface="Cambria Math" panose="02040503050406030204" pitchFamily="18" charset="0"/>
                  </a:rPr>
                  <a:t>   </a:t>
                </a:r>
                <a:r>
                  <a:rPr lang="en-GB" sz="1400" dirty="0">
                    <a:latin typeface="Cambria Math" panose="02040503050406030204" pitchFamily="18" charset="0"/>
                    <a:ea typeface="Cambria Math" panose="02040503050406030204" pitchFamily="18" charset="0"/>
                  </a:rPr>
                  <a:t>states</a:t>
                </a:r>
              </a:p>
              <a:p>
                <a:pPr>
                  <a:buClr>
                    <a:srgbClr val="7030A0"/>
                  </a:buClr>
                  <a:buSzPct val="100000"/>
                </a:pPr>
                <a14:m>
                  <m:oMath xmlns:m="http://schemas.openxmlformats.org/officeDocument/2006/math">
                    <m:d>
                      <m:dPr>
                        <m:ctrlPr>
                          <a:rPr lang="en-GB" sz="1200" i="1">
                            <a:latin typeface="Cambria Math" panose="02040503050406030204" pitchFamily="18" charset="0"/>
                            <a:ea typeface="Cambria Math" panose="02040503050406030204" pitchFamily="18" charset="0"/>
                          </a:rPr>
                        </m:ctrlPr>
                      </m:dPr>
                      <m:e>
                        <m:m>
                          <m:mPr>
                            <m:mcs>
                              <m:mc>
                                <m:mcPr>
                                  <m:count m:val="1"/>
                                  <m:mcJc m:val="center"/>
                                </m:mcPr>
                              </m:mc>
                            </m:mcs>
                            <m:ctrlPr>
                              <a:rPr lang="en-GB" sz="1200" i="1">
                                <a:latin typeface="Cambria Math" panose="02040503050406030204" pitchFamily="18" charset="0"/>
                                <a:ea typeface="Cambria Math" panose="02040503050406030204" pitchFamily="18" charset="0"/>
                              </a:rPr>
                            </m:ctrlPr>
                          </m:mPr>
                          <m:mr>
                            <m:e>
                              <m:r>
                                <m:rPr>
                                  <m:brk m:alnAt="7"/>
                                </m:rPr>
                                <a:rPr lang="en-GB" sz="1200" i="1">
                                  <a:latin typeface="Cambria Math"/>
                                  <a:ea typeface="Cambria Math" panose="02040503050406030204" pitchFamily="18" charset="0"/>
                                </a:rPr>
                                <m:t>𝑇</m:t>
                              </m:r>
                            </m:e>
                          </m:mr>
                          <m:mr>
                            <m:e>
                              <m:r>
                                <a:rPr lang="en-GB" sz="1200" i="1">
                                  <a:latin typeface="Cambria Math"/>
                                  <a:ea typeface="Cambria Math" panose="02040503050406030204" pitchFamily="18" charset="0"/>
                                </a:rPr>
                                <m:t>𝑘</m:t>
                              </m:r>
                            </m:e>
                          </m:mr>
                        </m:m>
                      </m:e>
                    </m:d>
                    <m:r>
                      <a:rPr lang="en-GB" sz="1200" b="0" i="1" smtClean="0">
                        <a:latin typeface="Cambria Math"/>
                        <a:ea typeface="Cambria Math" panose="02040503050406030204" pitchFamily="18" charset="0"/>
                      </a:rPr>
                      <m:t>=</m:t>
                    </m:r>
                    <m:f>
                      <m:fPr>
                        <m:ctrlPr>
                          <a:rPr lang="en-GB" sz="1200" b="0" i="1" smtClean="0">
                            <a:latin typeface="Cambria Math" panose="02040503050406030204" pitchFamily="18" charset="0"/>
                            <a:ea typeface="Cambria Math" panose="02040503050406030204" pitchFamily="18" charset="0"/>
                          </a:rPr>
                        </m:ctrlPr>
                      </m:fPr>
                      <m:num>
                        <m:r>
                          <a:rPr lang="en-GB" sz="1200" b="0" i="1" smtClean="0">
                            <a:latin typeface="Cambria Math"/>
                            <a:ea typeface="Cambria Math" panose="02040503050406030204" pitchFamily="18" charset="0"/>
                          </a:rPr>
                          <m:t>𝑇</m:t>
                        </m:r>
                        <m:r>
                          <a:rPr lang="en-GB" sz="1200" b="0" i="1" smtClean="0">
                            <a:latin typeface="Cambria Math"/>
                            <a:ea typeface="Cambria Math" panose="02040503050406030204" pitchFamily="18" charset="0"/>
                          </a:rPr>
                          <m:t>!</m:t>
                        </m:r>
                      </m:num>
                      <m:den>
                        <m:r>
                          <a:rPr lang="en-GB" sz="1200" b="0" i="1" smtClean="0">
                            <a:latin typeface="Cambria Math"/>
                            <a:ea typeface="Cambria Math" panose="02040503050406030204" pitchFamily="18" charset="0"/>
                          </a:rPr>
                          <m:t>𝑘</m:t>
                        </m:r>
                        <m:r>
                          <a:rPr lang="en-GB" sz="1200" b="0" i="1" smtClean="0">
                            <a:latin typeface="Cambria Math"/>
                            <a:ea typeface="Cambria Math" panose="02040503050406030204" pitchFamily="18" charset="0"/>
                          </a:rPr>
                          <m:t>!</m:t>
                        </m:r>
                        <m:d>
                          <m:dPr>
                            <m:ctrlPr>
                              <a:rPr lang="en-GB" sz="1200" b="0" i="1" smtClean="0">
                                <a:latin typeface="Cambria Math" panose="02040503050406030204" pitchFamily="18" charset="0"/>
                                <a:ea typeface="Cambria Math" panose="02040503050406030204" pitchFamily="18" charset="0"/>
                              </a:rPr>
                            </m:ctrlPr>
                          </m:dPr>
                          <m:e>
                            <m:r>
                              <a:rPr lang="en-GB" sz="1200" b="0" i="1" smtClean="0">
                                <a:latin typeface="Cambria Math"/>
                                <a:ea typeface="Cambria Math" panose="02040503050406030204" pitchFamily="18" charset="0"/>
                              </a:rPr>
                              <m:t>𝑇</m:t>
                            </m:r>
                            <m:r>
                              <a:rPr lang="en-GB" sz="1200" b="0" i="1" smtClean="0">
                                <a:latin typeface="Cambria Math"/>
                                <a:ea typeface="Cambria Math" panose="02040503050406030204" pitchFamily="18" charset="0"/>
                              </a:rPr>
                              <m:t>−</m:t>
                            </m:r>
                            <m:r>
                              <a:rPr lang="en-GB" sz="1200" b="0" i="1" smtClean="0">
                                <a:latin typeface="Cambria Math"/>
                                <a:ea typeface="Cambria Math" panose="02040503050406030204" pitchFamily="18" charset="0"/>
                              </a:rPr>
                              <m:t>𝑘</m:t>
                            </m:r>
                          </m:e>
                        </m:d>
                        <m:r>
                          <a:rPr lang="en-GB" sz="1200" b="0" i="1" smtClean="0">
                            <a:latin typeface="Cambria Math"/>
                            <a:ea typeface="Cambria Math" panose="02040503050406030204" pitchFamily="18" charset="0"/>
                          </a:rPr>
                          <m:t>!</m:t>
                        </m:r>
                      </m:den>
                    </m:f>
                  </m:oMath>
                </a14:m>
                <a:r>
                  <a:rPr lang="en-GB" sz="1200" dirty="0">
                    <a:latin typeface="Cambria Math" panose="02040503050406030204" pitchFamily="18" charset="0"/>
                    <a:ea typeface="Cambria Math" panose="02040503050406030204" pitchFamily="18" charset="0"/>
                  </a:rPr>
                  <a:t> </a:t>
                </a:r>
                <a:r>
                  <a:rPr lang="en-GB" sz="1400" dirty="0">
                    <a:latin typeface="Cambria Math" panose="02040503050406030204" pitchFamily="18" charset="0"/>
                    <a:ea typeface="Cambria Math" panose="02040503050406030204" pitchFamily="18" charset="0"/>
                  </a:rPr>
                  <a:t>… binomial coefficient</a:t>
                </a:r>
              </a:p>
            </p:txBody>
          </p:sp>
        </mc:Choice>
        <mc:Fallback xmlns="">
          <p:sp>
            <p:nvSpPr>
              <p:cNvPr id="62" name="TextovéPole 61">
                <a:extLst>
                  <a:ext uri="{FF2B5EF4-FFF2-40B4-BE49-F238E27FC236}">
                    <a16:creationId xmlns:a16="http://schemas.microsoft.com/office/drawing/2014/main" id="{05FC8A4A-3761-4383-881C-9096ADBF4AD7}"/>
                  </a:ext>
                </a:extLst>
              </p:cNvPr>
              <p:cNvSpPr txBox="1">
                <a:spLocks noRot="1" noChangeAspect="1" noMove="1" noResize="1" noEditPoints="1" noAdjustHandles="1" noChangeArrowheads="1" noChangeShapeType="1" noTextEdit="1"/>
              </p:cNvSpPr>
              <p:nvPr/>
            </p:nvSpPr>
            <p:spPr>
              <a:xfrm>
                <a:off x="6253585" y="3824842"/>
                <a:ext cx="2782911" cy="1476366"/>
              </a:xfrm>
              <a:prstGeom prst="rect">
                <a:avLst/>
              </a:prstGeom>
              <a:blipFill>
                <a:blip r:embed="rId20"/>
                <a:stretch>
                  <a:fillRect l="-658" t="-823" r="-658"/>
                </a:stretch>
              </a:blipFill>
              <a:ln>
                <a:noFill/>
              </a:ln>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12" name="TextovéPole 11">
                <a:extLst>
                  <a:ext uri="{FF2B5EF4-FFF2-40B4-BE49-F238E27FC236}">
                    <a16:creationId xmlns:a16="http://schemas.microsoft.com/office/drawing/2014/main" id="{8176A21C-85EA-5985-13AB-5FA0DE65E9E8}"/>
                  </a:ext>
                </a:extLst>
              </p:cNvPr>
              <p:cNvSpPr txBox="1"/>
              <p:nvPr/>
            </p:nvSpPr>
            <p:spPr>
              <a:xfrm>
                <a:off x="1043608" y="4108208"/>
                <a:ext cx="4896544" cy="660052"/>
              </a:xfrm>
              <a:prstGeom prst="rect">
                <a:avLst/>
              </a:prstGeom>
              <a:noFill/>
            </p:spPr>
            <p:txBody>
              <a:bodyPr wrap="square" lIns="0" tIns="0" rIns="0" bIns="0" rtlCol="0">
                <a:spAutoFit/>
              </a:bodyPr>
              <a:lstStyle/>
              <a:p>
                <a:pPr algn="ctr"/>
                <a14:m>
                  <m:oMathPara xmlns:m="http://schemas.openxmlformats.org/officeDocument/2006/math">
                    <m:oMathParaPr>
                      <m:jc m:val="centerGroup"/>
                    </m:oMathParaPr>
                    <m:oMath xmlns:m="http://schemas.openxmlformats.org/officeDocument/2006/math">
                      <m:r>
                        <a:rPr lang="cs-CZ" sz="1600" b="0" i="1" smtClean="0">
                          <a:latin typeface="Cambria Math" panose="02040503050406030204" pitchFamily="18" charset="0"/>
                          <a:ea typeface="Cambria Math" panose="02040503050406030204" pitchFamily="18" charset="0"/>
                        </a:rPr>
                        <m:t>𝐶</m:t>
                      </m:r>
                      <m:r>
                        <a:rPr lang="cs-CZ" sz="1600" b="0" i="1" smtClean="0">
                          <a:latin typeface="Cambria Math" panose="02040503050406030204" pitchFamily="18" charset="0"/>
                          <a:ea typeface="Cambria Math" panose="02040503050406030204" pitchFamily="18" charset="0"/>
                        </a:rPr>
                        <m:t>=</m:t>
                      </m:r>
                      <m:f>
                        <m:fPr>
                          <m:ctrlPr>
                            <a:rPr lang="cs-CZ" sz="1600" b="0" i="1" smtClean="0">
                              <a:latin typeface="Cambria Math" panose="02040503050406030204" pitchFamily="18" charset="0"/>
                              <a:ea typeface="Cambria Math" panose="02040503050406030204" pitchFamily="18" charset="0"/>
                            </a:rPr>
                          </m:ctrlPr>
                        </m:fPr>
                        <m:num>
                          <m:r>
                            <a:rPr lang="cs-CZ" sz="1600" b="0" i="1" smtClean="0">
                              <a:latin typeface="Cambria Math"/>
                              <a:ea typeface="Cambria Math" panose="02040503050406030204" pitchFamily="18" charset="0"/>
                            </a:rPr>
                            <m:t>1</m:t>
                          </m:r>
                        </m:num>
                        <m:den>
                          <m:sSup>
                            <m:sSupPr>
                              <m:ctrlPr>
                                <a:rPr lang="cs-CZ" sz="1600" i="1">
                                  <a:latin typeface="Cambria Math" panose="02040503050406030204" pitchFamily="18" charset="0"/>
                                  <a:ea typeface="Cambria Math" panose="02040503050406030204" pitchFamily="18" charset="0"/>
                                </a:rPr>
                              </m:ctrlPr>
                            </m:sSupPr>
                            <m:e>
                              <m:r>
                                <a:rPr lang="cs-CZ" sz="1600" i="1">
                                  <a:latin typeface="Cambria Math" panose="02040503050406030204" pitchFamily="18" charset="0"/>
                                  <a:ea typeface="Cambria Math" panose="02040503050406030204" pitchFamily="18" charset="0"/>
                                </a:rPr>
                                <m:t>(1+</m:t>
                              </m:r>
                              <m:r>
                                <a:rPr lang="cs-CZ" sz="1600" i="1">
                                  <a:latin typeface="Cambria Math" panose="02040503050406030204" pitchFamily="18" charset="0"/>
                                  <a:ea typeface="Cambria Math" panose="02040503050406030204" pitchFamily="18" charset="0"/>
                                </a:rPr>
                                <m:t>𝑟</m:t>
                              </m:r>
                              <m:r>
                                <a:rPr lang="cs-CZ" sz="1600" i="1">
                                  <a:latin typeface="Cambria Math" panose="02040503050406030204" pitchFamily="18" charset="0"/>
                                  <a:ea typeface="Cambria Math" panose="02040503050406030204" pitchFamily="18" charset="0"/>
                                </a:rPr>
                                <m:t>)</m:t>
                              </m:r>
                            </m:e>
                            <m:sup>
                              <m:r>
                                <a:rPr lang="cs-CZ" sz="1600" i="1">
                                  <a:latin typeface="Cambria Math" panose="02040503050406030204" pitchFamily="18" charset="0"/>
                                  <a:ea typeface="Cambria Math" panose="02040503050406030204" pitchFamily="18" charset="0"/>
                                </a:rPr>
                                <m:t>𝑇</m:t>
                              </m:r>
                            </m:sup>
                          </m:sSup>
                        </m:den>
                      </m:f>
                      <m:d>
                        <m:dPr>
                          <m:begChr m:val="["/>
                          <m:endChr m:val="]"/>
                          <m:ctrlPr>
                            <a:rPr lang="cs-CZ" sz="1600" b="0" i="1" smtClean="0">
                              <a:latin typeface="Cambria Math" panose="02040503050406030204" pitchFamily="18" charset="0"/>
                              <a:ea typeface="Cambria Math" panose="02040503050406030204" pitchFamily="18" charset="0"/>
                            </a:rPr>
                          </m:ctrlPr>
                        </m:dPr>
                        <m:e>
                          <m:nary>
                            <m:naryPr>
                              <m:chr m:val="∑"/>
                              <m:supHide m:val="on"/>
                              <m:ctrlPr>
                                <a:rPr lang="cs-CZ" sz="1600" b="0" i="1" smtClean="0">
                                  <a:latin typeface="Cambria Math" panose="02040503050406030204" pitchFamily="18" charset="0"/>
                                  <a:ea typeface="Cambria Math" panose="02040503050406030204" pitchFamily="18" charset="0"/>
                                </a:rPr>
                              </m:ctrlPr>
                            </m:naryPr>
                            <m:sub>
                              <m:r>
                                <m:rPr>
                                  <m:brk m:alnAt="7"/>
                                </m:rPr>
                                <a:rPr lang="cs-CZ" sz="1600" b="0" i="1" smtClean="0">
                                  <a:latin typeface="Cambria Math" panose="02040503050406030204" pitchFamily="18" charset="0"/>
                                  <a:ea typeface="Cambria Math" panose="02040503050406030204" pitchFamily="18" charset="0"/>
                                </a:rPr>
                                <m:t>𝑘</m:t>
                              </m:r>
                              <m:r>
                                <a:rPr lang="en-GB" sz="1600" b="0" i="1" smtClean="0">
                                  <a:latin typeface="Cambria Math" panose="02040503050406030204" pitchFamily="18" charset="0"/>
                                  <a:ea typeface="Cambria Math" panose="02040503050406030204" pitchFamily="18" charset="0"/>
                                </a:rPr>
                                <m:t>&gt;</m:t>
                              </m:r>
                              <m:r>
                                <a:rPr lang="cs-CZ" sz="1600" b="0" i="1" smtClean="0">
                                  <a:latin typeface="Cambria Math" panose="02040503050406030204" pitchFamily="18" charset="0"/>
                                  <a:ea typeface="Cambria Math" panose="02040503050406030204" pitchFamily="18" charset="0"/>
                                </a:rPr>
                                <m:t>𝑎</m:t>
                              </m:r>
                            </m:sub>
                            <m:sup/>
                            <m:e>
                              <m:d>
                                <m:dPr>
                                  <m:ctrlPr>
                                    <a:rPr lang="cs-CZ" sz="1600" i="1">
                                      <a:latin typeface="Cambria Math" panose="02040503050406030204" pitchFamily="18" charset="0"/>
                                      <a:ea typeface="Cambria Math" panose="02040503050406030204" pitchFamily="18" charset="0"/>
                                    </a:rPr>
                                  </m:ctrlPr>
                                </m:dPr>
                                <m:e>
                                  <m:m>
                                    <m:mPr>
                                      <m:mcs>
                                        <m:mc>
                                          <m:mcPr>
                                            <m:count m:val="1"/>
                                            <m:mcJc m:val="center"/>
                                          </m:mcPr>
                                        </m:mc>
                                      </m:mcs>
                                      <m:ctrlPr>
                                        <a:rPr lang="cs-CZ" sz="1600" i="1">
                                          <a:latin typeface="Cambria Math" panose="02040503050406030204" pitchFamily="18" charset="0"/>
                                          <a:ea typeface="Cambria Math" panose="02040503050406030204" pitchFamily="18" charset="0"/>
                                        </a:rPr>
                                      </m:ctrlPr>
                                    </m:mPr>
                                    <m:mr>
                                      <m:e>
                                        <m:r>
                                          <m:rPr>
                                            <m:brk m:alnAt="7"/>
                                          </m:rPr>
                                          <a:rPr lang="cs-CZ" sz="1600" i="1">
                                            <a:latin typeface="Cambria Math"/>
                                            <a:ea typeface="Cambria Math" panose="02040503050406030204" pitchFamily="18" charset="0"/>
                                          </a:rPr>
                                          <m:t>𝑇</m:t>
                                        </m:r>
                                      </m:e>
                                    </m:mr>
                                    <m:mr>
                                      <m:e>
                                        <m:r>
                                          <a:rPr lang="cs-CZ" sz="1600" i="1">
                                            <a:latin typeface="Cambria Math"/>
                                            <a:ea typeface="Cambria Math" panose="02040503050406030204" pitchFamily="18" charset="0"/>
                                          </a:rPr>
                                          <m:t>𝑘</m:t>
                                        </m:r>
                                      </m:e>
                                    </m:mr>
                                  </m:m>
                                </m:e>
                              </m:d>
                              <m:sSup>
                                <m:sSupPr>
                                  <m:ctrlPr>
                                    <a:rPr lang="cs-CZ" sz="1600" i="1">
                                      <a:latin typeface="Cambria Math" panose="02040503050406030204" pitchFamily="18" charset="0"/>
                                      <a:ea typeface="Cambria Math" panose="02040503050406030204" pitchFamily="18" charset="0"/>
                                    </a:rPr>
                                  </m:ctrlPr>
                                </m:sSupPr>
                                <m:e>
                                  <m:r>
                                    <a:rPr lang="cs-CZ" sz="1600" i="1">
                                      <a:latin typeface="Cambria Math" panose="02040503050406030204" pitchFamily="18" charset="0"/>
                                      <a:ea typeface="Cambria Math" panose="02040503050406030204" pitchFamily="18" charset="0"/>
                                    </a:rPr>
                                    <m:t>𝑝</m:t>
                                  </m:r>
                                </m:e>
                                <m:sup>
                                  <m:r>
                                    <a:rPr lang="cs-CZ" sz="1600" i="1">
                                      <a:latin typeface="Cambria Math"/>
                                      <a:ea typeface="Cambria Math" panose="02040503050406030204" pitchFamily="18" charset="0"/>
                                    </a:rPr>
                                    <m:t>𝑘</m:t>
                                  </m:r>
                                </m:sup>
                              </m:sSup>
                              <m:sSup>
                                <m:sSupPr>
                                  <m:ctrlPr>
                                    <a:rPr lang="cs-CZ" sz="1600" i="1">
                                      <a:latin typeface="Cambria Math" panose="02040503050406030204" pitchFamily="18" charset="0"/>
                                      <a:ea typeface="Cambria Math" panose="02040503050406030204" pitchFamily="18" charset="0"/>
                                    </a:rPr>
                                  </m:ctrlPr>
                                </m:sSupPr>
                                <m:e>
                                  <m:r>
                                    <a:rPr lang="cs-CZ" sz="1600" i="1">
                                      <a:latin typeface="Cambria Math" panose="02040503050406030204" pitchFamily="18" charset="0"/>
                                      <a:ea typeface="Cambria Math" panose="02040503050406030204" pitchFamily="18" charset="0"/>
                                    </a:rPr>
                                    <m:t>(1−</m:t>
                                  </m:r>
                                  <m:r>
                                    <a:rPr lang="cs-CZ" sz="1600" i="1">
                                      <a:latin typeface="Cambria Math" panose="02040503050406030204" pitchFamily="18" charset="0"/>
                                      <a:ea typeface="Cambria Math" panose="02040503050406030204" pitchFamily="18" charset="0"/>
                                    </a:rPr>
                                    <m:t>𝑝</m:t>
                                  </m:r>
                                  <m:r>
                                    <a:rPr lang="cs-CZ" sz="1600" i="1">
                                      <a:latin typeface="Cambria Math" panose="02040503050406030204" pitchFamily="18" charset="0"/>
                                      <a:ea typeface="Cambria Math" panose="02040503050406030204" pitchFamily="18" charset="0"/>
                                    </a:rPr>
                                    <m:t>)</m:t>
                                  </m:r>
                                </m:e>
                                <m:sup>
                                  <m:r>
                                    <a:rPr lang="cs-CZ" sz="1600" i="1">
                                      <a:latin typeface="Cambria Math"/>
                                      <a:ea typeface="Cambria Math" panose="02040503050406030204" pitchFamily="18" charset="0"/>
                                    </a:rPr>
                                    <m:t>𝑇</m:t>
                                  </m:r>
                                  <m:r>
                                    <a:rPr lang="cs-CZ" sz="1600" i="1">
                                      <a:latin typeface="Cambria Math"/>
                                      <a:ea typeface="Cambria Math" panose="02040503050406030204" pitchFamily="18" charset="0"/>
                                    </a:rPr>
                                    <m:t>−</m:t>
                                  </m:r>
                                  <m:r>
                                    <a:rPr lang="cs-CZ" sz="1600" i="1">
                                      <a:latin typeface="Cambria Math"/>
                                      <a:ea typeface="Cambria Math" panose="02040503050406030204" pitchFamily="18" charset="0"/>
                                    </a:rPr>
                                    <m:t>𝑘</m:t>
                                  </m:r>
                                </m:sup>
                              </m:sSup>
                              <m:r>
                                <a:rPr lang="cs-CZ" sz="1600" i="1">
                                  <a:latin typeface="Cambria Math"/>
                                  <a:ea typeface="Cambria Math"/>
                                </a:rPr>
                                <m:t>×</m:t>
                              </m:r>
                              <m:d>
                                <m:dPr>
                                  <m:ctrlPr>
                                    <a:rPr lang="cs-CZ" sz="1600" i="1">
                                      <a:latin typeface="Cambria Math" panose="02040503050406030204" pitchFamily="18" charset="0"/>
                                      <a:ea typeface="Cambria Math"/>
                                    </a:rPr>
                                  </m:ctrlPr>
                                </m:dPr>
                                <m:e>
                                  <m:r>
                                    <a:rPr lang="cs-CZ" sz="1600" i="1">
                                      <a:latin typeface="Cambria Math"/>
                                      <a:ea typeface="Cambria Math"/>
                                    </a:rPr>
                                    <m:t>𝑆</m:t>
                                  </m:r>
                                  <m:sSup>
                                    <m:sSupPr>
                                      <m:ctrlPr>
                                        <a:rPr lang="cs-CZ" sz="1600" i="1">
                                          <a:latin typeface="Cambria Math" panose="02040503050406030204" pitchFamily="18" charset="0"/>
                                          <a:ea typeface="Cambria Math"/>
                                        </a:rPr>
                                      </m:ctrlPr>
                                    </m:sSupPr>
                                    <m:e>
                                      <m:r>
                                        <a:rPr lang="cs-CZ" sz="1600" i="1">
                                          <a:latin typeface="Cambria Math"/>
                                          <a:ea typeface="Cambria Math"/>
                                        </a:rPr>
                                        <m:t>𝑢</m:t>
                                      </m:r>
                                    </m:e>
                                    <m:sup>
                                      <m:r>
                                        <a:rPr lang="cs-CZ" sz="1600" i="1">
                                          <a:latin typeface="Cambria Math"/>
                                          <a:ea typeface="Cambria Math"/>
                                        </a:rPr>
                                        <m:t>𝑘</m:t>
                                      </m:r>
                                    </m:sup>
                                  </m:sSup>
                                  <m:sSup>
                                    <m:sSupPr>
                                      <m:ctrlPr>
                                        <a:rPr lang="cs-CZ" sz="1600" i="1">
                                          <a:latin typeface="Cambria Math" panose="02040503050406030204" pitchFamily="18" charset="0"/>
                                          <a:ea typeface="Cambria Math"/>
                                        </a:rPr>
                                      </m:ctrlPr>
                                    </m:sSupPr>
                                    <m:e>
                                      <m:r>
                                        <a:rPr lang="cs-CZ" sz="1600" i="1">
                                          <a:latin typeface="Cambria Math"/>
                                          <a:ea typeface="Cambria Math"/>
                                        </a:rPr>
                                        <m:t>𝑑</m:t>
                                      </m:r>
                                    </m:e>
                                    <m:sup>
                                      <m:r>
                                        <a:rPr lang="cs-CZ" sz="1600" i="1">
                                          <a:latin typeface="Cambria Math"/>
                                          <a:ea typeface="Cambria Math"/>
                                        </a:rPr>
                                        <m:t>𝑇</m:t>
                                      </m:r>
                                      <m:r>
                                        <a:rPr lang="cs-CZ" sz="1600" i="1">
                                          <a:latin typeface="Cambria Math"/>
                                          <a:ea typeface="Cambria Math"/>
                                        </a:rPr>
                                        <m:t>−</m:t>
                                      </m:r>
                                      <m:r>
                                        <a:rPr lang="cs-CZ" sz="1600" i="1">
                                          <a:latin typeface="Cambria Math"/>
                                          <a:ea typeface="Cambria Math"/>
                                        </a:rPr>
                                        <m:t>𝑘</m:t>
                                      </m:r>
                                    </m:sup>
                                  </m:sSup>
                                  <m:r>
                                    <a:rPr lang="cs-CZ" sz="1600" i="1">
                                      <a:latin typeface="Cambria Math"/>
                                      <a:ea typeface="Cambria Math"/>
                                    </a:rPr>
                                    <m:t>−</m:t>
                                  </m:r>
                                  <m:r>
                                    <a:rPr lang="cs-CZ" sz="1600" i="1">
                                      <a:latin typeface="Cambria Math"/>
                                      <a:ea typeface="Cambria Math"/>
                                    </a:rPr>
                                    <m:t>𝑋</m:t>
                                  </m:r>
                                </m:e>
                              </m:d>
                            </m:e>
                          </m:nary>
                        </m:e>
                      </m:d>
                    </m:oMath>
                  </m:oMathPara>
                </a14:m>
                <a:endParaRPr lang="cs-CZ" sz="1600" i="1" dirty="0">
                  <a:latin typeface="Cambria Math"/>
                  <a:ea typeface="Cambria Math" panose="02040503050406030204" pitchFamily="18" charset="0"/>
                </a:endParaRPr>
              </a:p>
            </p:txBody>
          </p:sp>
        </mc:Choice>
        <mc:Fallback xmlns="">
          <p:sp>
            <p:nvSpPr>
              <p:cNvPr id="12" name="TextovéPole 11">
                <a:extLst>
                  <a:ext uri="{FF2B5EF4-FFF2-40B4-BE49-F238E27FC236}">
                    <a16:creationId xmlns:a16="http://schemas.microsoft.com/office/drawing/2014/main" id="{8176A21C-85EA-5985-13AB-5FA0DE65E9E8}"/>
                  </a:ext>
                </a:extLst>
              </p:cNvPr>
              <p:cNvSpPr txBox="1">
                <a:spLocks noRot="1" noChangeAspect="1" noMove="1" noResize="1" noEditPoints="1" noAdjustHandles="1" noChangeArrowheads="1" noChangeShapeType="1" noTextEdit="1"/>
              </p:cNvSpPr>
              <p:nvPr/>
            </p:nvSpPr>
            <p:spPr>
              <a:xfrm>
                <a:off x="1043608" y="4108208"/>
                <a:ext cx="4896544" cy="660052"/>
              </a:xfrm>
              <a:prstGeom prst="rect">
                <a:avLst/>
              </a:prstGeom>
              <a:blipFill>
                <a:blip r:embed="rId21"/>
                <a:stretch>
                  <a:fillRect/>
                </a:stretch>
              </a:blipFill>
            </p:spPr>
            <p:txBody>
              <a:bodyPr/>
              <a:lstStyle/>
              <a:p>
                <a:r>
                  <a:rPr lang="en-GB">
                    <a:noFill/>
                  </a:rPr>
                  <a:t> </a:t>
                </a:r>
              </a:p>
            </p:txBody>
          </p:sp>
        </mc:Fallback>
      </mc:AlternateContent>
      <p:sp>
        <p:nvSpPr>
          <p:cNvPr id="63" name="Levá složená závorka 62"/>
          <p:cNvSpPr/>
          <p:nvPr/>
        </p:nvSpPr>
        <p:spPr>
          <a:xfrm rot="16200000">
            <a:off x="4740418" y="4211073"/>
            <a:ext cx="258360" cy="844971"/>
          </a:xfrm>
          <a:prstGeom prst="leftBrace">
            <a:avLst>
              <a:gd name="adj1" fmla="val 30572"/>
              <a:gd name="adj2" fmla="val 76072"/>
            </a:avLst>
          </a:prstGeom>
          <a:ln w="25400">
            <a:headEnd type="none" w="lg" len="med"/>
            <a:tailEnd type="none" w="lg"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cs-CZ"/>
          </a:p>
        </p:txBody>
      </p:sp>
      <mc:AlternateContent xmlns:mc="http://schemas.openxmlformats.org/markup-compatibility/2006" xmlns:a14="http://schemas.microsoft.com/office/drawing/2010/main">
        <mc:Choice Requires="a14">
          <p:sp>
            <p:nvSpPr>
              <p:cNvPr id="64" name="TextovéPole 63">
                <a:extLst>
                  <a:ext uri="{FF2B5EF4-FFF2-40B4-BE49-F238E27FC236}">
                    <a16:creationId xmlns:a16="http://schemas.microsoft.com/office/drawing/2014/main" id="{05FC8A4A-3761-4383-881C-9096ADBF4AD7}"/>
                  </a:ext>
                </a:extLst>
              </p:cNvPr>
              <p:cNvSpPr txBox="1"/>
              <p:nvPr/>
            </p:nvSpPr>
            <p:spPr>
              <a:xfrm>
                <a:off x="4211960" y="4713270"/>
                <a:ext cx="1862700" cy="646331"/>
              </a:xfrm>
              <a:prstGeom prst="rect">
                <a:avLst/>
              </a:prstGeom>
              <a:noFill/>
              <a:ln>
                <a:noFill/>
              </a:ln>
            </p:spPr>
            <p:txBody>
              <a:bodyPr wrap="square" rtlCol="0">
                <a:spAutoFit/>
              </a:bodyPr>
              <a:lstStyle/>
              <a:p>
                <a:pPr>
                  <a:lnSpc>
                    <a:spcPts val="1440"/>
                  </a:lnSpc>
                  <a:buClr>
                    <a:srgbClr val="7030A0"/>
                  </a:buClr>
                  <a:buSzPct val="100000"/>
                </a:pPr>
                <a:r>
                  <a:rPr lang="en-GB" sz="1200" dirty="0">
                    <a:latin typeface="Cambria Math" panose="02040503050406030204" pitchFamily="18" charset="0"/>
                    <a:ea typeface="Cambria Math" panose="02040503050406030204" pitchFamily="18" charset="0"/>
                  </a:rPr>
                  <a:t>terminal stock price after </a:t>
                </a:r>
                <a14:m>
                  <m:oMath xmlns:m="http://schemas.openxmlformats.org/officeDocument/2006/math">
                    <m:r>
                      <a:rPr lang="en-GB" sz="1200" b="0" i="1" smtClean="0">
                        <a:latin typeface="Cambria Math"/>
                        <a:ea typeface="Cambria Math" panose="02040503050406030204" pitchFamily="18" charset="0"/>
                      </a:rPr>
                      <m:t>𝑘</m:t>
                    </m:r>
                    <m:r>
                      <a:rPr lang="en-GB" sz="1200" i="1">
                        <a:latin typeface="Cambria Math" panose="02040503050406030204" pitchFamily="18" charset="0"/>
                        <a:ea typeface="Cambria Math" panose="02040503050406030204" pitchFamily="18" charset="0"/>
                      </a:rPr>
                      <m:t> </m:t>
                    </m:r>
                  </m:oMath>
                </a14:m>
                <a:r>
                  <a:rPr lang="en-GB" sz="1200" dirty="0">
                    <a:latin typeface="Cambria Math" panose="02040503050406030204" pitchFamily="18" charset="0"/>
                    <a:ea typeface="Cambria Math" panose="02040503050406030204" pitchFamily="18" charset="0"/>
                  </a:rPr>
                  <a:t>jumps up and </a:t>
                </a:r>
                <a14:m>
                  <m:oMath xmlns:m="http://schemas.openxmlformats.org/officeDocument/2006/math">
                    <m:r>
                      <a:rPr lang="en-GB" sz="1200" b="0" i="1" smtClean="0">
                        <a:latin typeface="Cambria Math"/>
                        <a:ea typeface="Cambria Math" panose="02040503050406030204" pitchFamily="18" charset="0"/>
                      </a:rPr>
                      <m:t>(</m:t>
                    </m:r>
                    <m:r>
                      <a:rPr lang="en-GB" sz="1200" b="0" i="1" smtClean="0">
                        <a:latin typeface="Cambria Math"/>
                        <a:ea typeface="Cambria Math" panose="02040503050406030204" pitchFamily="18" charset="0"/>
                      </a:rPr>
                      <m:t>𝑇</m:t>
                    </m:r>
                    <m:r>
                      <a:rPr lang="en-GB" sz="1200" b="0" i="1" smtClean="0">
                        <a:latin typeface="Cambria Math"/>
                        <a:ea typeface="Cambria Math" panose="02040503050406030204" pitchFamily="18" charset="0"/>
                      </a:rPr>
                      <m:t>−</m:t>
                    </m:r>
                    <m:r>
                      <a:rPr lang="en-GB" sz="1200" b="0" i="1" smtClean="0">
                        <a:latin typeface="Cambria Math"/>
                        <a:ea typeface="Cambria Math" panose="02040503050406030204" pitchFamily="18" charset="0"/>
                      </a:rPr>
                      <m:t>𝑘</m:t>
                    </m:r>
                    <m:r>
                      <a:rPr lang="en-GB" sz="1200" b="0" i="1" smtClean="0">
                        <a:latin typeface="Cambria Math"/>
                        <a:ea typeface="Cambria Math" panose="02040503050406030204" pitchFamily="18" charset="0"/>
                      </a:rPr>
                      <m:t>)</m:t>
                    </m:r>
                  </m:oMath>
                </a14:m>
                <a:r>
                  <a:rPr lang="en-GB" sz="1200" dirty="0">
                    <a:latin typeface="Cambria Math" panose="02040503050406030204" pitchFamily="18" charset="0"/>
                    <a:ea typeface="Cambria Math" panose="02040503050406030204" pitchFamily="18" charset="0"/>
                  </a:rPr>
                  <a:t> jumps down</a:t>
                </a:r>
              </a:p>
            </p:txBody>
          </p:sp>
        </mc:Choice>
        <mc:Fallback xmlns="">
          <p:sp>
            <p:nvSpPr>
              <p:cNvPr id="64" name="TextovéPole 63">
                <a:extLst>
                  <a:ext uri="{FF2B5EF4-FFF2-40B4-BE49-F238E27FC236}">
                    <a16:creationId xmlns:a16="http://schemas.microsoft.com/office/drawing/2014/main" id="{05FC8A4A-3761-4383-881C-9096ADBF4AD7}"/>
                  </a:ext>
                </a:extLst>
              </p:cNvPr>
              <p:cNvSpPr txBox="1">
                <a:spLocks noRot="1" noChangeAspect="1" noMove="1" noResize="1" noEditPoints="1" noAdjustHandles="1" noChangeArrowheads="1" noChangeShapeType="1" noTextEdit="1"/>
              </p:cNvSpPr>
              <p:nvPr/>
            </p:nvSpPr>
            <p:spPr>
              <a:xfrm>
                <a:off x="4211960" y="4713270"/>
                <a:ext cx="1862700" cy="646331"/>
              </a:xfrm>
              <a:prstGeom prst="rect">
                <a:avLst/>
              </a:prstGeom>
              <a:blipFill>
                <a:blip r:embed="rId22"/>
                <a:stretch>
                  <a:fillRect l="-328" t="-943" b="-4717"/>
                </a:stretch>
              </a:blipFill>
              <a:ln>
                <a:noFill/>
              </a:ln>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65" name="TextovéPole 64">
                <a:extLst>
                  <a:ext uri="{FF2B5EF4-FFF2-40B4-BE49-F238E27FC236}">
                    <a16:creationId xmlns:a16="http://schemas.microsoft.com/office/drawing/2014/main" id="{05FC8A4A-3761-4383-881C-9096ADBF4AD7}"/>
                  </a:ext>
                </a:extLst>
              </p:cNvPr>
              <p:cNvSpPr txBox="1"/>
              <p:nvPr/>
            </p:nvSpPr>
            <p:spPr>
              <a:xfrm>
                <a:off x="1998123" y="4726800"/>
                <a:ext cx="2376263" cy="646331"/>
              </a:xfrm>
              <a:prstGeom prst="rect">
                <a:avLst/>
              </a:prstGeom>
              <a:noFill/>
              <a:ln>
                <a:noFill/>
              </a:ln>
            </p:spPr>
            <p:txBody>
              <a:bodyPr wrap="square" rtlCol="0">
                <a:spAutoFit/>
              </a:bodyPr>
              <a:lstStyle/>
              <a:p>
                <a:pPr>
                  <a:lnSpc>
                    <a:spcPts val="1440"/>
                  </a:lnSpc>
                  <a:buClr>
                    <a:srgbClr val="7030A0"/>
                  </a:buClr>
                  <a:buSzPct val="100000"/>
                </a:pPr>
                <a:r>
                  <a:rPr lang="en-GB" sz="1200" dirty="0">
                    <a:latin typeface="Cambria Math" panose="02040503050406030204" pitchFamily="18" charset="0"/>
                    <a:ea typeface="Cambria Math" panose="02040503050406030204" pitchFamily="18" charset="0"/>
                  </a:rPr>
                  <a:t>probability of </a:t>
                </a:r>
                <a:r>
                  <a:rPr lang="cs-CZ" sz="1200" dirty="0">
                    <a:latin typeface="Cambria Math" panose="02040503050406030204" pitchFamily="18" charset="0"/>
                    <a:ea typeface="Cambria Math" panose="02040503050406030204" pitchFamily="18" charset="0"/>
                  </a:rPr>
                  <a:t>a </a:t>
                </a:r>
                <a:r>
                  <a:rPr lang="en-GB" sz="1200" dirty="0">
                    <a:latin typeface="Cambria Math" panose="02040503050406030204" pitchFamily="18" charset="0"/>
                    <a:ea typeface="Cambria Math" panose="02040503050406030204" pitchFamily="18" charset="0"/>
                  </a:rPr>
                  <a:t>stock path with </a:t>
                </a:r>
                <a14:m>
                  <m:oMath xmlns:m="http://schemas.openxmlformats.org/officeDocument/2006/math">
                    <m:r>
                      <a:rPr lang="en-GB" sz="1200" b="0" i="1" smtClean="0">
                        <a:latin typeface="Cambria Math"/>
                        <a:ea typeface="Cambria Math" panose="02040503050406030204" pitchFamily="18" charset="0"/>
                      </a:rPr>
                      <m:t>𝑘</m:t>
                    </m:r>
                    <m:r>
                      <a:rPr lang="en-GB" sz="1200" i="1">
                        <a:latin typeface="Cambria Math" panose="02040503050406030204" pitchFamily="18" charset="0"/>
                        <a:ea typeface="Cambria Math" panose="02040503050406030204" pitchFamily="18" charset="0"/>
                      </a:rPr>
                      <m:t> </m:t>
                    </m:r>
                  </m:oMath>
                </a14:m>
                <a:r>
                  <a:rPr lang="en-GB" sz="1200" dirty="0">
                    <a:latin typeface="Cambria Math" panose="02040503050406030204" pitchFamily="18" charset="0"/>
                    <a:ea typeface="Cambria Math" panose="02040503050406030204" pitchFamily="18" charset="0"/>
                  </a:rPr>
                  <a:t>jumps up and </a:t>
                </a:r>
                <a14:m>
                  <m:oMath xmlns:m="http://schemas.openxmlformats.org/officeDocument/2006/math">
                    <m:r>
                      <a:rPr lang="en-GB" sz="1200" b="0" i="1" smtClean="0">
                        <a:latin typeface="Cambria Math"/>
                        <a:ea typeface="Cambria Math" panose="02040503050406030204" pitchFamily="18" charset="0"/>
                      </a:rPr>
                      <m:t>(</m:t>
                    </m:r>
                    <m:r>
                      <a:rPr lang="en-GB" sz="1200" b="0" i="1" smtClean="0">
                        <a:latin typeface="Cambria Math"/>
                        <a:ea typeface="Cambria Math" panose="02040503050406030204" pitchFamily="18" charset="0"/>
                      </a:rPr>
                      <m:t>𝑇</m:t>
                    </m:r>
                    <m:r>
                      <a:rPr lang="en-GB" sz="1200" b="0" i="1" smtClean="0">
                        <a:latin typeface="Cambria Math"/>
                        <a:ea typeface="Cambria Math" panose="02040503050406030204" pitchFamily="18" charset="0"/>
                      </a:rPr>
                      <m:t>−</m:t>
                    </m:r>
                    <m:r>
                      <a:rPr lang="en-GB" sz="1200" b="0" i="1" smtClean="0">
                        <a:latin typeface="Cambria Math"/>
                        <a:ea typeface="Cambria Math" panose="02040503050406030204" pitchFamily="18" charset="0"/>
                      </a:rPr>
                      <m:t>𝑘</m:t>
                    </m:r>
                    <m:r>
                      <a:rPr lang="en-GB" sz="1200" b="0" i="1" smtClean="0">
                        <a:latin typeface="Cambria Math"/>
                        <a:ea typeface="Cambria Math" panose="02040503050406030204" pitchFamily="18" charset="0"/>
                      </a:rPr>
                      <m:t>)</m:t>
                    </m:r>
                  </m:oMath>
                </a14:m>
                <a:r>
                  <a:rPr lang="en-GB" sz="1200" dirty="0">
                    <a:latin typeface="Cambria Math" panose="02040503050406030204" pitchFamily="18" charset="0"/>
                    <a:ea typeface="Cambria Math" panose="02040503050406030204" pitchFamily="18" charset="0"/>
                  </a:rPr>
                  <a:t> jumps down</a:t>
                </a:r>
              </a:p>
            </p:txBody>
          </p:sp>
        </mc:Choice>
        <mc:Fallback xmlns="">
          <p:sp>
            <p:nvSpPr>
              <p:cNvPr id="65" name="TextovéPole 64">
                <a:extLst>
                  <a:ext uri="{FF2B5EF4-FFF2-40B4-BE49-F238E27FC236}">
                    <a16:creationId xmlns:a16="http://schemas.microsoft.com/office/drawing/2014/main" id="{05FC8A4A-3761-4383-881C-9096ADBF4AD7}"/>
                  </a:ext>
                </a:extLst>
              </p:cNvPr>
              <p:cNvSpPr txBox="1">
                <a:spLocks noRot="1" noChangeAspect="1" noMove="1" noResize="1" noEditPoints="1" noAdjustHandles="1" noChangeArrowheads="1" noChangeShapeType="1" noTextEdit="1"/>
              </p:cNvSpPr>
              <p:nvPr/>
            </p:nvSpPr>
            <p:spPr>
              <a:xfrm>
                <a:off x="1998123" y="4726800"/>
                <a:ext cx="2376263" cy="646331"/>
              </a:xfrm>
              <a:prstGeom prst="rect">
                <a:avLst/>
              </a:prstGeom>
              <a:blipFill>
                <a:blip r:embed="rId23"/>
                <a:stretch>
                  <a:fillRect l="-256" t="-943" b="-4717"/>
                </a:stretch>
              </a:blipFill>
              <a:ln>
                <a:noFill/>
              </a:ln>
            </p:spPr>
            <p:txBody>
              <a:bodyPr/>
              <a:lstStyle/>
              <a:p>
                <a:r>
                  <a:rPr lang="en-GB">
                    <a:noFill/>
                  </a:rPr>
                  <a:t> </a:t>
                </a:r>
              </a:p>
            </p:txBody>
          </p:sp>
        </mc:Fallback>
      </mc:AlternateContent>
      <p:sp>
        <p:nvSpPr>
          <p:cNvPr id="67" name="Levá složená závorka 66"/>
          <p:cNvSpPr/>
          <p:nvPr/>
        </p:nvSpPr>
        <p:spPr>
          <a:xfrm rot="16200000">
            <a:off x="3502554" y="4009638"/>
            <a:ext cx="258359" cy="1247839"/>
          </a:xfrm>
          <a:prstGeom prst="leftBrace">
            <a:avLst>
              <a:gd name="adj1" fmla="val 30572"/>
              <a:gd name="adj2" fmla="val 20082"/>
            </a:avLst>
          </a:prstGeom>
          <a:ln w="25400">
            <a:headEnd type="none" w="lg" len="med"/>
            <a:tailEnd type="none" w="lg"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cs-CZ"/>
          </a:p>
        </p:txBody>
      </p:sp>
      <p:sp>
        <p:nvSpPr>
          <p:cNvPr id="6" name="Levá složená závorka 5"/>
          <p:cNvSpPr/>
          <p:nvPr/>
        </p:nvSpPr>
        <p:spPr>
          <a:xfrm rot="5400000">
            <a:off x="4962000" y="3530968"/>
            <a:ext cx="216000" cy="1308256"/>
          </a:xfrm>
          <a:prstGeom prst="leftBrace">
            <a:avLst/>
          </a:prstGeom>
          <a:ln w="25400">
            <a:headEnd type="none" w="lg" len="med"/>
            <a:tailEnd type="none" w="lg"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cs-CZ"/>
          </a:p>
        </p:txBody>
      </p:sp>
      <p:sp>
        <p:nvSpPr>
          <p:cNvPr id="69" name="TextovéPole 68">
            <a:extLst>
              <a:ext uri="{FF2B5EF4-FFF2-40B4-BE49-F238E27FC236}">
                <a16:creationId xmlns:a16="http://schemas.microsoft.com/office/drawing/2014/main" id="{05FC8A4A-3761-4383-881C-9096ADBF4AD7}"/>
              </a:ext>
            </a:extLst>
          </p:cNvPr>
          <p:cNvSpPr txBox="1"/>
          <p:nvPr/>
        </p:nvSpPr>
        <p:spPr>
          <a:xfrm>
            <a:off x="4420672" y="3841303"/>
            <a:ext cx="1303456" cy="276999"/>
          </a:xfrm>
          <a:prstGeom prst="rect">
            <a:avLst/>
          </a:prstGeom>
          <a:noFill/>
          <a:ln>
            <a:noFill/>
          </a:ln>
        </p:spPr>
        <p:txBody>
          <a:bodyPr wrap="square" rtlCol="0">
            <a:spAutoFit/>
          </a:bodyPr>
          <a:lstStyle/>
          <a:p>
            <a:pPr algn="ctr">
              <a:buClr>
                <a:srgbClr val="7030A0"/>
              </a:buClr>
              <a:buSzPct val="100000"/>
            </a:pPr>
            <a:r>
              <a:rPr lang="en-GB" sz="1200" dirty="0">
                <a:latin typeface="Cambria Math" panose="02040503050406030204" pitchFamily="18" charset="0"/>
                <a:ea typeface="Cambria Math" panose="02040503050406030204" pitchFamily="18" charset="0"/>
              </a:rPr>
              <a:t>terminal payoff</a:t>
            </a:r>
          </a:p>
        </p:txBody>
      </p:sp>
      <p:sp>
        <p:nvSpPr>
          <p:cNvPr id="10" name="Levá složená závorka 9">
            <a:extLst>
              <a:ext uri="{FF2B5EF4-FFF2-40B4-BE49-F238E27FC236}">
                <a16:creationId xmlns:a16="http://schemas.microsoft.com/office/drawing/2014/main" id="{6912B7CC-7636-66D9-1466-D562E698B7FC}"/>
              </a:ext>
            </a:extLst>
          </p:cNvPr>
          <p:cNvSpPr/>
          <p:nvPr/>
        </p:nvSpPr>
        <p:spPr>
          <a:xfrm rot="5400000">
            <a:off x="3419884" y="3362920"/>
            <a:ext cx="216000" cy="1512168"/>
          </a:xfrm>
          <a:prstGeom prst="leftBrace">
            <a:avLst/>
          </a:prstGeom>
          <a:ln w="25400">
            <a:headEnd type="none" w="lg" len="med"/>
            <a:tailEnd type="none" w="lg"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cs-CZ"/>
          </a:p>
        </p:txBody>
      </p:sp>
      <p:sp>
        <p:nvSpPr>
          <p:cNvPr id="11" name="TextovéPole 10">
            <a:extLst>
              <a:ext uri="{FF2B5EF4-FFF2-40B4-BE49-F238E27FC236}">
                <a16:creationId xmlns:a16="http://schemas.microsoft.com/office/drawing/2014/main" id="{F4FBD003-3A8A-F07A-DD61-969B10BC682F}"/>
              </a:ext>
            </a:extLst>
          </p:cNvPr>
          <p:cNvSpPr txBox="1"/>
          <p:nvPr/>
        </p:nvSpPr>
        <p:spPr>
          <a:xfrm>
            <a:off x="2771800" y="3781662"/>
            <a:ext cx="1512168" cy="276999"/>
          </a:xfrm>
          <a:prstGeom prst="rect">
            <a:avLst/>
          </a:prstGeom>
          <a:noFill/>
          <a:ln>
            <a:noFill/>
          </a:ln>
        </p:spPr>
        <p:txBody>
          <a:bodyPr wrap="square" rtlCol="0">
            <a:spAutoFit/>
          </a:bodyPr>
          <a:lstStyle/>
          <a:p>
            <a:pPr algn="ctr">
              <a:buClr>
                <a:srgbClr val="7030A0"/>
              </a:buClr>
              <a:buSzPct val="100000"/>
            </a:pPr>
            <a:r>
              <a:rPr lang="en-GB" sz="1200" dirty="0">
                <a:latin typeface="Cambria Math" panose="02040503050406030204" pitchFamily="18" charset="0"/>
                <a:ea typeface="Cambria Math" panose="02040503050406030204" pitchFamily="18" charset="0"/>
              </a:rPr>
              <a:t>total probability</a:t>
            </a:r>
          </a:p>
        </p:txBody>
      </p:sp>
      <p:sp>
        <p:nvSpPr>
          <p:cNvPr id="7" name="TextovéPole 6">
            <a:extLst>
              <a:ext uri="{FF2B5EF4-FFF2-40B4-BE49-F238E27FC236}">
                <a16:creationId xmlns:a16="http://schemas.microsoft.com/office/drawing/2014/main" id="{C23579D5-61C6-F993-21BB-52AED78E1BDB}"/>
              </a:ext>
            </a:extLst>
          </p:cNvPr>
          <p:cNvSpPr txBox="1"/>
          <p:nvPr/>
        </p:nvSpPr>
        <p:spPr>
          <a:xfrm>
            <a:off x="1187624" y="5301208"/>
            <a:ext cx="7776376" cy="646331"/>
          </a:xfrm>
          <a:prstGeom prst="rect">
            <a:avLst/>
          </a:prstGeom>
          <a:noFill/>
          <a:ln>
            <a:noFill/>
          </a:ln>
        </p:spPr>
        <p:txBody>
          <a:bodyPr wrap="square" rtlCol="0">
            <a:spAutoFit/>
          </a:bodyPr>
          <a:lstStyle/>
          <a:p>
            <a:pPr marL="324000" indent="-324000">
              <a:buClr>
                <a:srgbClr val="7030A0"/>
              </a:buClr>
              <a:buSzPct val="80000"/>
              <a:buFont typeface="Wingdings" panose="05000000000000000000" pitchFamily="2" charset="2"/>
              <a:buChar char="q"/>
            </a:pPr>
            <a:r>
              <a:rPr lang="en-GB" dirty="0">
                <a:latin typeface="Cambria Math" panose="02040503050406030204" pitchFamily="18" charset="0"/>
                <a:ea typeface="Cambria Math" panose="02040503050406030204" pitchFamily="18" charset="0"/>
              </a:rPr>
              <a:t>The formula for a European put can be written in an analogous way, in line with its payoff profile</a:t>
            </a:r>
          </a:p>
        </p:txBody>
      </p:sp>
      <mc:AlternateContent xmlns:mc="http://schemas.openxmlformats.org/markup-compatibility/2006" xmlns:a14="http://schemas.microsoft.com/office/drawing/2010/main">
        <mc:Choice Requires="a14">
          <p:sp>
            <p:nvSpPr>
              <p:cNvPr id="36" name="TextovéPole 35">
                <a:extLst>
                  <a:ext uri="{FF2B5EF4-FFF2-40B4-BE49-F238E27FC236}">
                    <a16:creationId xmlns:a16="http://schemas.microsoft.com/office/drawing/2014/main" id="{B7A6280D-681D-F508-5298-6090E93F1E06}"/>
                  </a:ext>
                </a:extLst>
              </p:cNvPr>
              <p:cNvSpPr txBox="1"/>
              <p:nvPr/>
            </p:nvSpPr>
            <p:spPr>
              <a:xfrm>
                <a:off x="1692000" y="1841854"/>
                <a:ext cx="2534185" cy="307777"/>
              </a:xfrm>
              <a:prstGeom prst="rect">
                <a:avLst/>
              </a:prstGeom>
              <a:noFill/>
              <a:ln>
                <a:noFill/>
              </a:ln>
            </p:spPr>
            <p:txBody>
              <a:bodyPr wrap="square" rtlCol="0">
                <a:spAutoFit/>
              </a:bodyPr>
              <a:lstStyle/>
              <a:p>
                <a:pPr marL="176213" indent="-176213">
                  <a:buClr>
                    <a:srgbClr val="7030A0"/>
                  </a:buClr>
                  <a:buSzPct val="100000"/>
                </a:pPr>
                <a14:m>
                  <m:oMathPara xmlns:m="http://schemas.openxmlformats.org/officeDocument/2006/math">
                    <m:oMathParaPr>
                      <m:jc m:val="left"/>
                    </m:oMathParaPr>
                    <m:oMath xmlns:m="http://schemas.openxmlformats.org/officeDocument/2006/math">
                      <m:r>
                        <a:rPr lang="cs-CZ" sz="1400" b="0" i="1" smtClean="0">
                          <a:latin typeface="Cambria Math" panose="02040503050406030204" pitchFamily="18" charset="0"/>
                          <a:ea typeface="Cambria Math" panose="02040503050406030204" pitchFamily="18" charset="0"/>
                        </a:rPr>
                        <m:t>𝐸</m:t>
                      </m:r>
                      <m:r>
                        <a:rPr lang="cs-CZ" sz="1400" b="0" i="1" smtClean="0">
                          <a:latin typeface="Cambria Math" panose="02040503050406030204" pitchFamily="18" charset="0"/>
                          <a:ea typeface="Cambria Math" panose="02040503050406030204" pitchFamily="18" charset="0"/>
                        </a:rPr>
                        <m:t>(</m:t>
                      </m:r>
                      <m:r>
                        <a:rPr lang="cs-CZ" sz="1400" b="0" i="1" smtClean="0">
                          <a:latin typeface="Cambria Math"/>
                          <a:ea typeface="Cambria Math" panose="02040503050406030204" pitchFamily="18" charset="0"/>
                        </a:rPr>
                        <m:t>𝑆</m:t>
                      </m:r>
                      <m:r>
                        <a:rPr lang="cs-CZ" sz="1400" b="0" i="1" smtClean="0">
                          <a:latin typeface="Cambria Math" panose="02040503050406030204" pitchFamily="18" charset="0"/>
                          <a:ea typeface="Cambria Math" panose="02040503050406030204" pitchFamily="18" charset="0"/>
                        </a:rPr>
                        <m:t>)=</m:t>
                      </m:r>
                      <m:r>
                        <a:rPr lang="cs-CZ" sz="1400" i="1">
                          <a:latin typeface="Cambria Math" panose="02040503050406030204" pitchFamily="18" charset="0"/>
                          <a:ea typeface="Cambria Math" panose="02040503050406030204" pitchFamily="18" charset="0"/>
                        </a:rPr>
                        <m:t>𝑝</m:t>
                      </m:r>
                      <m:r>
                        <a:rPr lang="cs-CZ" sz="1400" i="1">
                          <a:latin typeface="Cambria Math" panose="02040503050406030204" pitchFamily="18" charset="0"/>
                          <a:ea typeface="Cambria Math" panose="02040503050406030204" pitchFamily="18" charset="0"/>
                        </a:rPr>
                        <m:t>×</m:t>
                      </m:r>
                      <m:r>
                        <a:rPr lang="cs-CZ" sz="1400" i="1">
                          <a:latin typeface="Cambria Math" panose="02040503050406030204" pitchFamily="18" charset="0"/>
                          <a:ea typeface="Cambria Math" panose="02040503050406030204" pitchFamily="18" charset="0"/>
                        </a:rPr>
                        <m:t>𝑢𝑆</m:t>
                      </m:r>
                      <m:r>
                        <a:rPr lang="cs-CZ" sz="1400" i="1">
                          <a:latin typeface="Cambria Math" panose="02040503050406030204" pitchFamily="18" charset="0"/>
                          <a:ea typeface="Cambria Math" panose="02040503050406030204" pitchFamily="18" charset="0"/>
                        </a:rPr>
                        <m:t>+(1−</m:t>
                      </m:r>
                      <m:r>
                        <a:rPr lang="cs-CZ" sz="1400" i="1">
                          <a:latin typeface="Cambria Math" panose="02040503050406030204" pitchFamily="18" charset="0"/>
                          <a:ea typeface="Cambria Math" panose="02040503050406030204" pitchFamily="18" charset="0"/>
                        </a:rPr>
                        <m:t>𝑝</m:t>
                      </m:r>
                      <m:r>
                        <a:rPr lang="cs-CZ" sz="1400" i="1">
                          <a:latin typeface="Cambria Math" panose="02040503050406030204" pitchFamily="18" charset="0"/>
                          <a:ea typeface="Cambria Math" panose="02040503050406030204" pitchFamily="18" charset="0"/>
                        </a:rPr>
                        <m:t>)×</m:t>
                      </m:r>
                      <m:r>
                        <a:rPr lang="cs-CZ" sz="1400" i="1">
                          <a:latin typeface="Cambria Math" panose="02040503050406030204" pitchFamily="18" charset="0"/>
                          <a:ea typeface="Cambria Math" panose="02040503050406030204" pitchFamily="18" charset="0"/>
                        </a:rPr>
                        <m:t>𝑑𝑆</m:t>
                      </m:r>
                    </m:oMath>
                  </m:oMathPara>
                </a14:m>
                <a:endParaRPr lang="en-GB" sz="1400" dirty="0">
                  <a:latin typeface="Cambria Math" panose="02040503050406030204" pitchFamily="18" charset="0"/>
                  <a:ea typeface="Cambria Math" panose="02040503050406030204" pitchFamily="18" charset="0"/>
                </a:endParaRPr>
              </a:p>
            </p:txBody>
          </p:sp>
        </mc:Choice>
        <mc:Fallback xmlns="">
          <p:sp>
            <p:nvSpPr>
              <p:cNvPr id="36" name="TextovéPole 35">
                <a:extLst>
                  <a:ext uri="{FF2B5EF4-FFF2-40B4-BE49-F238E27FC236}">
                    <a16:creationId xmlns:a16="http://schemas.microsoft.com/office/drawing/2014/main" id="{B7A6280D-681D-F508-5298-6090E93F1E06}"/>
                  </a:ext>
                </a:extLst>
              </p:cNvPr>
              <p:cNvSpPr txBox="1">
                <a:spLocks noRot="1" noChangeAspect="1" noMove="1" noResize="1" noEditPoints="1" noAdjustHandles="1" noChangeArrowheads="1" noChangeShapeType="1" noTextEdit="1"/>
              </p:cNvSpPr>
              <p:nvPr/>
            </p:nvSpPr>
            <p:spPr>
              <a:xfrm>
                <a:off x="1692000" y="1841854"/>
                <a:ext cx="2534185" cy="307777"/>
              </a:xfrm>
              <a:prstGeom prst="rect">
                <a:avLst/>
              </a:prstGeom>
              <a:blipFill>
                <a:blip r:embed="rId24"/>
                <a:stretch>
                  <a:fillRect b="-7843"/>
                </a:stretch>
              </a:blipFill>
              <a:ln>
                <a:noFill/>
              </a:ln>
            </p:spPr>
            <p:txBody>
              <a:bodyPr/>
              <a:lstStyle/>
              <a:p>
                <a:r>
                  <a:rPr lang="en-GB">
                    <a:noFill/>
                  </a:rPr>
                  <a:t> </a:t>
                </a:r>
              </a:p>
            </p:txBody>
          </p:sp>
        </mc:Fallback>
      </mc:AlternateContent>
    </p:spTree>
    <p:extLst>
      <p:ext uri="{BB962C8B-B14F-4D97-AF65-F5344CB8AC3E}">
        <p14:creationId xmlns:p14="http://schemas.microsoft.com/office/powerpoint/2010/main" val="364759175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zápatí 1"/>
          <p:cNvSpPr>
            <a:spLocks noGrp="1"/>
          </p:cNvSpPr>
          <p:nvPr>
            <p:ph type="ftr" sz="quarter" idx="11"/>
          </p:nvPr>
        </p:nvSpPr>
        <p:spPr>
          <a:xfrm>
            <a:off x="180000" y="6336000"/>
            <a:ext cx="3312000" cy="360000"/>
          </a:xfrm>
        </p:spPr>
        <p:txBody>
          <a:bodyPr/>
          <a:lstStyle/>
          <a:p>
            <a:r>
              <a:rPr lang="en-GB" dirty="0"/>
              <a:t>Pricing of option contracts</a:t>
            </a:r>
          </a:p>
        </p:txBody>
      </p:sp>
      <p:sp>
        <p:nvSpPr>
          <p:cNvPr id="3" name="Zástupný symbol pro číslo snímku 2"/>
          <p:cNvSpPr>
            <a:spLocks noGrp="1"/>
          </p:cNvSpPr>
          <p:nvPr>
            <p:ph type="sldNum" sz="quarter" idx="12"/>
          </p:nvPr>
        </p:nvSpPr>
        <p:spPr>
          <a:xfrm>
            <a:off x="7164000" y="6336000"/>
            <a:ext cx="1800000" cy="360000"/>
          </a:xfrm>
        </p:spPr>
        <p:txBody>
          <a:bodyPr/>
          <a:lstStyle/>
          <a:p>
            <a:pPr algn="r"/>
            <a:fld id="{DFE5482F-2F05-49C5-9E15-73F945A41231}" type="slidenum">
              <a:rPr lang="cs-CZ" smtClean="0"/>
              <a:pPr algn="r"/>
              <a:t>5</a:t>
            </a:fld>
            <a:endParaRPr lang="cs-CZ" dirty="0"/>
          </a:p>
        </p:txBody>
      </p:sp>
      <p:sp>
        <p:nvSpPr>
          <p:cNvPr id="4" name="Nadpis 3"/>
          <p:cNvSpPr>
            <a:spLocks noGrp="1"/>
          </p:cNvSpPr>
          <p:nvPr>
            <p:ph type="title"/>
          </p:nvPr>
        </p:nvSpPr>
        <p:spPr>
          <a:xfrm>
            <a:off x="143999" y="144000"/>
            <a:ext cx="4860049" cy="648072"/>
          </a:xfrm>
        </p:spPr>
        <p:txBody>
          <a:bodyPr/>
          <a:lstStyle/>
          <a:p>
            <a:r>
              <a:rPr lang="en-GB" dirty="0">
                <a:solidFill>
                  <a:srgbClr val="000000"/>
                </a:solidFill>
              </a:rPr>
              <a:t>Binomial model </a:t>
            </a:r>
            <a:r>
              <a:rPr lang="en-GB" dirty="0">
                <a:latin typeface="Cambria Math" panose="02040503050406030204" pitchFamily="18" charset="0"/>
                <a:ea typeface="Cambria Math" panose="02040503050406030204" pitchFamily="18" charset="0"/>
              </a:rPr>
              <a:t>–</a:t>
            </a:r>
            <a:r>
              <a:rPr lang="cs-CZ" dirty="0">
                <a:latin typeface="Cambria Math" panose="02040503050406030204" pitchFamily="18" charset="0"/>
                <a:ea typeface="Cambria Math" panose="02040503050406030204" pitchFamily="18" charset="0"/>
              </a:rPr>
              <a:t> </a:t>
            </a:r>
            <a:r>
              <a:rPr lang="en-GB" dirty="0">
                <a:solidFill>
                  <a:srgbClr val="000000"/>
                </a:solidFill>
              </a:rPr>
              <a:t>example </a:t>
            </a:r>
          </a:p>
        </p:txBody>
      </p:sp>
      <p:sp>
        <p:nvSpPr>
          <p:cNvPr id="29" name="TextovéPole 28"/>
          <p:cNvSpPr txBox="1"/>
          <p:nvPr/>
        </p:nvSpPr>
        <p:spPr>
          <a:xfrm>
            <a:off x="864000" y="864000"/>
            <a:ext cx="1187720" cy="430887"/>
          </a:xfrm>
          <a:prstGeom prst="rect">
            <a:avLst/>
          </a:prstGeom>
          <a:noFill/>
          <a:ln>
            <a:noFill/>
          </a:ln>
        </p:spPr>
        <p:txBody>
          <a:bodyPr wrap="square" rtlCol="0">
            <a:spAutoFit/>
          </a:bodyPr>
          <a:lstStyle/>
          <a:p>
            <a:pPr marL="324000" indent="-324000">
              <a:buClr>
                <a:srgbClr val="7030A0"/>
              </a:buClr>
              <a:buFont typeface="Wingdings" panose="05000000000000000000" pitchFamily="2" charset="2"/>
              <a:buChar char="Ø"/>
            </a:pPr>
            <a:r>
              <a:rPr lang="cs-CZ" sz="2200" dirty="0">
                <a:latin typeface="Cambria Math" panose="02040503050406030204" pitchFamily="18" charset="0"/>
                <a:ea typeface="Cambria Math" panose="02040503050406030204" pitchFamily="18" charset="0"/>
              </a:rPr>
              <a:t>Data</a:t>
            </a:r>
            <a:endParaRPr lang="en-GB" sz="2200" dirty="0">
              <a:latin typeface="Cambria Math" panose="02040503050406030204" pitchFamily="18" charset="0"/>
              <a:ea typeface="Cambria Math" panose="02040503050406030204" pitchFamily="18" charset="0"/>
            </a:endParaRPr>
          </a:p>
        </p:txBody>
      </p:sp>
      <mc:AlternateContent xmlns:mc="http://schemas.openxmlformats.org/markup-compatibility/2006" xmlns:a14="http://schemas.microsoft.com/office/drawing/2010/main">
        <mc:Choice Requires="a14">
          <p:sp>
            <p:nvSpPr>
              <p:cNvPr id="59" name="TextovéPole 58"/>
              <p:cNvSpPr txBox="1"/>
              <p:nvPr/>
            </p:nvSpPr>
            <p:spPr>
              <a:xfrm>
                <a:off x="1188000" y="1190945"/>
                <a:ext cx="7452000" cy="338554"/>
              </a:xfrm>
              <a:prstGeom prst="rect">
                <a:avLst/>
              </a:prstGeom>
              <a:noFill/>
              <a:ln>
                <a:noFill/>
              </a:ln>
            </p:spPr>
            <p:txBody>
              <a:bodyPr wrap="square" rtlCol="0">
                <a:spAutoFit/>
              </a:bodyPr>
              <a:lstStyle/>
              <a:p>
                <a:pPr marL="180000" indent="-180000">
                  <a:buClr>
                    <a:srgbClr val="7030A0"/>
                  </a:buClr>
                  <a:buSzPct val="100000"/>
                  <a:buFont typeface="Wingdings" panose="05000000000000000000" pitchFamily="2" charset="2"/>
                  <a:buChar char="§"/>
                </a:pPr>
                <a14:m>
                  <m:oMath xmlns:m="http://schemas.openxmlformats.org/officeDocument/2006/math">
                    <m:sSub>
                      <m:sSubPr>
                        <m:ctrlPr>
                          <a:rPr lang="cs-CZ" sz="1600" i="1" smtClean="0">
                            <a:latin typeface="Cambria Math" panose="02040503050406030204" pitchFamily="18" charset="0"/>
                            <a:ea typeface="Cambria Math" panose="02040503050406030204" pitchFamily="18" charset="0"/>
                          </a:rPr>
                        </m:ctrlPr>
                      </m:sSubPr>
                      <m:e>
                        <m:r>
                          <a:rPr lang="cs-CZ" sz="1600">
                            <a:latin typeface="Cambria Math" panose="02040503050406030204" pitchFamily="18" charset="0"/>
                            <a:ea typeface="Cambria Math" panose="02040503050406030204" pitchFamily="18" charset="0"/>
                          </a:rPr>
                          <m:t>𝑆</m:t>
                        </m:r>
                      </m:e>
                      <m:sub>
                        <m:r>
                          <a:rPr lang="cs-CZ" sz="1600">
                            <a:latin typeface="Cambria Math" panose="02040503050406030204" pitchFamily="18" charset="0"/>
                            <a:ea typeface="Cambria Math" panose="02040503050406030204" pitchFamily="18" charset="0"/>
                          </a:rPr>
                          <m:t>0</m:t>
                        </m:r>
                      </m:sub>
                    </m:sSub>
                    <m:r>
                      <a:rPr lang="cs-CZ" sz="1600">
                        <a:latin typeface="Cambria Math" panose="02040503050406030204" pitchFamily="18" charset="0"/>
                        <a:ea typeface="Cambria Math" panose="02040503050406030204" pitchFamily="18" charset="0"/>
                      </a:rPr>
                      <m:t>=</m:t>
                    </m:r>
                    <m:r>
                      <a:rPr lang="cs-CZ" sz="1600" b="0" i="0" smtClean="0">
                        <a:latin typeface="Cambria Math" panose="02040503050406030204" pitchFamily="18" charset="0"/>
                        <a:ea typeface="Cambria Math" panose="02040503050406030204" pitchFamily="18" charset="0"/>
                      </a:rPr>
                      <m:t>€</m:t>
                    </m:r>
                    <m:r>
                      <a:rPr lang="cs-CZ" sz="1600">
                        <a:latin typeface="Cambria Math" panose="02040503050406030204" pitchFamily="18" charset="0"/>
                        <a:ea typeface="Cambria Math" panose="02040503050406030204" pitchFamily="18" charset="0"/>
                      </a:rPr>
                      <m:t>50, </m:t>
                    </m:r>
                    <m:r>
                      <a:rPr lang="cs-CZ" sz="1600">
                        <a:latin typeface="Cambria Math" panose="02040503050406030204" pitchFamily="18" charset="0"/>
                        <a:ea typeface="Cambria Math" panose="02040503050406030204" pitchFamily="18" charset="0"/>
                      </a:rPr>
                      <m:t>𝑋</m:t>
                    </m:r>
                    <m:r>
                      <a:rPr lang="cs-CZ" sz="1600">
                        <a:latin typeface="Cambria Math" panose="02040503050406030204" pitchFamily="18" charset="0"/>
                        <a:ea typeface="Cambria Math" panose="02040503050406030204" pitchFamily="18" charset="0"/>
                      </a:rPr>
                      <m:t>=€45, </m:t>
                    </m:r>
                    <m:r>
                      <a:rPr lang="cs-CZ" sz="1600">
                        <a:latin typeface="Cambria Math" panose="02040503050406030204" pitchFamily="18" charset="0"/>
                        <a:ea typeface="Cambria Math" panose="02040503050406030204" pitchFamily="18" charset="0"/>
                      </a:rPr>
                      <m:t>𝑢</m:t>
                    </m:r>
                    <m:r>
                      <a:rPr lang="cs-CZ" sz="1600">
                        <a:latin typeface="Cambria Math" panose="02040503050406030204" pitchFamily="18" charset="0"/>
                        <a:ea typeface="Cambria Math" panose="02040503050406030204" pitchFamily="18" charset="0"/>
                      </a:rPr>
                      <m:t>=1.3, </m:t>
                    </m:r>
                    <m:r>
                      <a:rPr lang="cs-CZ" sz="1600">
                        <a:latin typeface="Cambria Math" panose="02040503050406030204" pitchFamily="18" charset="0"/>
                        <a:ea typeface="Cambria Math" panose="02040503050406030204" pitchFamily="18" charset="0"/>
                      </a:rPr>
                      <m:t>𝑑</m:t>
                    </m:r>
                    <m:r>
                      <a:rPr lang="cs-CZ" sz="1600">
                        <a:latin typeface="Cambria Math" panose="02040503050406030204" pitchFamily="18" charset="0"/>
                        <a:ea typeface="Cambria Math" panose="02040503050406030204" pitchFamily="18" charset="0"/>
                      </a:rPr>
                      <m:t>=0.7, </m:t>
                    </m:r>
                    <m:r>
                      <a:rPr lang="cs-CZ" sz="1600">
                        <a:latin typeface="Cambria Math" panose="02040503050406030204" pitchFamily="18" charset="0"/>
                        <a:ea typeface="Cambria Math" panose="02040503050406030204" pitchFamily="18" charset="0"/>
                      </a:rPr>
                      <m:t>𝑟</m:t>
                    </m:r>
                    <m:r>
                      <a:rPr lang="cs-CZ" sz="1600">
                        <a:latin typeface="Cambria Math" panose="02040503050406030204" pitchFamily="18" charset="0"/>
                        <a:ea typeface="Cambria Math" panose="02040503050406030204" pitchFamily="18" charset="0"/>
                      </a:rPr>
                      <m:t>=10% </m:t>
                    </m:r>
                    <m:r>
                      <m:rPr>
                        <m:nor/>
                      </m:rPr>
                      <a:rPr lang="cs-CZ" sz="1600" b="0" i="0" smtClean="0">
                        <a:latin typeface="Cambria Math" panose="02040503050406030204" pitchFamily="18" charset="0"/>
                        <a:ea typeface="Cambria Math" panose="02040503050406030204" pitchFamily="18" charset="0"/>
                      </a:rPr>
                      <m:t>p</m:t>
                    </m:r>
                    <m:r>
                      <m:rPr>
                        <m:nor/>
                      </m:rPr>
                      <a:rPr lang="cs-CZ" sz="1600" b="0" i="0" smtClean="0">
                        <a:latin typeface="Cambria Math" panose="02040503050406030204" pitchFamily="18" charset="0"/>
                        <a:ea typeface="Cambria Math" panose="02040503050406030204" pitchFamily="18" charset="0"/>
                      </a:rPr>
                      <m:t>.</m:t>
                    </m:r>
                    <m:r>
                      <m:rPr>
                        <m:nor/>
                      </m:rPr>
                      <a:rPr lang="cs-CZ" sz="1600" b="0" i="0" smtClean="0">
                        <a:latin typeface="Cambria Math" panose="02040503050406030204" pitchFamily="18" charset="0"/>
                        <a:ea typeface="Cambria Math" panose="02040503050406030204" pitchFamily="18" charset="0"/>
                      </a:rPr>
                      <m:t>a</m:t>
                    </m:r>
                    <m:r>
                      <m:rPr>
                        <m:nor/>
                      </m:rPr>
                      <a:rPr lang="cs-CZ" sz="1600" b="0" i="0" smtClean="0">
                        <a:latin typeface="Cambria Math" panose="02040503050406030204" pitchFamily="18" charset="0"/>
                        <a:ea typeface="Cambria Math" panose="02040503050406030204" pitchFamily="18" charset="0"/>
                      </a:rPr>
                      <m:t>. (</m:t>
                    </m:r>
                    <m:r>
                      <m:rPr>
                        <m:nor/>
                      </m:rPr>
                      <a:rPr lang="cs-CZ" sz="1600">
                        <a:latin typeface="Cambria Math" panose="02040503050406030204" pitchFamily="18" charset="0"/>
                        <a:ea typeface="Cambria Math" panose="02040503050406030204" pitchFamily="18" charset="0"/>
                      </a:rPr>
                      <m:t>same</m:t>
                    </m:r>
                    <m:r>
                      <m:rPr>
                        <m:nor/>
                      </m:rPr>
                      <a:rPr lang="cs-CZ" sz="1600">
                        <a:latin typeface="Cambria Math" panose="02040503050406030204" pitchFamily="18" charset="0"/>
                        <a:ea typeface="Cambria Math" panose="02040503050406030204" pitchFamily="18" charset="0"/>
                      </a:rPr>
                      <m:t> </m:t>
                    </m:r>
                    <m:r>
                      <m:rPr>
                        <m:nor/>
                      </m:rPr>
                      <a:rPr lang="cs-CZ" sz="1600">
                        <a:latin typeface="Cambria Math" panose="02040503050406030204" pitchFamily="18" charset="0"/>
                        <a:ea typeface="Cambria Math" panose="02040503050406030204" pitchFamily="18" charset="0"/>
                      </a:rPr>
                      <m:t>as</m:t>
                    </m:r>
                    <m:r>
                      <m:rPr>
                        <m:nor/>
                      </m:rPr>
                      <a:rPr lang="cs-CZ" sz="1600">
                        <a:latin typeface="Cambria Math" panose="02040503050406030204" pitchFamily="18" charset="0"/>
                        <a:ea typeface="Cambria Math" panose="02040503050406030204" pitchFamily="18" charset="0"/>
                      </a:rPr>
                      <m:t> </m:t>
                    </m:r>
                    <m:r>
                      <m:rPr>
                        <m:nor/>
                      </m:rPr>
                      <a:rPr lang="cs-CZ" sz="1600">
                        <a:latin typeface="Cambria Math" panose="02040503050406030204" pitchFamily="18" charset="0"/>
                        <a:ea typeface="Cambria Math" panose="02040503050406030204" pitchFamily="18" charset="0"/>
                      </a:rPr>
                      <m:t>on</m:t>
                    </m:r>
                    <m:r>
                      <m:rPr>
                        <m:nor/>
                      </m:rPr>
                      <a:rPr lang="cs-CZ" sz="1600">
                        <a:latin typeface="Cambria Math" panose="02040503050406030204" pitchFamily="18" charset="0"/>
                        <a:ea typeface="Cambria Math" panose="02040503050406030204" pitchFamily="18" charset="0"/>
                      </a:rPr>
                      <m:t> </m:t>
                    </m:r>
                    <m:r>
                      <m:rPr>
                        <m:nor/>
                      </m:rPr>
                      <a:rPr lang="cs-CZ" sz="1600">
                        <a:latin typeface="Cambria Math" panose="02040503050406030204" pitchFamily="18" charset="0"/>
                        <a:ea typeface="Cambria Math" panose="02040503050406030204" pitchFamily="18" charset="0"/>
                      </a:rPr>
                      <m:t>slide</m:t>
                    </m:r>
                    <m:r>
                      <m:rPr>
                        <m:nor/>
                      </m:rPr>
                      <a:rPr lang="cs-CZ" sz="1600">
                        <a:latin typeface="Cambria Math" panose="02040503050406030204" pitchFamily="18" charset="0"/>
                        <a:ea typeface="Cambria Math" panose="02040503050406030204" pitchFamily="18" charset="0"/>
                      </a:rPr>
                      <m:t> 2)</m:t>
                    </m:r>
                  </m:oMath>
                </a14:m>
                <a:endParaRPr lang="en-GB" sz="1600" dirty="0">
                  <a:latin typeface="Cambria Math" panose="02040503050406030204" pitchFamily="18" charset="0"/>
                  <a:ea typeface="Cambria Math" panose="02040503050406030204" pitchFamily="18" charset="0"/>
                </a:endParaRPr>
              </a:p>
            </p:txBody>
          </p:sp>
        </mc:Choice>
        <mc:Fallback xmlns="">
          <p:sp>
            <p:nvSpPr>
              <p:cNvPr id="59" name="TextovéPole 58"/>
              <p:cNvSpPr txBox="1">
                <a:spLocks noRot="1" noChangeAspect="1" noMove="1" noResize="1" noEditPoints="1" noAdjustHandles="1" noChangeArrowheads="1" noChangeShapeType="1" noTextEdit="1"/>
              </p:cNvSpPr>
              <p:nvPr/>
            </p:nvSpPr>
            <p:spPr>
              <a:xfrm>
                <a:off x="1188000" y="1190945"/>
                <a:ext cx="7452000" cy="338554"/>
              </a:xfrm>
              <a:prstGeom prst="rect">
                <a:avLst/>
              </a:prstGeom>
              <a:blipFill>
                <a:blip r:embed="rId9"/>
                <a:stretch>
                  <a:fillRect l="-327" b="-17857"/>
                </a:stretch>
              </a:blipFill>
              <a:ln>
                <a:noFill/>
              </a:ln>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61" name="TextovéPole 60">
                <a:extLst>
                  <a:ext uri="{FF2B5EF4-FFF2-40B4-BE49-F238E27FC236}">
                    <a16:creationId xmlns:a16="http://schemas.microsoft.com/office/drawing/2014/main" id="{05FC8A4A-3761-4383-881C-9096ADBF4AD7}"/>
                  </a:ext>
                </a:extLst>
              </p:cNvPr>
              <p:cNvSpPr txBox="1"/>
              <p:nvPr/>
            </p:nvSpPr>
            <p:spPr>
              <a:xfrm>
                <a:off x="1410408" y="5373216"/>
                <a:ext cx="3377616" cy="603242"/>
              </a:xfrm>
              <a:prstGeom prst="rect">
                <a:avLst/>
              </a:prstGeom>
              <a:noFill/>
              <a:ln>
                <a:noFill/>
              </a:ln>
            </p:spPr>
            <p:txBody>
              <a:bodyPr wrap="square" rtlCol="0">
                <a:spAutoFit/>
              </a:bodyPr>
              <a:lstStyle/>
              <a:p>
                <a:pPr marL="176213" indent="-176213">
                  <a:buClr>
                    <a:srgbClr val="7030A0"/>
                  </a:buClr>
                  <a:buSzPct val="100000"/>
                </a:pPr>
                <a14:m>
                  <m:oMathPara xmlns:m="http://schemas.openxmlformats.org/officeDocument/2006/math">
                    <m:oMathParaPr>
                      <m:jc m:val="left"/>
                    </m:oMathParaPr>
                    <m:oMath xmlns:m="http://schemas.openxmlformats.org/officeDocument/2006/math">
                      <m:r>
                        <a:rPr lang="cs-CZ" sz="1600" b="0" i="1" smtClean="0">
                          <a:latin typeface="Cambria Math"/>
                          <a:ea typeface="Cambria Math" panose="02040503050406030204" pitchFamily="18" charset="0"/>
                        </a:rPr>
                        <m:t>𝐶</m:t>
                      </m:r>
                      <m:r>
                        <a:rPr lang="cs-CZ" sz="1600" b="0" i="1" smtClean="0">
                          <a:latin typeface="Cambria Math"/>
                          <a:ea typeface="Cambria Math" panose="02040503050406030204" pitchFamily="18" charset="0"/>
                        </a:rPr>
                        <m:t>=</m:t>
                      </m:r>
                      <m:f>
                        <m:fPr>
                          <m:ctrlPr>
                            <a:rPr lang="cs-CZ" sz="1600" b="0" i="1" smtClean="0">
                              <a:latin typeface="Cambria Math" panose="02040503050406030204" pitchFamily="18" charset="0"/>
                              <a:ea typeface="Cambria Math" panose="02040503050406030204" pitchFamily="18" charset="0"/>
                            </a:rPr>
                          </m:ctrlPr>
                        </m:fPr>
                        <m:num>
                          <m:nary>
                            <m:naryPr>
                              <m:chr m:val="∑"/>
                              <m:supHide m:val="on"/>
                              <m:ctrlPr>
                                <a:rPr lang="cs-CZ" sz="1600" b="0" i="1" smtClean="0">
                                  <a:latin typeface="Cambria Math" panose="02040503050406030204" pitchFamily="18" charset="0"/>
                                  <a:ea typeface="Cambria Math" panose="02040503050406030204" pitchFamily="18" charset="0"/>
                                </a:rPr>
                              </m:ctrlPr>
                            </m:naryPr>
                            <m:sub>
                              <m:r>
                                <m:rPr>
                                  <m:brk m:alnAt="7"/>
                                </m:rPr>
                                <a:rPr lang="cs-CZ" sz="1600" b="0" i="1" smtClean="0">
                                  <a:latin typeface="Cambria Math"/>
                                  <a:ea typeface="Cambria Math" panose="02040503050406030204" pitchFamily="18" charset="0"/>
                                </a:rPr>
                                <m:t>𝑘</m:t>
                              </m:r>
                            </m:sub>
                            <m:sup/>
                            <m:e>
                              <m:sSub>
                                <m:sSubPr>
                                  <m:ctrlPr>
                                    <a:rPr lang="cs-CZ" sz="1600" b="0" i="1" smtClean="0">
                                      <a:latin typeface="Cambria Math" panose="02040503050406030204" pitchFamily="18" charset="0"/>
                                      <a:ea typeface="Cambria Math" panose="02040503050406030204" pitchFamily="18" charset="0"/>
                                    </a:rPr>
                                  </m:ctrlPr>
                                </m:sSubPr>
                                <m:e>
                                  <m:r>
                                    <a:rPr lang="cs-CZ" sz="1600" b="0" i="1" smtClean="0">
                                      <a:latin typeface="Cambria Math"/>
                                      <a:ea typeface="Cambria Math" panose="02040503050406030204" pitchFamily="18" charset="0"/>
                                    </a:rPr>
                                    <m:t>𝐸</m:t>
                                  </m:r>
                                </m:e>
                                <m:sub>
                                  <m:r>
                                    <a:rPr lang="cs-CZ" sz="1600" b="0" i="1" smtClean="0">
                                      <a:latin typeface="Cambria Math"/>
                                      <a:ea typeface="Cambria Math" panose="02040503050406030204" pitchFamily="18" charset="0"/>
                                    </a:rPr>
                                    <m:t>𝑘</m:t>
                                  </m:r>
                                </m:sub>
                              </m:sSub>
                            </m:e>
                          </m:nary>
                        </m:num>
                        <m:den>
                          <m:sSup>
                            <m:sSupPr>
                              <m:ctrlPr>
                                <a:rPr lang="cs-CZ" sz="1600" b="0" i="1" smtClean="0">
                                  <a:latin typeface="Cambria Math" panose="02040503050406030204" pitchFamily="18" charset="0"/>
                                  <a:ea typeface="Cambria Math" panose="02040503050406030204" pitchFamily="18" charset="0"/>
                                </a:rPr>
                              </m:ctrlPr>
                            </m:sSupPr>
                            <m:e>
                              <m:d>
                                <m:dPr>
                                  <m:ctrlPr>
                                    <a:rPr lang="cs-CZ" sz="1600" b="0" i="1" smtClean="0">
                                      <a:latin typeface="Cambria Math" panose="02040503050406030204" pitchFamily="18" charset="0"/>
                                      <a:ea typeface="Cambria Math" panose="02040503050406030204" pitchFamily="18" charset="0"/>
                                    </a:rPr>
                                  </m:ctrlPr>
                                </m:dPr>
                                <m:e>
                                  <m:r>
                                    <a:rPr lang="cs-CZ" sz="1600" b="0" i="1" smtClean="0">
                                      <a:latin typeface="Cambria Math"/>
                                      <a:ea typeface="Cambria Math" panose="02040503050406030204" pitchFamily="18" charset="0"/>
                                    </a:rPr>
                                    <m:t>1+</m:t>
                                  </m:r>
                                  <m:r>
                                    <a:rPr lang="cs-CZ" sz="1600" b="0" i="1" smtClean="0">
                                      <a:latin typeface="Cambria Math"/>
                                      <a:ea typeface="Cambria Math" panose="02040503050406030204" pitchFamily="18" charset="0"/>
                                    </a:rPr>
                                    <m:t>𝑟</m:t>
                                  </m:r>
                                </m:e>
                              </m:d>
                            </m:e>
                            <m:sup>
                              <m:r>
                                <a:rPr lang="cs-CZ" sz="1600" b="0" i="1" smtClean="0">
                                  <a:latin typeface="Cambria Math"/>
                                  <a:ea typeface="Cambria Math" panose="02040503050406030204" pitchFamily="18" charset="0"/>
                                </a:rPr>
                                <m:t>𝑇</m:t>
                              </m:r>
                            </m:sup>
                          </m:sSup>
                        </m:den>
                      </m:f>
                      <m:r>
                        <a:rPr lang="cs-CZ" sz="1600" b="0" i="1" smtClean="0">
                          <a:latin typeface="Cambria Math"/>
                          <a:ea typeface="Cambria Math" panose="02040503050406030204" pitchFamily="18" charset="0"/>
                        </a:rPr>
                        <m:t>=</m:t>
                      </m:r>
                      <m:f>
                        <m:fPr>
                          <m:ctrlPr>
                            <a:rPr lang="cs-CZ" sz="1600" b="0" i="1" smtClean="0">
                              <a:latin typeface="Cambria Math" panose="02040503050406030204" pitchFamily="18" charset="0"/>
                              <a:ea typeface="Cambria Math" panose="02040503050406030204" pitchFamily="18" charset="0"/>
                            </a:rPr>
                          </m:ctrlPr>
                        </m:fPr>
                        <m:num>
                          <m:r>
                            <a:rPr lang="cs-CZ" sz="1600" b="0" i="1" smtClean="0">
                              <a:latin typeface="Cambria Math"/>
                              <a:ea typeface="Cambria Math" panose="02040503050406030204" pitchFamily="18" charset="0"/>
                            </a:rPr>
                            <m:t>88.90</m:t>
                          </m:r>
                        </m:num>
                        <m:den>
                          <m:sSup>
                            <m:sSupPr>
                              <m:ctrlPr>
                                <a:rPr lang="cs-CZ" sz="1600" b="0" i="1" smtClean="0">
                                  <a:latin typeface="Cambria Math" panose="02040503050406030204" pitchFamily="18" charset="0"/>
                                  <a:ea typeface="Cambria Math" panose="02040503050406030204" pitchFamily="18" charset="0"/>
                                </a:rPr>
                              </m:ctrlPr>
                            </m:sSupPr>
                            <m:e>
                              <m:r>
                                <a:rPr lang="cs-CZ" sz="1600" b="0" i="1" smtClean="0">
                                  <a:latin typeface="Cambria Math"/>
                                  <a:ea typeface="Cambria Math" panose="02040503050406030204" pitchFamily="18" charset="0"/>
                                </a:rPr>
                                <m:t>1.1</m:t>
                              </m:r>
                            </m:e>
                            <m:sup>
                              <m:r>
                                <a:rPr lang="cs-CZ" sz="1600" b="0" i="1" smtClean="0">
                                  <a:latin typeface="Cambria Math"/>
                                  <a:ea typeface="Cambria Math" panose="02040503050406030204" pitchFamily="18" charset="0"/>
                                </a:rPr>
                                <m:t>10</m:t>
                              </m:r>
                            </m:sup>
                          </m:sSup>
                        </m:den>
                      </m:f>
                      <m:r>
                        <a:rPr lang="cs-CZ" sz="1600" b="0" i="1" smtClean="0">
                          <a:latin typeface="Cambria Math"/>
                          <a:ea typeface="Cambria Math" panose="02040503050406030204" pitchFamily="18" charset="0"/>
                        </a:rPr>
                        <m:t>=</m:t>
                      </m:r>
                      <m:r>
                        <a:rPr lang="cs-CZ" sz="1600" b="1" i="1" smtClean="0">
                          <a:solidFill>
                            <a:srgbClr val="C00000"/>
                          </a:solidFill>
                          <a:latin typeface="Cambria Math" panose="02040503050406030204" pitchFamily="18" charset="0"/>
                          <a:ea typeface="Cambria Math" panose="02040503050406030204" pitchFamily="18" charset="0"/>
                        </a:rPr>
                        <m:t>€</m:t>
                      </m:r>
                      <m:r>
                        <a:rPr lang="cs-CZ" sz="1600" b="1" i="1" smtClean="0">
                          <a:solidFill>
                            <a:srgbClr val="C00000"/>
                          </a:solidFill>
                          <a:latin typeface="Cambria Math"/>
                          <a:ea typeface="Cambria Math" panose="02040503050406030204" pitchFamily="18" charset="0"/>
                        </a:rPr>
                        <m:t>𝟑𝟒</m:t>
                      </m:r>
                      <m:r>
                        <a:rPr lang="cs-CZ" sz="1600" b="1" i="1" smtClean="0">
                          <a:solidFill>
                            <a:srgbClr val="C00000"/>
                          </a:solidFill>
                          <a:latin typeface="Cambria Math"/>
                          <a:ea typeface="Cambria Math" panose="02040503050406030204" pitchFamily="18" charset="0"/>
                        </a:rPr>
                        <m:t>.</m:t>
                      </m:r>
                      <m:r>
                        <a:rPr lang="cs-CZ" sz="1600" b="1" i="1" smtClean="0">
                          <a:solidFill>
                            <a:srgbClr val="C00000"/>
                          </a:solidFill>
                          <a:latin typeface="Cambria Math"/>
                          <a:ea typeface="Cambria Math" panose="02040503050406030204" pitchFamily="18" charset="0"/>
                        </a:rPr>
                        <m:t>𝟐𝟕</m:t>
                      </m:r>
                    </m:oMath>
                  </m:oMathPara>
                </a14:m>
                <a:endParaRPr lang="en-GB" sz="1600" b="1" dirty="0">
                  <a:solidFill>
                    <a:srgbClr val="C00000"/>
                  </a:solidFill>
                  <a:latin typeface="Cambria Math" panose="02040503050406030204" pitchFamily="18" charset="0"/>
                  <a:ea typeface="Cambria Math" panose="02040503050406030204" pitchFamily="18" charset="0"/>
                </a:endParaRPr>
              </a:p>
            </p:txBody>
          </p:sp>
        </mc:Choice>
        <mc:Fallback xmlns="">
          <p:sp>
            <p:nvSpPr>
              <p:cNvPr id="61" name="TextovéPole 60">
                <a:extLst>
                  <a:ext uri="{FF2B5EF4-FFF2-40B4-BE49-F238E27FC236}">
                    <a16:creationId xmlns:a16="http://schemas.microsoft.com/office/drawing/2014/main" id="{05FC8A4A-3761-4383-881C-9096ADBF4AD7}"/>
                  </a:ext>
                </a:extLst>
              </p:cNvPr>
              <p:cNvSpPr txBox="1">
                <a:spLocks noRot="1" noChangeAspect="1" noMove="1" noResize="1" noEditPoints="1" noAdjustHandles="1" noChangeArrowheads="1" noChangeShapeType="1" noTextEdit="1"/>
              </p:cNvSpPr>
              <p:nvPr/>
            </p:nvSpPr>
            <p:spPr>
              <a:xfrm>
                <a:off x="1410408" y="5373216"/>
                <a:ext cx="3377616" cy="603242"/>
              </a:xfrm>
              <a:prstGeom prst="rect">
                <a:avLst/>
              </a:prstGeom>
              <a:blipFill>
                <a:blip r:embed="rId10"/>
                <a:stretch>
                  <a:fillRect/>
                </a:stretch>
              </a:blipFill>
              <a:ln>
                <a:noFill/>
              </a:ln>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68" name="TextovéPole 67">
                <a:extLst>
                  <a:ext uri="{FF2B5EF4-FFF2-40B4-BE49-F238E27FC236}">
                    <a16:creationId xmlns:a16="http://schemas.microsoft.com/office/drawing/2014/main" id="{05FC8A4A-3761-4383-881C-9096ADBF4AD7}"/>
                  </a:ext>
                </a:extLst>
              </p:cNvPr>
              <p:cNvSpPr txBox="1"/>
              <p:nvPr/>
            </p:nvSpPr>
            <p:spPr>
              <a:xfrm>
                <a:off x="4716016" y="2754486"/>
                <a:ext cx="4320480" cy="2618730"/>
              </a:xfrm>
              <a:prstGeom prst="rect">
                <a:avLst/>
              </a:prstGeom>
              <a:noFill/>
              <a:ln>
                <a:noFill/>
              </a:ln>
            </p:spPr>
            <p:txBody>
              <a:bodyPr wrap="square" rtlCol="0">
                <a:spAutoFit/>
              </a:bodyPr>
              <a:lstStyle/>
              <a:p>
                <a:pPr>
                  <a:buClr>
                    <a:srgbClr val="7030A0"/>
                  </a:buClr>
                  <a:buSzPct val="100000"/>
                </a:pPr>
                <a14:m>
                  <m:oMath xmlns:m="http://schemas.openxmlformats.org/officeDocument/2006/math">
                    <m:r>
                      <a:rPr lang="en-GB" sz="1400" b="0" i="1" smtClean="0">
                        <a:latin typeface="Cambria Math"/>
                        <a:ea typeface="Cambria Math" panose="02040503050406030204" pitchFamily="18" charset="0"/>
                      </a:rPr>
                      <m:t>𝑘</m:t>
                    </m:r>
                  </m:oMath>
                </a14:m>
                <a:r>
                  <a:rPr lang="en-GB" sz="1400" dirty="0">
                    <a:latin typeface="Cambria Math" panose="02040503050406030204" pitchFamily="18" charset="0"/>
                    <a:ea typeface="Cambria Math" panose="02040503050406030204" pitchFamily="18" charset="0"/>
                  </a:rPr>
                  <a:t> (number of jumps up)</a:t>
                </a:r>
              </a:p>
              <a:p>
                <a:pPr marL="449263" indent="-449263">
                  <a:buClr>
                    <a:srgbClr val="7030A0"/>
                  </a:buClr>
                  <a:buSzPct val="100000"/>
                </a:pPr>
                <a14:m>
                  <m:oMath xmlns:m="http://schemas.openxmlformats.org/officeDocument/2006/math">
                    <m:sSub>
                      <m:sSubPr>
                        <m:ctrlPr>
                          <a:rPr lang="en-GB" sz="1400" i="1" smtClean="0">
                            <a:latin typeface="Cambria Math" panose="02040503050406030204" pitchFamily="18" charset="0"/>
                            <a:ea typeface="Cambria Math" panose="02040503050406030204" pitchFamily="18" charset="0"/>
                          </a:rPr>
                        </m:ctrlPr>
                      </m:sSubPr>
                      <m:e>
                        <m:r>
                          <a:rPr lang="en-GB" sz="1400" b="0" i="1" smtClean="0">
                            <a:latin typeface="Cambria Math"/>
                            <a:ea typeface="Cambria Math" panose="02040503050406030204" pitchFamily="18" charset="0"/>
                          </a:rPr>
                          <m:t>𝑆</m:t>
                        </m:r>
                      </m:e>
                      <m:sub>
                        <m:r>
                          <a:rPr lang="en-GB" sz="1400" b="0" i="1" smtClean="0">
                            <a:latin typeface="Cambria Math"/>
                            <a:ea typeface="Cambria Math" panose="02040503050406030204" pitchFamily="18" charset="0"/>
                          </a:rPr>
                          <m:t>𝑘</m:t>
                        </m:r>
                      </m:sub>
                    </m:sSub>
                    <m:r>
                      <a:rPr lang="en-GB" sz="1400" b="0" i="1" smtClean="0">
                        <a:latin typeface="Cambria Math"/>
                        <a:ea typeface="Cambria Math" panose="02040503050406030204" pitchFamily="18" charset="0"/>
                      </a:rPr>
                      <m:t>=</m:t>
                    </m:r>
                    <m:sSub>
                      <m:sSubPr>
                        <m:ctrlPr>
                          <a:rPr lang="en-GB" sz="1400" b="0" i="1" smtClean="0">
                            <a:latin typeface="Cambria Math" panose="02040503050406030204" pitchFamily="18" charset="0"/>
                            <a:ea typeface="Cambria Math" panose="02040503050406030204" pitchFamily="18" charset="0"/>
                          </a:rPr>
                        </m:ctrlPr>
                      </m:sSubPr>
                      <m:e>
                        <m:r>
                          <a:rPr lang="en-GB" sz="1400" b="0" i="1" smtClean="0">
                            <a:latin typeface="Cambria Math"/>
                            <a:ea typeface="Cambria Math" panose="02040503050406030204" pitchFamily="18" charset="0"/>
                          </a:rPr>
                          <m:t>𝑆</m:t>
                        </m:r>
                      </m:e>
                      <m:sub>
                        <m:r>
                          <a:rPr lang="en-GB" sz="1400" b="0" i="1" smtClean="0">
                            <a:latin typeface="Cambria Math"/>
                            <a:ea typeface="Cambria Math" panose="02040503050406030204" pitchFamily="18" charset="0"/>
                          </a:rPr>
                          <m:t>0</m:t>
                        </m:r>
                      </m:sub>
                    </m:sSub>
                    <m:sSup>
                      <m:sSupPr>
                        <m:ctrlPr>
                          <a:rPr lang="en-GB" sz="1400" b="0" i="1" smtClean="0">
                            <a:latin typeface="Cambria Math" panose="02040503050406030204" pitchFamily="18" charset="0"/>
                            <a:ea typeface="Cambria Math" panose="02040503050406030204" pitchFamily="18" charset="0"/>
                          </a:rPr>
                        </m:ctrlPr>
                      </m:sSupPr>
                      <m:e>
                        <m:r>
                          <a:rPr lang="en-GB" sz="1400" b="0" i="1" smtClean="0">
                            <a:latin typeface="Cambria Math"/>
                            <a:ea typeface="Cambria Math" panose="02040503050406030204" pitchFamily="18" charset="0"/>
                          </a:rPr>
                          <m:t>𝑢</m:t>
                        </m:r>
                      </m:e>
                      <m:sup>
                        <m:r>
                          <a:rPr lang="en-GB" sz="1400" b="0" i="1" smtClean="0">
                            <a:latin typeface="Cambria Math"/>
                            <a:ea typeface="Cambria Math" panose="02040503050406030204" pitchFamily="18" charset="0"/>
                          </a:rPr>
                          <m:t>𝑘</m:t>
                        </m:r>
                      </m:sup>
                    </m:sSup>
                    <m:sSup>
                      <m:sSupPr>
                        <m:ctrlPr>
                          <a:rPr lang="en-GB" sz="1400" b="0" i="1" smtClean="0">
                            <a:latin typeface="Cambria Math" panose="02040503050406030204" pitchFamily="18" charset="0"/>
                            <a:ea typeface="Cambria Math" panose="02040503050406030204" pitchFamily="18" charset="0"/>
                          </a:rPr>
                        </m:ctrlPr>
                      </m:sSupPr>
                      <m:e>
                        <m:r>
                          <a:rPr lang="en-GB" sz="1400" b="0" i="1" smtClean="0">
                            <a:latin typeface="Cambria Math"/>
                            <a:ea typeface="Cambria Math" panose="02040503050406030204" pitchFamily="18" charset="0"/>
                          </a:rPr>
                          <m:t>𝑑</m:t>
                        </m:r>
                      </m:e>
                      <m:sup>
                        <m:r>
                          <a:rPr lang="en-GB" sz="1400" b="0" i="1" smtClean="0">
                            <a:latin typeface="Cambria Math"/>
                            <a:ea typeface="Cambria Math" panose="02040503050406030204" pitchFamily="18" charset="0"/>
                          </a:rPr>
                          <m:t>𝑇</m:t>
                        </m:r>
                        <m:r>
                          <a:rPr lang="en-GB" sz="1400" b="0" i="1" smtClean="0">
                            <a:latin typeface="Cambria Math"/>
                            <a:ea typeface="Cambria Math" panose="02040503050406030204" pitchFamily="18" charset="0"/>
                          </a:rPr>
                          <m:t>−</m:t>
                        </m:r>
                        <m:r>
                          <a:rPr lang="en-GB" sz="1400" b="0" i="1" smtClean="0">
                            <a:latin typeface="Cambria Math"/>
                            <a:ea typeface="Cambria Math" panose="02040503050406030204" pitchFamily="18" charset="0"/>
                          </a:rPr>
                          <m:t>𝑘</m:t>
                        </m:r>
                      </m:sup>
                    </m:sSup>
                  </m:oMath>
                </a14:m>
                <a:r>
                  <a:rPr lang="en-GB" sz="1400" dirty="0">
                    <a:latin typeface="Cambria Math" panose="02040503050406030204" pitchFamily="18" charset="0"/>
                    <a:ea typeface="Cambria Math" panose="02040503050406030204" pitchFamily="18" charset="0"/>
                  </a:rPr>
                  <a:t> (terminal share price after</a:t>
                </a:r>
                <a14:m>
                  <m:oMath xmlns:m="http://schemas.openxmlformats.org/officeDocument/2006/math">
                    <m:r>
                      <a:rPr lang="en-GB" sz="1400" b="0" i="0" smtClean="0">
                        <a:latin typeface="Cambria Math"/>
                        <a:ea typeface="Cambria Math" panose="02040503050406030204" pitchFamily="18" charset="0"/>
                      </a:rPr>
                      <m:t> </m:t>
                    </m:r>
                    <m:r>
                      <a:rPr lang="en-GB" sz="1400" i="1">
                        <a:latin typeface="Cambria Math"/>
                        <a:ea typeface="Cambria Math" panose="02040503050406030204" pitchFamily="18" charset="0"/>
                      </a:rPr>
                      <m:t>𝑘</m:t>
                    </m:r>
                    <m:r>
                      <a:rPr lang="en-GB" sz="1400" i="1">
                        <a:latin typeface="Cambria Math"/>
                        <a:ea typeface="Cambria Math" panose="02040503050406030204" pitchFamily="18" charset="0"/>
                      </a:rPr>
                      <m:t> </m:t>
                    </m:r>
                  </m:oMath>
                </a14:m>
                <a:r>
                  <a:rPr lang="en-GB" sz="1400" dirty="0">
                    <a:latin typeface="Cambria Math" panose="02040503050406030204" pitchFamily="18" charset="0"/>
                    <a:ea typeface="Cambria Math" panose="02040503050406030204" pitchFamily="18" charset="0"/>
                  </a:rPr>
                  <a:t>jumps up and </a:t>
                </a:r>
                <a14:m>
                  <m:oMath xmlns:m="http://schemas.openxmlformats.org/officeDocument/2006/math">
                    <m:r>
                      <a:rPr lang="en-GB" sz="1400" i="1">
                        <a:latin typeface="Cambria Math"/>
                        <a:ea typeface="Cambria Math" panose="02040503050406030204" pitchFamily="18" charset="0"/>
                      </a:rPr>
                      <m:t>(</m:t>
                    </m:r>
                    <m:r>
                      <a:rPr lang="en-GB" sz="1400" i="1">
                        <a:latin typeface="Cambria Math"/>
                        <a:ea typeface="Cambria Math" panose="02040503050406030204" pitchFamily="18" charset="0"/>
                      </a:rPr>
                      <m:t>𝑇</m:t>
                    </m:r>
                    <m:r>
                      <a:rPr lang="en-GB" sz="1400" i="1">
                        <a:latin typeface="Cambria Math"/>
                        <a:ea typeface="Cambria Math" panose="02040503050406030204" pitchFamily="18" charset="0"/>
                      </a:rPr>
                      <m:t>−</m:t>
                    </m:r>
                    <m:r>
                      <a:rPr lang="en-GB" sz="1400" i="1">
                        <a:latin typeface="Cambria Math"/>
                        <a:ea typeface="Cambria Math" panose="02040503050406030204" pitchFamily="18" charset="0"/>
                      </a:rPr>
                      <m:t>𝑘</m:t>
                    </m:r>
                    <m:r>
                      <a:rPr lang="en-GB" sz="1400" i="1">
                        <a:latin typeface="Cambria Math"/>
                        <a:ea typeface="Cambria Math" panose="02040503050406030204" pitchFamily="18" charset="0"/>
                      </a:rPr>
                      <m:t>)</m:t>
                    </m:r>
                  </m:oMath>
                </a14:m>
                <a:r>
                  <a:rPr lang="en-GB" sz="1400" dirty="0">
                    <a:latin typeface="Cambria Math" panose="02040503050406030204" pitchFamily="18" charset="0"/>
                    <a:ea typeface="Cambria Math" panose="02040503050406030204" pitchFamily="18" charset="0"/>
                  </a:rPr>
                  <a:t> jumps down)</a:t>
                </a:r>
              </a:p>
              <a:p>
                <a:pPr marL="541338" indent="-541338">
                  <a:buClr>
                    <a:srgbClr val="7030A0"/>
                  </a:buClr>
                  <a:buSzPct val="100000"/>
                </a:pPr>
                <a14:m>
                  <m:oMath xmlns:m="http://schemas.openxmlformats.org/officeDocument/2006/math">
                    <m:sSub>
                      <m:sSubPr>
                        <m:ctrlPr>
                          <a:rPr lang="en-GB" sz="1400" i="1" smtClean="0">
                            <a:latin typeface="Cambria Math" panose="02040503050406030204" pitchFamily="18" charset="0"/>
                            <a:ea typeface="Cambria Math" panose="02040503050406030204" pitchFamily="18" charset="0"/>
                          </a:rPr>
                        </m:ctrlPr>
                      </m:sSubPr>
                      <m:e>
                        <m:r>
                          <a:rPr lang="en-GB" sz="1400" b="0" i="1" smtClean="0">
                            <a:latin typeface="Cambria Math"/>
                            <a:ea typeface="Cambria Math" panose="02040503050406030204" pitchFamily="18" charset="0"/>
                          </a:rPr>
                          <m:t>𝐶𝐹</m:t>
                        </m:r>
                      </m:e>
                      <m:sub>
                        <m:r>
                          <a:rPr lang="en-GB" sz="1400" b="0" i="1" smtClean="0">
                            <a:latin typeface="Cambria Math"/>
                            <a:ea typeface="Cambria Math" panose="02040503050406030204" pitchFamily="18" charset="0"/>
                          </a:rPr>
                          <m:t>𝑘</m:t>
                        </m:r>
                      </m:sub>
                    </m:sSub>
                    <m:r>
                      <a:rPr lang="en-GB" sz="1400" b="0" i="1" smtClean="0">
                        <a:latin typeface="Cambria Math"/>
                        <a:ea typeface="Cambria Math" panose="02040503050406030204" pitchFamily="18" charset="0"/>
                      </a:rPr>
                      <m:t>=</m:t>
                    </m:r>
                    <m:func>
                      <m:funcPr>
                        <m:ctrlPr>
                          <a:rPr lang="en-GB" sz="1400" b="0" i="1" smtClean="0">
                            <a:latin typeface="Cambria Math" panose="02040503050406030204" pitchFamily="18" charset="0"/>
                            <a:ea typeface="Cambria Math" panose="02040503050406030204" pitchFamily="18" charset="0"/>
                          </a:rPr>
                        </m:ctrlPr>
                      </m:funcPr>
                      <m:fName>
                        <m:r>
                          <m:rPr>
                            <m:sty m:val="p"/>
                          </m:rPr>
                          <a:rPr lang="en-GB" sz="1400" b="0" i="0" smtClean="0">
                            <a:latin typeface="Cambria Math"/>
                            <a:ea typeface="Cambria Math" panose="02040503050406030204" pitchFamily="18" charset="0"/>
                          </a:rPr>
                          <m:t>max</m:t>
                        </m:r>
                      </m:fName>
                      <m:e>
                        <m:d>
                          <m:dPr>
                            <m:ctrlPr>
                              <a:rPr lang="en-GB" sz="1400" b="0" i="1" smtClean="0">
                                <a:latin typeface="Cambria Math" panose="02040503050406030204" pitchFamily="18" charset="0"/>
                                <a:ea typeface="Cambria Math" panose="02040503050406030204" pitchFamily="18" charset="0"/>
                              </a:rPr>
                            </m:ctrlPr>
                          </m:dPr>
                          <m:e>
                            <m:sSub>
                              <m:sSubPr>
                                <m:ctrlPr>
                                  <a:rPr lang="en-GB" sz="1400" b="0" i="1" smtClean="0">
                                    <a:latin typeface="Cambria Math" panose="02040503050406030204" pitchFamily="18" charset="0"/>
                                    <a:ea typeface="Cambria Math" panose="02040503050406030204" pitchFamily="18" charset="0"/>
                                  </a:rPr>
                                </m:ctrlPr>
                              </m:sSubPr>
                              <m:e>
                                <m:r>
                                  <a:rPr lang="en-GB" sz="1400" b="0" i="1" smtClean="0">
                                    <a:latin typeface="Cambria Math"/>
                                    <a:ea typeface="Cambria Math" panose="02040503050406030204" pitchFamily="18" charset="0"/>
                                  </a:rPr>
                                  <m:t>𝑆</m:t>
                                </m:r>
                              </m:e>
                              <m:sub>
                                <m:r>
                                  <a:rPr lang="en-GB" sz="1400" b="0" i="1" smtClean="0">
                                    <a:latin typeface="Cambria Math"/>
                                    <a:ea typeface="Cambria Math" panose="02040503050406030204" pitchFamily="18" charset="0"/>
                                  </a:rPr>
                                  <m:t>𝑘</m:t>
                                </m:r>
                              </m:sub>
                            </m:sSub>
                            <m:r>
                              <a:rPr lang="en-GB" sz="1400" b="0" i="1" smtClean="0">
                                <a:latin typeface="Cambria Math"/>
                                <a:ea typeface="Cambria Math" panose="02040503050406030204" pitchFamily="18" charset="0"/>
                              </a:rPr>
                              <m:t>−</m:t>
                            </m:r>
                            <m:r>
                              <a:rPr lang="en-GB" sz="1400" b="0" i="1" smtClean="0">
                                <a:latin typeface="Cambria Math"/>
                                <a:ea typeface="Cambria Math" panose="02040503050406030204" pitchFamily="18" charset="0"/>
                              </a:rPr>
                              <m:t>𝑋</m:t>
                            </m:r>
                            <m:r>
                              <a:rPr lang="en-GB" sz="1400" b="0" i="1" smtClean="0">
                                <a:latin typeface="Cambria Math"/>
                                <a:ea typeface="Cambria Math" panose="02040503050406030204" pitchFamily="18" charset="0"/>
                              </a:rPr>
                              <m:t>,0</m:t>
                            </m:r>
                          </m:e>
                        </m:d>
                      </m:e>
                    </m:func>
                    <m:r>
                      <a:rPr lang="en-GB" sz="1400" b="0" i="1" smtClean="0">
                        <a:latin typeface="Cambria Math"/>
                        <a:ea typeface="Cambria Math" panose="02040503050406030204" pitchFamily="18" charset="0"/>
                      </a:rPr>
                      <m:t> </m:t>
                    </m:r>
                  </m:oMath>
                </a14:m>
                <a:r>
                  <a:rPr lang="en-GB" sz="1400" dirty="0">
                    <a:latin typeface="Cambria Math" panose="02040503050406030204" pitchFamily="18" charset="0"/>
                    <a:ea typeface="Cambria Math" panose="02040503050406030204" pitchFamily="18" charset="0"/>
                  </a:rPr>
                  <a:t>(terminal cash flow from call option)</a:t>
                </a:r>
              </a:p>
              <a:p>
                <a:pPr marL="538163" indent="-538163">
                  <a:buClr>
                    <a:srgbClr val="7030A0"/>
                  </a:buClr>
                  <a:buSzPct val="100000"/>
                </a:pPr>
                <a14:m>
                  <m:oMath xmlns:m="http://schemas.openxmlformats.org/officeDocument/2006/math">
                    <m:r>
                      <a:rPr lang="en-GB" sz="1400" b="0" i="1" smtClean="0">
                        <a:latin typeface="Cambria Math"/>
                        <a:ea typeface="Cambria Math" panose="02040503050406030204" pitchFamily="18" charset="0"/>
                      </a:rPr>
                      <m:t>𝐵</m:t>
                    </m:r>
                    <m:sSub>
                      <m:sSubPr>
                        <m:ctrlPr>
                          <a:rPr lang="en-GB" sz="1400" b="0" i="1" smtClean="0">
                            <a:latin typeface="Cambria Math" panose="02040503050406030204" pitchFamily="18" charset="0"/>
                            <a:ea typeface="Cambria Math" panose="02040503050406030204" pitchFamily="18" charset="0"/>
                          </a:rPr>
                        </m:ctrlPr>
                      </m:sSubPr>
                      <m:e>
                        <m:r>
                          <a:rPr lang="en-GB" sz="1400" b="0" i="1" smtClean="0">
                            <a:latin typeface="Cambria Math"/>
                            <a:ea typeface="Cambria Math" panose="02040503050406030204" pitchFamily="18" charset="0"/>
                          </a:rPr>
                          <m:t>𝐶</m:t>
                        </m:r>
                      </m:e>
                      <m:sub>
                        <m:r>
                          <a:rPr lang="en-GB" sz="1400" b="0" i="1" smtClean="0">
                            <a:latin typeface="Cambria Math"/>
                            <a:ea typeface="Cambria Math" panose="02040503050406030204" pitchFamily="18" charset="0"/>
                          </a:rPr>
                          <m:t>𝑘</m:t>
                        </m:r>
                      </m:sub>
                    </m:sSub>
                    <m:r>
                      <a:rPr lang="en-GB" sz="1400" b="0" i="1" smtClean="0">
                        <a:latin typeface="Cambria Math"/>
                        <a:ea typeface="Cambria Math" panose="02040503050406030204" pitchFamily="18" charset="0"/>
                      </a:rPr>
                      <m:t>=</m:t>
                    </m:r>
                    <m:d>
                      <m:dPr>
                        <m:ctrlPr>
                          <a:rPr lang="en-GB" sz="1400" b="0" i="1" smtClean="0">
                            <a:latin typeface="Cambria Math" panose="02040503050406030204" pitchFamily="18" charset="0"/>
                            <a:ea typeface="Cambria Math" panose="02040503050406030204" pitchFamily="18" charset="0"/>
                          </a:rPr>
                        </m:ctrlPr>
                      </m:dPr>
                      <m:e>
                        <m:m>
                          <m:mPr>
                            <m:mcs>
                              <m:mc>
                                <m:mcPr>
                                  <m:count m:val="1"/>
                                  <m:mcJc m:val="center"/>
                                </m:mcPr>
                              </m:mc>
                            </m:mcs>
                            <m:ctrlPr>
                              <a:rPr lang="en-GB" sz="1400" b="0" i="1" smtClean="0">
                                <a:latin typeface="Cambria Math" panose="02040503050406030204" pitchFamily="18" charset="0"/>
                                <a:ea typeface="Cambria Math" panose="02040503050406030204" pitchFamily="18" charset="0"/>
                              </a:rPr>
                            </m:ctrlPr>
                          </m:mPr>
                          <m:mr>
                            <m:e>
                              <m:r>
                                <m:rPr>
                                  <m:brk m:alnAt="7"/>
                                </m:rPr>
                                <a:rPr lang="en-GB" sz="1400" b="0" i="1" smtClean="0">
                                  <a:latin typeface="Cambria Math"/>
                                  <a:ea typeface="Cambria Math" panose="02040503050406030204" pitchFamily="18" charset="0"/>
                                </a:rPr>
                                <m:t>1</m:t>
                              </m:r>
                              <m:r>
                                <a:rPr lang="en-GB" sz="1400" b="0" i="1" smtClean="0">
                                  <a:latin typeface="Cambria Math"/>
                                  <a:ea typeface="Cambria Math" panose="02040503050406030204" pitchFamily="18" charset="0"/>
                                </a:rPr>
                                <m:t>0</m:t>
                              </m:r>
                            </m:e>
                          </m:mr>
                          <m:mr>
                            <m:e>
                              <m:r>
                                <a:rPr lang="en-GB" sz="1400" b="0" i="1" smtClean="0">
                                  <a:latin typeface="Cambria Math"/>
                                  <a:ea typeface="Cambria Math" panose="02040503050406030204" pitchFamily="18" charset="0"/>
                                </a:rPr>
                                <m:t>𝑘</m:t>
                              </m:r>
                            </m:e>
                          </m:mr>
                        </m:m>
                      </m:e>
                    </m:d>
                  </m:oMath>
                </a14:m>
                <a:r>
                  <a:rPr lang="en-GB" sz="1400" dirty="0">
                    <a:latin typeface="Cambria Math" panose="02040503050406030204" pitchFamily="18" charset="0"/>
                    <a:ea typeface="Cambria Math" panose="02040503050406030204" pitchFamily="18" charset="0"/>
                  </a:rPr>
                  <a:t> (binomial coefficient, number of paths with </a:t>
                </a:r>
                <a14:m>
                  <m:oMath xmlns:m="http://schemas.openxmlformats.org/officeDocument/2006/math">
                    <m:r>
                      <a:rPr lang="en-GB" sz="1400" i="1">
                        <a:latin typeface="Cambria Math"/>
                        <a:ea typeface="Cambria Math" panose="02040503050406030204" pitchFamily="18" charset="0"/>
                      </a:rPr>
                      <m:t>𝑘</m:t>
                    </m:r>
                    <m:r>
                      <a:rPr lang="en-GB" sz="1400" i="1">
                        <a:latin typeface="Cambria Math"/>
                        <a:ea typeface="Cambria Math" panose="02040503050406030204" pitchFamily="18" charset="0"/>
                      </a:rPr>
                      <m:t> </m:t>
                    </m:r>
                  </m:oMath>
                </a14:m>
                <a:r>
                  <a:rPr lang="en-GB" sz="1400" dirty="0">
                    <a:latin typeface="Cambria Math" panose="02040503050406030204" pitchFamily="18" charset="0"/>
                    <a:ea typeface="Cambria Math" panose="02040503050406030204" pitchFamily="18" charset="0"/>
                  </a:rPr>
                  <a:t>jumps up and </a:t>
                </a:r>
                <a14:m>
                  <m:oMath xmlns:m="http://schemas.openxmlformats.org/officeDocument/2006/math">
                    <m:r>
                      <a:rPr lang="en-GB" sz="1400" i="1">
                        <a:latin typeface="Cambria Math"/>
                        <a:ea typeface="Cambria Math" panose="02040503050406030204" pitchFamily="18" charset="0"/>
                      </a:rPr>
                      <m:t>(</m:t>
                    </m:r>
                    <m:r>
                      <a:rPr lang="en-GB" sz="1400" i="1">
                        <a:latin typeface="Cambria Math"/>
                        <a:ea typeface="Cambria Math" panose="02040503050406030204" pitchFamily="18" charset="0"/>
                      </a:rPr>
                      <m:t>𝑇</m:t>
                    </m:r>
                    <m:r>
                      <a:rPr lang="en-GB" sz="1400" i="1">
                        <a:latin typeface="Cambria Math"/>
                        <a:ea typeface="Cambria Math" panose="02040503050406030204" pitchFamily="18" charset="0"/>
                      </a:rPr>
                      <m:t>−</m:t>
                    </m:r>
                    <m:r>
                      <a:rPr lang="en-GB" sz="1400" i="1">
                        <a:latin typeface="Cambria Math"/>
                        <a:ea typeface="Cambria Math" panose="02040503050406030204" pitchFamily="18" charset="0"/>
                      </a:rPr>
                      <m:t>𝑘</m:t>
                    </m:r>
                    <m:r>
                      <a:rPr lang="en-GB" sz="1400" i="1">
                        <a:latin typeface="Cambria Math"/>
                        <a:ea typeface="Cambria Math" panose="02040503050406030204" pitchFamily="18" charset="0"/>
                      </a:rPr>
                      <m:t>)</m:t>
                    </m:r>
                  </m:oMath>
                </a14:m>
                <a:r>
                  <a:rPr lang="en-GB" sz="1400" dirty="0">
                    <a:latin typeface="Cambria Math" panose="02040503050406030204" pitchFamily="18" charset="0"/>
                    <a:ea typeface="Cambria Math" panose="02040503050406030204" pitchFamily="18" charset="0"/>
                  </a:rPr>
                  <a:t> jumps down)</a:t>
                </a:r>
              </a:p>
              <a:p>
                <a:pPr marL="449263" indent="-449263">
                  <a:buClr>
                    <a:srgbClr val="7030A0"/>
                  </a:buClr>
                  <a:buSzPct val="100000"/>
                </a:pPr>
                <a14:m>
                  <m:oMath xmlns:m="http://schemas.openxmlformats.org/officeDocument/2006/math">
                    <m:sSub>
                      <m:sSubPr>
                        <m:ctrlPr>
                          <a:rPr lang="en-GB" sz="1400" i="1" smtClean="0">
                            <a:latin typeface="Cambria Math" panose="02040503050406030204" pitchFamily="18" charset="0"/>
                            <a:ea typeface="Cambria Math" panose="02040503050406030204" pitchFamily="18" charset="0"/>
                          </a:rPr>
                        </m:ctrlPr>
                      </m:sSubPr>
                      <m:e>
                        <m:r>
                          <a:rPr lang="en-GB" sz="1400" b="0" i="1" smtClean="0">
                            <a:latin typeface="Cambria Math"/>
                            <a:ea typeface="Cambria Math" panose="02040503050406030204" pitchFamily="18" charset="0"/>
                          </a:rPr>
                          <m:t>𝑝</m:t>
                        </m:r>
                      </m:e>
                      <m:sub>
                        <m:r>
                          <a:rPr lang="en-GB" sz="1400" b="0" i="1" smtClean="0">
                            <a:latin typeface="Cambria Math"/>
                            <a:ea typeface="Cambria Math" panose="02040503050406030204" pitchFamily="18" charset="0"/>
                          </a:rPr>
                          <m:t>𝑘</m:t>
                        </m:r>
                      </m:sub>
                    </m:sSub>
                    <m:r>
                      <a:rPr lang="en-GB" sz="1400" b="0" i="1" smtClean="0">
                        <a:latin typeface="Cambria Math"/>
                        <a:ea typeface="Cambria Math" panose="02040503050406030204" pitchFamily="18" charset="0"/>
                      </a:rPr>
                      <m:t>=</m:t>
                    </m:r>
                    <m:r>
                      <a:rPr lang="en-GB" sz="1400" b="0" i="1" smtClean="0">
                        <a:latin typeface="Cambria Math"/>
                        <a:ea typeface="Cambria Math" panose="02040503050406030204" pitchFamily="18" charset="0"/>
                      </a:rPr>
                      <m:t>𝐵</m:t>
                    </m:r>
                    <m:sSub>
                      <m:sSubPr>
                        <m:ctrlPr>
                          <a:rPr lang="en-GB" sz="1400" b="0" i="1" smtClean="0">
                            <a:latin typeface="Cambria Math" panose="02040503050406030204" pitchFamily="18" charset="0"/>
                            <a:ea typeface="Cambria Math" panose="02040503050406030204" pitchFamily="18" charset="0"/>
                          </a:rPr>
                        </m:ctrlPr>
                      </m:sSubPr>
                      <m:e>
                        <m:r>
                          <a:rPr lang="en-GB" sz="1400" b="0" i="1" smtClean="0">
                            <a:latin typeface="Cambria Math"/>
                            <a:ea typeface="Cambria Math" panose="02040503050406030204" pitchFamily="18" charset="0"/>
                          </a:rPr>
                          <m:t>𝐶</m:t>
                        </m:r>
                      </m:e>
                      <m:sub>
                        <m:r>
                          <a:rPr lang="en-GB" sz="1400" b="0" i="1" smtClean="0">
                            <a:latin typeface="Cambria Math"/>
                            <a:ea typeface="Cambria Math" panose="02040503050406030204" pitchFamily="18" charset="0"/>
                          </a:rPr>
                          <m:t>𝑘</m:t>
                        </m:r>
                      </m:sub>
                    </m:sSub>
                    <m:r>
                      <a:rPr lang="en-GB" sz="1400" b="0" i="1" smtClean="0">
                        <a:latin typeface="Cambria Math"/>
                        <a:ea typeface="Cambria Math"/>
                      </a:rPr>
                      <m:t>×</m:t>
                    </m:r>
                    <m:sSup>
                      <m:sSupPr>
                        <m:ctrlPr>
                          <a:rPr lang="en-GB" sz="1400" b="0" i="1" smtClean="0">
                            <a:latin typeface="Cambria Math" panose="02040503050406030204" pitchFamily="18" charset="0"/>
                            <a:ea typeface="Cambria Math" panose="02040503050406030204" pitchFamily="18" charset="0"/>
                          </a:rPr>
                        </m:ctrlPr>
                      </m:sSupPr>
                      <m:e>
                        <m:r>
                          <a:rPr lang="en-GB" sz="1400" b="0" i="1" smtClean="0">
                            <a:latin typeface="Cambria Math"/>
                            <a:ea typeface="Cambria Math" panose="02040503050406030204" pitchFamily="18" charset="0"/>
                          </a:rPr>
                          <m:t>𝑝</m:t>
                        </m:r>
                      </m:e>
                      <m:sup>
                        <m:r>
                          <a:rPr lang="en-GB" sz="1400" b="0" i="1" smtClean="0">
                            <a:latin typeface="Cambria Math"/>
                            <a:ea typeface="Cambria Math" panose="02040503050406030204" pitchFamily="18" charset="0"/>
                          </a:rPr>
                          <m:t>𝑘</m:t>
                        </m:r>
                      </m:sup>
                    </m:sSup>
                    <m:sSup>
                      <m:sSupPr>
                        <m:ctrlPr>
                          <a:rPr lang="en-GB" sz="1400" b="0" i="1" smtClean="0">
                            <a:latin typeface="Cambria Math" panose="02040503050406030204" pitchFamily="18" charset="0"/>
                            <a:ea typeface="Cambria Math" panose="02040503050406030204" pitchFamily="18" charset="0"/>
                          </a:rPr>
                        </m:ctrlPr>
                      </m:sSupPr>
                      <m:e>
                        <m:r>
                          <a:rPr lang="en-GB" sz="1400" b="0" i="1" smtClean="0">
                            <a:latin typeface="Cambria Math"/>
                            <a:ea typeface="Cambria Math" panose="02040503050406030204" pitchFamily="18" charset="0"/>
                          </a:rPr>
                          <m:t>(1−</m:t>
                        </m:r>
                        <m:r>
                          <a:rPr lang="en-GB" sz="1400" b="0" i="1" smtClean="0">
                            <a:latin typeface="Cambria Math"/>
                            <a:ea typeface="Cambria Math" panose="02040503050406030204" pitchFamily="18" charset="0"/>
                          </a:rPr>
                          <m:t>𝑝</m:t>
                        </m:r>
                        <m:r>
                          <a:rPr lang="en-GB" sz="1400" b="0" i="1" smtClean="0">
                            <a:latin typeface="Cambria Math"/>
                            <a:ea typeface="Cambria Math" panose="02040503050406030204" pitchFamily="18" charset="0"/>
                          </a:rPr>
                          <m:t>)</m:t>
                        </m:r>
                      </m:e>
                      <m:sup>
                        <m:r>
                          <a:rPr lang="en-GB" sz="1400" b="0" i="1" smtClean="0">
                            <a:latin typeface="Cambria Math"/>
                            <a:ea typeface="Cambria Math" panose="02040503050406030204" pitchFamily="18" charset="0"/>
                          </a:rPr>
                          <m:t>(</m:t>
                        </m:r>
                        <m:r>
                          <a:rPr lang="en-GB" sz="1400" b="0" i="1" smtClean="0">
                            <a:latin typeface="Cambria Math"/>
                            <a:ea typeface="Cambria Math" panose="02040503050406030204" pitchFamily="18" charset="0"/>
                          </a:rPr>
                          <m:t>𝑇</m:t>
                        </m:r>
                        <m:r>
                          <a:rPr lang="en-GB" sz="1400" b="0" i="1" smtClean="0">
                            <a:latin typeface="Cambria Math"/>
                            <a:ea typeface="Cambria Math" panose="02040503050406030204" pitchFamily="18" charset="0"/>
                          </a:rPr>
                          <m:t>−</m:t>
                        </m:r>
                        <m:r>
                          <a:rPr lang="en-GB" sz="1400" b="0" i="1" smtClean="0">
                            <a:latin typeface="Cambria Math"/>
                            <a:ea typeface="Cambria Math" panose="02040503050406030204" pitchFamily="18" charset="0"/>
                          </a:rPr>
                          <m:t>𝑘</m:t>
                        </m:r>
                        <m:r>
                          <a:rPr lang="en-GB" sz="1400" b="0" i="1" smtClean="0">
                            <a:latin typeface="Cambria Math"/>
                            <a:ea typeface="Cambria Math" panose="02040503050406030204" pitchFamily="18" charset="0"/>
                          </a:rPr>
                          <m:t>)</m:t>
                        </m:r>
                      </m:sup>
                    </m:sSup>
                  </m:oMath>
                </a14:m>
                <a:r>
                  <a:rPr lang="en-GB" sz="1400" dirty="0">
                    <a:latin typeface="Cambria Math" panose="02040503050406030204" pitchFamily="18" charset="0"/>
                    <a:ea typeface="Cambria Math" panose="02040503050406030204" pitchFamily="18" charset="0"/>
                  </a:rPr>
                  <a:t> (sum of probabilities of all paths composed of </a:t>
                </a:r>
                <a14:m>
                  <m:oMath xmlns:m="http://schemas.openxmlformats.org/officeDocument/2006/math">
                    <m:r>
                      <a:rPr lang="en-GB" sz="1400" i="1" smtClean="0">
                        <a:latin typeface="Cambria Math"/>
                        <a:ea typeface="Cambria Math" panose="02040503050406030204" pitchFamily="18" charset="0"/>
                      </a:rPr>
                      <m:t>𝑘</m:t>
                    </m:r>
                    <m:r>
                      <a:rPr lang="en-GB" sz="1400" i="1" smtClean="0">
                        <a:latin typeface="Cambria Math"/>
                        <a:ea typeface="Cambria Math" panose="02040503050406030204" pitchFamily="18" charset="0"/>
                      </a:rPr>
                      <m:t> </m:t>
                    </m:r>
                  </m:oMath>
                </a14:m>
                <a:r>
                  <a:rPr lang="en-GB" sz="1400" dirty="0">
                    <a:latin typeface="Cambria Math" panose="02040503050406030204" pitchFamily="18" charset="0"/>
                    <a:ea typeface="Cambria Math" panose="02040503050406030204" pitchFamily="18" charset="0"/>
                  </a:rPr>
                  <a:t>jumps up and </a:t>
                </a:r>
                <a14:m>
                  <m:oMath xmlns:m="http://schemas.openxmlformats.org/officeDocument/2006/math">
                    <m:r>
                      <a:rPr lang="en-GB" sz="1400" b="0" i="1" smtClean="0">
                        <a:latin typeface="Cambria Math"/>
                        <a:ea typeface="Cambria Math" panose="02040503050406030204" pitchFamily="18" charset="0"/>
                      </a:rPr>
                      <m:t>(</m:t>
                    </m:r>
                    <m:r>
                      <a:rPr lang="en-GB" sz="1400" b="0" i="1" smtClean="0">
                        <a:latin typeface="Cambria Math"/>
                        <a:ea typeface="Cambria Math" panose="02040503050406030204" pitchFamily="18" charset="0"/>
                      </a:rPr>
                      <m:t>𝑇</m:t>
                    </m:r>
                    <m:r>
                      <a:rPr lang="en-GB" sz="1400" b="0" i="1" smtClean="0">
                        <a:latin typeface="Cambria Math"/>
                        <a:ea typeface="Cambria Math" panose="02040503050406030204" pitchFamily="18" charset="0"/>
                      </a:rPr>
                      <m:t>−</m:t>
                    </m:r>
                    <m:r>
                      <a:rPr lang="en-GB" sz="1400" b="0" i="1" smtClean="0">
                        <a:latin typeface="Cambria Math"/>
                        <a:ea typeface="Cambria Math" panose="02040503050406030204" pitchFamily="18" charset="0"/>
                      </a:rPr>
                      <m:t>𝑘</m:t>
                    </m:r>
                    <m:r>
                      <a:rPr lang="en-GB" sz="1400" b="0" i="1" smtClean="0">
                        <a:latin typeface="Cambria Math"/>
                        <a:ea typeface="Cambria Math" panose="02040503050406030204" pitchFamily="18" charset="0"/>
                      </a:rPr>
                      <m:t>)</m:t>
                    </m:r>
                  </m:oMath>
                </a14:m>
                <a:r>
                  <a:rPr lang="en-GB" sz="1400" dirty="0">
                    <a:latin typeface="Cambria Math" panose="02040503050406030204" pitchFamily="18" charset="0"/>
                    <a:ea typeface="Cambria Math" panose="02040503050406030204" pitchFamily="18" charset="0"/>
                  </a:rPr>
                  <a:t> jumps down</a:t>
                </a:r>
                <a:r>
                  <a:rPr lang="cs-CZ" sz="1400" dirty="0">
                    <a:latin typeface="Cambria Math" panose="02040503050406030204" pitchFamily="18" charset="0"/>
                    <a:ea typeface="Cambria Math" panose="02040503050406030204" pitchFamily="18" charset="0"/>
                  </a:rPr>
                  <a:t>),</a:t>
                </a:r>
                <a:r>
                  <a:rPr lang="en-GB" sz="1400" dirty="0">
                    <a:latin typeface="Cambria Math" panose="02040503050406030204" pitchFamily="18" charset="0"/>
                    <a:ea typeface="Cambria Math" panose="02040503050406030204" pitchFamily="18" charset="0"/>
                  </a:rPr>
                  <a:t> </a:t>
                </a:r>
                <a14:m>
                  <m:oMath xmlns:m="http://schemas.openxmlformats.org/officeDocument/2006/math">
                    <m:r>
                      <m:rPr>
                        <m:sty m:val="p"/>
                      </m:rPr>
                      <a:rPr lang="en-GB" sz="1400" i="1" smtClean="0">
                        <a:latin typeface="Cambria Math"/>
                        <a:ea typeface="Cambria Math"/>
                      </a:rPr>
                      <m:t>Σ</m:t>
                    </m:r>
                    <m:sSub>
                      <m:sSubPr>
                        <m:ctrlPr>
                          <a:rPr lang="en-GB" sz="1400" i="1" smtClean="0">
                            <a:latin typeface="Cambria Math" panose="02040503050406030204" pitchFamily="18" charset="0"/>
                            <a:ea typeface="Cambria Math"/>
                          </a:rPr>
                        </m:ctrlPr>
                      </m:sSubPr>
                      <m:e>
                        <m:r>
                          <a:rPr lang="en-GB" sz="1400" b="0" i="1" smtClean="0">
                            <a:latin typeface="Cambria Math"/>
                            <a:ea typeface="Cambria Math"/>
                          </a:rPr>
                          <m:t>𝑝</m:t>
                        </m:r>
                      </m:e>
                      <m:sub>
                        <m:r>
                          <a:rPr lang="en-GB" sz="1400" b="0" i="1" smtClean="0">
                            <a:latin typeface="Cambria Math"/>
                            <a:ea typeface="Cambria Math"/>
                          </a:rPr>
                          <m:t>𝑘</m:t>
                        </m:r>
                      </m:sub>
                    </m:sSub>
                    <m:r>
                      <a:rPr lang="en-GB" sz="1400" b="0" i="1" smtClean="0">
                        <a:latin typeface="Cambria Math"/>
                        <a:ea typeface="Cambria Math"/>
                      </a:rPr>
                      <m:t>=1</m:t>
                    </m:r>
                  </m:oMath>
                </a14:m>
                <a:endParaRPr lang="en-GB" sz="1400" dirty="0">
                  <a:latin typeface="Cambria Math" panose="02040503050406030204" pitchFamily="18" charset="0"/>
                  <a:ea typeface="Cambria Math" panose="02040503050406030204" pitchFamily="18" charset="0"/>
                </a:endParaRPr>
              </a:p>
              <a:p>
                <a:pPr>
                  <a:buClr>
                    <a:srgbClr val="7030A0"/>
                  </a:buClr>
                  <a:buSzPct val="100000"/>
                </a:pPr>
                <a14:m>
                  <m:oMath xmlns:m="http://schemas.openxmlformats.org/officeDocument/2006/math">
                    <m:sSub>
                      <m:sSubPr>
                        <m:ctrlPr>
                          <a:rPr lang="en-GB" sz="1400" b="0" i="1" smtClean="0">
                            <a:latin typeface="Cambria Math" panose="02040503050406030204" pitchFamily="18" charset="0"/>
                            <a:ea typeface="Cambria Math" panose="02040503050406030204" pitchFamily="18" charset="0"/>
                          </a:rPr>
                        </m:ctrlPr>
                      </m:sSubPr>
                      <m:e>
                        <m:r>
                          <a:rPr lang="en-GB" sz="1400" b="0" i="1" smtClean="0">
                            <a:latin typeface="Cambria Math"/>
                            <a:ea typeface="Cambria Math" panose="02040503050406030204" pitchFamily="18" charset="0"/>
                          </a:rPr>
                          <m:t>𝐸</m:t>
                        </m:r>
                      </m:e>
                      <m:sub>
                        <m:r>
                          <a:rPr lang="en-GB" sz="1400" b="0" i="1" smtClean="0">
                            <a:latin typeface="Cambria Math"/>
                            <a:ea typeface="Cambria Math" panose="02040503050406030204" pitchFamily="18" charset="0"/>
                          </a:rPr>
                          <m:t>𝑘</m:t>
                        </m:r>
                      </m:sub>
                    </m:sSub>
                    <m:r>
                      <a:rPr lang="en-GB" sz="1400" b="0" i="1" smtClean="0">
                        <a:latin typeface="Cambria Math"/>
                        <a:ea typeface="Cambria Math" panose="02040503050406030204" pitchFamily="18" charset="0"/>
                      </a:rPr>
                      <m:t>=</m:t>
                    </m:r>
                    <m:r>
                      <a:rPr lang="en-GB" sz="1400" b="0" i="1" smtClean="0">
                        <a:latin typeface="Cambria Math"/>
                        <a:ea typeface="Cambria Math"/>
                      </a:rPr>
                      <m:t>𝐶</m:t>
                    </m:r>
                    <m:sSub>
                      <m:sSubPr>
                        <m:ctrlPr>
                          <a:rPr lang="en-GB" sz="1400" b="0" i="1" smtClean="0">
                            <a:latin typeface="Cambria Math" panose="02040503050406030204" pitchFamily="18" charset="0"/>
                            <a:ea typeface="Cambria Math"/>
                          </a:rPr>
                        </m:ctrlPr>
                      </m:sSubPr>
                      <m:e>
                        <m:r>
                          <a:rPr lang="en-GB" sz="1400" b="0" i="1" smtClean="0">
                            <a:latin typeface="Cambria Math"/>
                            <a:ea typeface="Cambria Math"/>
                          </a:rPr>
                          <m:t>𝐹</m:t>
                        </m:r>
                      </m:e>
                      <m:sub>
                        <m:r>
                          <a:rPr lang="en-GB" sz="1400" b="0" i="1" smtClean="0">
                            <a:latin typeface="Cambria Math"/>
                            <a:ea typeface="Cambria Math"/>
                          </a:rPr>
                          <m:t>𝑘</m:t>
                        </m:r>
                      </m:sub>
                    </m:sSub>
                    <m:r>
                      <a:rPr lang="en-GB" sz="1400" b="0" i="1" smtClean="0">
                        <a:latin typeface="Cambria Math"/>
                        <a:ea typeface="Cambria Math"/>
                      </a:rPr>
                      <m:t>×</m:t>
                    </m:r>
                    <m:sSub>
                      <m:sSubPr>
                        <m:ctrlPr>
                          <a:rPr lang="en-GB" sz="1400" b="0" i="1" smtClean="0">
                            <a:latin typeface="Cambria Math" panose="02040503050406030204" pitchFamily="18" charset="0"/>
                            <a:ea typeface="Cambria Math"/>
                          </a:rPr>
                        </m:ctrlPr>
                      </m:sSubPr>
                      <m:e>
                        <m:r>
                          <a:rPr lang="en-GB" sz="1400" b="0" i="1" smtClean="0">
                            <a:latin typeface="Cambria Math"/>
                            <a:ea typeface="Cambria Math"/>
                          </a:rPr>
                          <m:t>𝑝</m:t>
                        </m:r>
                      </m:e>
                      <m:sub>
                        <m:r>
                          <a:rPr lang="en-GB" sz="1400" b="0" i="1" smtClean="0">
                            <a:latin typeface="Cambria Math"/>
                            <a:ea typeface="Cambria Math"/>
                          </a:rPr>
                          <m:t>𝑘</m:t>
                        </m:r>
                      </m:sub>
                    </m:sSub>
                  </m:oMath>
                </a14:m>
                <a:r>
                  <a:rPr lang="en-GB" sz="1400" dirty="0">
                    <a:latin typeface="Cambria Math" panose="02040503050406030204" pitchFamily="18" charset="0"/>
                    <a:ea typeface="Cambria Math" panose="02040503050406030204" pitchFamily="18" charset="0"/>
                  </a:rPr>
                  <a:t> (contribution to the expected value)</a:t>
                </a:r>
              </a:p>
            </p:txBody>
          </p:sp>
        </mc:Choice>
        <mc:Fallback xmlns="">
          <p:sp>
            <p:nvSpPr>
              <p:cNvPr id="68" name="TextovéPole 67">
                <a:extLst>
                  <a:ext uri="{FF2B5EF4-FFF2-40B4-BE49-F238E27FC236}">
                    <a16:creationId xmlns:a16="http://schemas.microsoft.com/office/drawing/2014/main" id="{05FC8A4A-3761-4383-881C-9096ADBF4AD7}"/>
                  </a:ext>
                </a:extLst>
              </p:cNvPr>
              <p:cNvSpPr txBox="1">
                <a:spLocks noRot="1" noChangeAspect="1" noMove="1" noResize="1" noEditPoints="1" noAdjustHandles="1" noChangeArrowheads="1" noChangeShapeType="1" noTextEdit="1"/>
              </p:cNvSpPr>
              <p:nvPr/>
            </p:nvSpPr>
            <p:spPr>
              <a:xfrm>
                <a:off x="4716016" y="2754486"/>
                <a:ext cx="4320480" cy="2618730"/>
              </a:xfrm>
              <a:prstGeom prst="rect">
                <a:avLst/>
              </a:prstGeom>
              <a:blipFill>
                <a:blip r:embed="rId11"/>
                <a:stretch>
                  <a:fillRect t="-699" r="-141" b="-1399"/>
                </a:stretch>
              </a:blipFill>
              <a:ln>
                <a:noFill/>
              </a:ln>
            </p:spPr>
            <p:txBody>
              <a:bodyPr/>
              <a:lstStyle/>
              <a:p>
                <a:r>
                  <a:rPr lang="en-GB">
                    <a:noFill/>
                  </a:rPr>
                  <a:t> </a:t>
                </a:r>
              </a:p>
            </p:txBody>
          </p:sp>
        </mc:Fallback>
      </mc:AlternateContent>
      <mc:AlternateContent xmlns:mc="http://schemas.openxmlformats.org/markup-compatibility/2006" xmlns:a14="http://schemas.microsoft.com/office/drawing/2010/main">
        <mc:Choice Requires="a14">
          <p:graphicFrame>
            <p:nvGraphicFramePr>
              <p:cNvPr id="6" name="Tabulka 5"/>
              <p:cNvGraphicFramePr>
                <a:graphicFrameLocks noGrp="1"/>
              </p:cNvGraphicFramePr>
              <p:nvPr>
                <p:extLst>
                  <p:ext uri="{D42A27DB-BD31-4B8C-83A1-F6EECF244321}">
                    <p14:modId xmlns:p14="http://schemas.microsoft.com/office/powerpoint/2010/main" val="165421232"/>
                  </p:ext>
                </p:extLst>
              </p:nvPr>
            </p:nvGraphicFramePr>
            <p:xfrm>
              <a:off x="1259992" y="2564904"/>
              <a:ext cx="3240000" cy="2754000"/>
            </p:xfrm>
            <a:graphic>
              <a:graphicData uri="http://schemas.openxmlformats.org/drawingml/2006/table">
                <a:tbl>
                  <a:tblPr>
                    <a:tableStyleId>{7DF18680-E054-41AD-8BC1-D1AEF772440D}</a:tableStyleId>
                  </a:tblPr>
                  <a:tblGrid>
                    <a:gridCol w="540000">
                      <a:extLst>
                        <a:ext uri="{9D8B030D-6E8A-4147-A177-3AD203B41FA5}">
                          <a16:colId xmlns:a16="http://schemas.microsoft.com/office/drawing/2014/main" val="20000"/>
                        </a:ext>
                      </a:extLst>
                    </a:gridCol>
                    <a:gridCol w="540000">
                      <a:extLst>
                        <a:ext uri="{9D8B030D-6E8A-4147-A177-3AD203B41FA5}">
                          <a16:colId xmlns:a16="http://schemas.microsoft.com/office/drawing/2014/main" val="20001"/>
                        </a:ext>
                      </a:extLst>
                    </a:gridCol>
                    <a:gridCol w="540000">
                      <a:extLst>
                        <a:ext uri="{9D8B030D-6E8A-4147-A177-3AD203B41FA5}">
                          <a16:colId xmlns:a16="http://schemas.microsoft.com/office/drawing/2014/main" val="20002"/>
                        </a:ext>
                      </a:extLst>
                    </a:gridCol>
                    <a:gridCol w="540000">
                      <a:extLst>
                        <a:ext uri="{9D8B030D-6E8A-4147-A177-3AD203B41FA5}">
                          <a16:colId xmlns:a16="http://schemas.microsoft.com/office/drawing/2014/main" val="20003"/>
                        </a:ext>
                      </a:extLst>
                    </a:gridCol>
                    <a:gridCol w="540000">
                      <a:extLst>
                        <a:ext uri="{9D8B030D-6E8A-4147-A177-3AD203B41FA5}">
                          <a16:colId xmlns:a16="http://schemas.microsoft.com/office/drawing/2014/main" val="20004"/>
                        </a:ext>
                      </a:extLst>
                    </a:gridCol>
                    <a:gridCol w="540000">
                      <a:extLst>
                        <a:ext uri="{9D8B030D-6E8A-4147-A177-3AD203B41FA5}">
                          <a16:colId xmlns:a16="http://schemas.microsoft.com/office/drawing/2014/main" val="20005"/>
                        </a:ext>
                      </a:extLst>
                    </a:gridCol>
                  </a:tblGrid>
                  <a:tr h="180000">
                    <a:tc>
                      <a:txBody>
                        <a:bodyPr/>
                        <a:lstStyle/>
                        <a:p>
                          <a:pPr algn="ctr" fontAlgn="b"/>
                          <a:r>
                            <a:rPr lang="en-US" sz="800" b="0" i="0" u="none" strike="noStrike" dirty="0">
                              <a:solidFill>
                                <a:schemeClr val="bg1"/>
                              </a:solidFill>
                              <a:effectLst/>
                              <a:latin typeface="Cambria Math" panose="02040503050406030204" pitchFamily="18" charset="0"/>
                              <a:ea typeface="Cambria Math" panose="02040503050406030204" pitchFamily="18" charset="0"/>
                            </a:rPr>
                            <a:t>1</a:t>
                          </a:r>
                          <a:endParaRPr lang="cs-CZ" sz="800" b="0" i="0" u="none" strike="noStrike" dirty="0">
                            <a:solidFill>
                              <a:schemeClr val="bg1"/>
                            </a:solidFill>
                            <a:effectLst/>
                            <a:latin typeface="Cambria Math" panose="02040503050406030204" pitchFamily="18" charset="0"/>
                            <a:ea typeface="Cambria Math" panose="02040503050406030204" pitchFamily="18" charset="0"/>
                          </a:endParaRPr>
                        </a:p>
                      </a:txBody>
                      <a:tcPr marL="9525" marR="9525" marT="9525" marB="0" anchor="ctr">
                        <a:lnL w="19050" cap="flat" cmpd="sng" algn="ctr">
                          <a:solidFill>
                            <a:schemeClr val="tx1"/>
                          </a:solidFill>
                          <a:prstDash val="solid"/>
                          <a:round/>
                          <a:headEnd type="none" w="med" len="med"/>
                          <a:tailEnd type="none" w="med" len="med"/>
                        </a:lnL>
                        <a:lnT w="19050" cap="flat" cmpd="sng" algn="ctr">
                          <a:solidFill>
                            <a:schemeClr val="tx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2">
                            <a:lumMod val="50000"/>
                          </a:schemeClr>
                        </a:solidFill>
                      </a:tcPr>
                    </a:tc>
                    <a:tc>
                      <a:txBody>
                        <a:bodyPr/>
                        <a:lstStyle/>
                        <a:p>
                          <a:pPr algn="ctr" fontAlgn="b"/>
                          <a:r>
                            <a:rPr lang="en-US" sz="800" b="0" i="0" u="none" strike="noStrike" dirty="0">
                              <a:solidFill>
                                <a:schemeClr val="bg1"/>
                              </a:solidFill>
                              <a:effectLst/>
                              <a:latin typeface="Cambria Math" panose="02040503050406030204" pitchFamily="18" charset="0"/>
                              <a:ea typeface="Cambria Math" panose="02040503050406030204" pitchFamily="18" charset="0"/>
                            </a:rPr>
                            <a:t>2</a:t>
                          </a:r>
                          <a:endParaRPr lang="cs-CZ" sz="800" b="0" i="0" u="none" strike="noStrike" dirty="0">
                            <a:solidFill>
                              <a:schemeClr val="bg1"/>
                            </a:solidFill>
                            <a:effectLst/>
                            <a:latin typeface="Cambria Math" panose="02040503050406030204" pitchFamily="18" charset="0"/>
                            <a:ea typeface="Cambria Math" panose="02040503050406030204" pitchFamily="18" charset="0"/>
                          </a:endParaRPr>
                        </a:p>
                      </a:txBody>
                      <a:tcPr marL="9525" marR="9525" marT="9525" marB="0" anchor="ctr">
                        <a:lnT w="19050" cap="flat" cmpd="sng" algn="ctr">
                          <a:solidFill>
                            <a:schemeClr val="tx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2">
                            <a:lumMod val="50000"/>
                          </a:schemeClr>
                        </a:solidFill>
                      </a:tcPr>
                    </a:tc>
                    <a:tc>
                      <a:txBody>
                        <a:bodyPr/>
                        <a:lstStyle/>
                        <a:p>
                          <a:pPr algn="ctr" fontAlgn="b"/>
                          <a:r>
                            <a:rPr lang="en-US" sz="800" b="0" i="0" u="none" strike="noStrike" dirty="0">
                              <a:solidFill>
                                <a:schemeClr val="bg1"/>
                              </a:solidFill>
                              <a:effectLst/>
                              <a:latin typeface="Cambria Math" panose="02040503050406030204" pitchFamily="18" charset="0"/>
                              <a:ea typeface="Cambria Math" panose="02040503050406030204" pitchFamily="18" charset="0"/>
                            </a:rPr>
                            <a:t>3</a:t>
                          </a:r>
                          <a:endParaRPr lang="cs-CZ" sz="800" b="0" i="0" u="none" strike="noStrike" dirty="0">
                            <a:solidFill>
                              <a:schemeClr val="bg1"/>
                            </a:solidFill>
                            <a:effectLst/>
                            <a:latin typeface="Cambria Math" panose="02040503050406030204" pitchFamily="18" charset="0"/>
                            <a:ea typeface="Cambria Math" panose="02040503050406030204" pitchFamily="18" charset="0"/>
                          </a:endParaRPr>
                        </a:p>
                      </a:txBody>
                      <a:tcPr marL="9525" marR="9525" marT="9525" marB="0" anchor="ctr">
                        <a:lnT w="19050" cap="flat" cmpd="sng" algn="ctr">
                          <a:solidFill>
                            <a:schemeClr val="tx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2">
                            <a:lumMod val="50000"/>
                          </a:schemeClr>
                        </a:solidFill>
                      </a:tcPr>
                    </a:tc>
                    <a:tc>
                      <a:txBody>
                        <a:bodyPr/>
                        <a:lstStyle/>
                        <a:p>
                          <a:pPr algn="ctr" fontAlgn="b"/>
                          <a:r>
                            <a:rPr lang="en-US" sz="800" b="0" i="0" u="none" strike="noStrike" dirty="0">
                              <a:solidFill>
                                <a:schemeClr val="bg1"/>
                              </a:solidFill>
                              <a:effectLst/>
                              <a:latin typeface="Cambria Math" panose="02040503050406030204" pitchFamily="18" charset="0"/>
                              <a:ea typeface="Cambria Math" panose="02040503050406030204" pitchFamily="18" charset="0"/>
                            </a:rPr>
                            <a:t>4</a:t>
                          </a:r>
                          <a:endParaRPr lang="cs-CZ" sz="800" b="0" i="0" u="none" strike="noStrike" dirty="0">
                            <a:solidFill>
                              <a:schemeClr val="bg1"/>
                            </a:solidFill>
                            <a:effectLst/>
                            <a:latin typeface="Cambria Math" panose="02040503050406030204" pitchFamily="18" charset="0"/>
                            <a:ea typeface="Cambria Math" panose="02040503050406030204" pitchFamily="18" charset="0"/>
                          </a:endParaRPr>
                        </a:p>
                      </a:txBody>
                      <a:tcPr marL="9525" marR="9525" marT="9525" marB="0" anchor="ctr">
                        <a:lnT w="19050" cap="flat" cmpd="sng" algn="ctr">
                          <a:solidFill>
                            <a:schemeClr val="tx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2">
                            <a:lumMod val="50000"/>
                          </a:schemeClr>
                        </a:solidFill>
                      </a:tcPr>
                    </a:tc>
                    <a:tc>
                      <a:txBody>
                        <a:bodyPr/>
                        <a:lstStyle/>
                        <a:p>
                          <a:pPr marL="0" marR="0" indent="0" algn="ctr" defTabSz="914400" rtl="0" eaLnBrk="1" fontAlgn="b" latinLnBrk="0" hangingPunct="1">
                            <a:lnSpc>
                              <a:spcPct val="100000"/>
                            </a:lnSpc>
                            <a:spcBef>
                              <a:spcPts val="0"/>
                            </a:spcBef>
                            <a:spcAft>
                              <a:spcPts val="0"/>
                            </a:spcAft>
                            <a:buClrTx/>
                            <a:buSzTx/>
                            <a:buFontTx/>
                            <a:buNone/>
                            <a:tabLst/>
                            <a:defRPr/>
                          </a:pPr>
                          <a:r>
                            <a:rPr lang="en-US" sz="800" b="0" i="0" u="none" strike="noStrike" dirty="0">
                              <a:solidFill>
                                <a:schemeClr val="bg1"/>
                              </a:solidFill>
                              <a:effectLst/>
                              <a:latin typeface="Cambria Math" panose="02040503050406030204" pitchFamily="18" charset="0"/>
                              <a:ea typeface="Cambria Math" panose="02040503050406030204" pitchFamily="18" charset="0"/>
                            </a:rPr>
                            <a:t>5</a:t>
                          </a:r>
                          <a:endParaRPr lang="cs-CZ" sz="800" b="0" i="0" u="none" strike="noStrike" dirty="0">
                            <a:solidFill>
                              <a:schemeClr val="bg1"/>
                            </a:solidFill>
                            <a:effectLst/>
                            <a:latin typeface="Cambria Math" panose="02040503050406030204" pitchFamily="18" charset="0"/>
                            <a:ea typeface="Cambria Math" panose="02040503050406030204" pitchFamily="18" charset="0"/>
                          </a:endParaRPr>
                        </a:p>
                      </a:txBody>
                      <a:tcPr marL="9525" marR="9525" marT="9525" marB="0" anchor="ctr">
                        <a:lnT w="19050" cap="flat" cmpd="sng" algn="ctr">
                          <a:solidFill>
                            <a:schemeClr val="tx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2">
                            <a:lumMod val="50000"/>
                          </a:schemeClr>
                        </a:solidFill>
                      </a:tcPr>
                    </a:tc>
                    <a:tc>
                      <a:txBody>
                        <a:bodyPr/>
                        <a:lstStyle/>
                        <a:p>
                          <a:pPr algn="ctr" fontAlgn="b"/>
                          <a:r>
                            <a:rPr lang="en-US" sz="800" b="0" i="0" u="none" strike="noStrike" dirty="0">
                              <a:solidFill>
                                <a:schemeClr val="bg1"/>
                              </a:solidFill>
                              <a:effectLst/>
                              <a:latin typeface="Cambria Math" panose="02040503050406030204" pitchFamily="18" charset="0"/>
                              <a:ea typeface="Cambria Math" panose="02040503050406030204" pitchFamily="18" charset="0"/>
                            </a:rPr>
                            <a:t>6</a:t>
                          </a:r>
                          <a:endParaRPr lang="cs-CZ" sz="800" b="0" i="0" u="none" strike="noStrike" dirty="0">
                            <a:solidFill>
                              <a:schemeClr val="bg1"/>
                            </a:solidFill>
                            <a:effectLst/>
                            <a:latin typeface="Cambria Math" panose="02040503050406030204" pitchFamily="18" charset="0"/>
                            <a:ea typeface="Cambria Math" panose="02040503050406030204" pitchFamily="18" charset="0"/>
                          </a:endParaRPr>
                        </a:p>
                      </a:txBody>
                      <a:tcPr marL="9525" marR="9525" marT="9525" marB="0" anchor="ctr">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2">
                            <a:lumMod val="50000"/>
                          </a:schemeClr>
                        </a:solidFill>
                      </a:tcPr>
                    </a:tc>
                    <a:extLst>
                      <a:ext uri="{0D108BD9-81ED-4DB2-BD59-A6C34878D82A}">
                        <a16:rowId xmlns:a16="http://schemas.microsoft.com/office/drawing/2014/main" val="119065596"/>
                      </a:ext>
                    </a:extLst>
                  </a:tr>
                  <a:tr h="288000">
                    <a:tc>
                      <a:txBody>
                        <a:bodyPr/>
                        <a:lstStyle/>
                        <a:p>
                          <a:pPr algn="ctr" fontAlgn="b"/>
                          <a14:m>
                            <m:oMathPara xmlns:m="http://schemas.openxmlformats.org/officeDocument/2006/math">
                              <m:oMathParaPr>
                                <m:jc m:val="centerGroup"/>
                              </m:oMathParaPr>
                              <m:oMath xmlns:m="http://schemas.openxmlformats.org/officeDocument/2006/math">
                                <m:r>
                                  <a:rPr lang="cs-CZ" sz="1200" i="1" u="none" strike="noStrike" dirty="0" smtClean="0">
                                    <a:solidFill>
                                      <a:schemeClr val="bg1"/>
                                    </a:solidFill>
                                    <a:effectLst/>
                                    <a:latin typeface="Cambria Math"/>
                                    <a:ea typeface="Cambria Math" panose="02040503050406030204" pitchFamily="18" charset="0"/>
                                  </a:rPr>
                                  <m:t>𝑘</m:t>
                                </m:r>
                              </m:oMath>
                            </m:oMathPara>
                          </a14:m>
                          <a:endParaRPr lang="cs-CZ" sz="1200" b="0" i="0" u="none" strike="noStrike" dirty="0">
                            <a:solidFill>
                              <a:schemeClr val="bg1"/>
                            </a:solidFill>
                            <a:effectLst/>
                            <a:latin typeface="Cambria Math" panose="02040503050406030204" pitchFamily="18" charset="0"/>
                            <a:ea typeface="Cambria Math" panose="02040503050406030204" pitchFamily="18" charset="0"/>
                          </a:endParaRPr>
                        </a:p>
                      </a:txBody>
                      <a:tcPr marL="9525" marR="9525" marT="9525" marB="0" anchor="ctr">
                        <a:lnL w="19050" cap="flat" cmpd="sng" algn="ctr">
                          <a:solidFill>
                            <a:schemeClr val="tx1"/>
                          </a:solidFill>
                          <a:prstDash val="solid"/>
                          <a:round/>
                          <a:headEnd type="none" w="med" len="med"/>
                          <a:tailEnd type="none" w="med" len="med"/>
                        </a:lnL>
                        <a:lnT w="12700" cap="flat" cmpd="sng" algn="ctr">
                          <a:solidFill>
                            <a:schemeClr val="bg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2">
                            <a:lumMod val="50000"/>
                          </a:schemeClr>
                        </a:solidFill>
                      </a:tcPr>
                    </a:tc>
                    <a:tc>
                      <a:txBody>
                        <a:bodyPr/>
                        <a:lstStyle/>
                        <a:p>
                          <a:pPr algn="ctr" fontAlgn="b"/>
                          <a14:m>
                            <m:oMathPara xmlns:m="http://schemas.openxmlformats.org/officeDocument/2006/math">
                              <m:oMathParaPr>
                                <m:jc m:val="center"/>
                              </m:oMathParaPr>
                              <m:oMath xmlns:m="http://schemas.openxmlformats.org/officeDocument/2006/math">
                                <m:sSub>
                                  <m:sSubPr>
                                    <m:ctrlPr>
                                      <a:rPr lang="cs-CZ" sz="1200" i="1" u="none" strike="noStrike" dirty="0" smtClean="0">
                                        <a:solidFill>
                                          <a:schemeClr val="bg1"/>
                                        </a:solidFill>
                                        <a:effectLst/>
                                        <a:latin typeface="Cambria Math" panose="02040503050406030204" pitchFamily="18" charset="0"/>
                                        <a:ea typeface="Cambria Math" panose="02040503050406030204" pitchFamily="18" charset="0"/>
                                      </a:rPr>
                                    </m:ctrlPr>
                                  </m:sSubPr>
                                  <m:e>
                                    <m:r>
                                      <a:rPr lang="cs-CZ" sz="1200" b="0" i="1" u="none" strike="noStrike" dirty="0" smtClean="0">
                                        <a:solidFill>
                                          <a:schemeClr val="bg1"/>
                                        </a:solidFill>
                                        <a:effectLst/>
                                        <a:latin typeface="Cambria Math"/>
                                        <a:ea typeface="Cambria Math" panose="02040503050406030204" pitchFamily="18" charset="0"/>
                                      </a:rPr>
                                      <m:t>𝑆</m:t>
                                    </m:r>
                                  </m:e>
                                  <m:sub>
                                    <m:r>
                                      <a:rPr lang="cs-CZ" sz="1200" b="0" i="1" u="none" strike="noStrike" dirty="0" smtClean="0">
                                        <a:solidFill>
                                          <a:schemeClr val="bg1"/>
                                        </a:solidFill>
                                        <a:effectLst/>
                                        <a:latin typeface="Cambria Math"/>
                                        <a:ea typeface="Cambria Math" panose="02040503050406030204" pitchFamily="18" charset="0"/>
                                      </a:rPr>
                                      <m:t>𝑘</m:t>
                                    </m:r>
                                  </m:sub>
                                </m:sSub>
                              </m:oMath>
                            </m:oMathPara>
                          </a14:m>
                          <a:endParaRPr lang="cs-CZ" sz="1200" b="0" i="0" u="none" strike="noStrike" dirty="0">
                            <a:solidFill>
                              <a:schemeClr val="bg1"/>
                            </a:solidFill>
                            <a:effectLst/>
                            <a:latin typeface="Cambria Math" panose="02040503050406030204" pitchFamily="18" charset="0"/>
                            <a:ea typeface="Cambria Math" panose="02040503050406030204" pitchFamily="18" charset="0"/>
                          </a:endParaRPr>
                        </a:p>
                      </a:txBody>
                      <a:tcPr marL="9525" marR="9525" marT="9525" marB="0" anchor="ctr">
                        <a:lnT w="12700" cap="flat" cmpd="sng" algn="ctr">
                          <a:solidFill>
                            <a:schemeClr val="bg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2">
                            <a:lumMod val="50000"/>
                          </a:schemeClr>
                        </a:solidFill>
                      </a:tcPr>
                    </a:tc>
                    <a:tc>
                      <a:txBody>
                        <a:bodyPr/>
                        <a:lstStyle/>
                        <a:p>
                          <a:pPr algn="ctr" fontAlgn="b"/>
                          <a14:m>
                            <m:oMathPara xmlns:m="http://schemas.openxmlformats.org/officeDocument/2006/math">
                              <m:oMathParaPr>
                                <m:jc m:val="center"/>
                              </m:oMathParaPr>
                              <m:oMath xmlns:m="http://schemas.openxmlformats.org/officeDocument/2006/math">
                                <m:sSub>
                                  <m:sSubPr>
                                    <m:ctrlPr>
                                      <a:rPr lang="cs-CZ" sz="1200" i="1" u="none" strike="noStrike" dirty="0" smtClean="0">
                                        <a:solidFill>
                                          <a:schemeClr val="bg1"/>
                                        </a:solidFill>
                                        <a:effectLst/>
                                        <a:latin typeface="Cambria Math" panose="02040503050406030204" pitchFamily="18" charset="0"/>
                                        <a:ea typeface="Cambria Math" panose="02040503050406030204" pitchFamily="18" charset="0"/>
                                      </a:rPr>
                                    </m:ctrlPr>
                                  </m:sSubPr>
                                  <m:e>
                                    <m:r>
                                      <a:rPr lang="cs-CZ" sz="1200" b="0" i="1" u="none" strike="noStrike" dirty="0" smtClean="0">
                                        <a:solidFill>
                                          <a:schemeClr val="bg1"/>
                                        </a:solidFill>
                                        <a:effectLst/>
                                        <a:latin typeface="Cambria Math"/>
                                        <a:ea typeface="Cambria Math" panose="02040503050406030204" pitchFamily="18" charset="0"/>
                                      </a:rPr>
                                      <m:t>𝐶𝐹</m:t>
                                    </m:r>
                                  </m:e>
                                  <m:sub>
                                    <m:r>
                                      <a:rPr lang="cs-CZ" sz="1200" b="0" i="1" u="none" strike="noStrike" dirty="0" smtClean="0">
                                        <a:solidFill>
                                          <a:schemeClr val="bg1"/>
                                        </a:solidFill>
                                        <a:effectLst/>
                                        <a:latin typeface="Cambria Math"/>
                                        <a:ea typeface="Cambria Math" panose="02040503050406030204" pitchFamily="18" charset="0"/>
                                      </a:rPr>
                                      <m:t>𝑘</m:t>
                                    </m:r>
                                  </m:sub>
                                </m:sSub>
                              </m:oMath>
                            </m:oMathPara>
                          </a14:m>
                          <a:endParaRPr lang="cs-CZ" sz="1200" b="0" i="0" u="none" strike="noStrike" dirty="0">
                            <a:solidFill>
                              <a:schemeClr val="bg1"/>
                            </a:solidFill>
                            <a:effectLst/>
                            <a:latin typeface="Cambria Math" panose="02040503050406030204" pitchFamily="18" charset="0"/>
                            <a:ea typeface="Cambria Math" panose="02040503050406030204" pitchFamily="18" charset="0"/>
                          </a:endParaRPr>
                        </a:p>
                      </a:txBody>
                      <a:tcPr marL="9525" marR="9525" marT="9525" marB="0" anchor="ctr">
                        <a:lnT w="12700" cap="flat" cmpd="sng" algn="ctr">
                          <a:solidFill>
                            <a:schemeClr val="bg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2">
                            <a:lumMod val="50000"/>
                          </a:schemeClr>
                        </a:solidFill>
                      </a:tcPr>
                    </a:tc>
                    <a:tc>
                      <a:txBody>
                        <a:bodyPr/>
                        <a:lstStyle/>
                        <a:p>
                          <a:pPr algn="ctr" fontAlgn="b"/>
                          <a14:m>
                            <m:oMathPara xmlns:m="http://schemas.openxmlformats.org/officeDocument/2006/math">
                              <m:oMathParaPr>
                                <m:jc m:val="centerGroup"/>
                              </m:oMathParaPr>
                              <m:oMath xmlns:m="http://schemas.openxmlformats.org/officeDocument/2006/math">
                                <m:sSub>
                                  <m:sSubPr>
                                    <m:ctrlPr>
                                      <a:rPr lang="cs-CZ" sz="1200" i="1" u="none" strike="noStrike" dirty="0" smtClean="0">
                                        <a:solidFill>
                                          <a:schemeClr val="bg1"/>
                                        </a:solidFill>
                                        <a:effectLst/>
                                        <a:latin typeface="Cambria Math" panose="02040503050406030204" pitchFamily="18" charset="0"/>
                                        <a:ea typeface="Cambria Math" panose="02040503050406030204" pitchFamily="18" charset="0"/>
                                      </a:rPr>
                                    </m:ctrlPr>
                                  </m:sSubPr>
                                  <m:e>
                                    <m:r>
                                      <a:rPr lang="cs-CZ" sz="1200" b="0" i="1" u="none" strike="noStrike" dirty="0" smtClean="0">
                                        <a:solidFill>
                                          <a:schemeClr val="bg1"/>
                                        </a:solidFill>
                                        <a:effectLst/>
                                        <a:latin typeface="Cambria Math"/>
                                        <a:ea typeface="Cambria Math" panose="02040503050406030204" pitchFamily="18" charset="0"/>
                                      </a:rPr>
                                      <m:t>𝐵𝐶</m:t>
                                    </m:r>
                                  </m:e>
                                  <m:sub>
                                    <m:r>
                                      <a:rPr lang="cs-CZ" sz="1200" b="0" i="1" u="none" strike="noStrike" dirty="0" smtClean="0">
                                        <a:solidFill>
                                          <a:schemeClr val="bg1"/>
                                        </a:solidFill>
                                        <a:effectLst/>
                                        <a:latin typeface="Cambria Math"/>
                                        <a:ea typeface="Cambria Math" panose="02040503050406030204" pitchFamily="18" charset="0"/>
                                      </a:rPr>
                                      <m:t>𝑘</m:t>
                                    </m:r>
                                  </m:sub>
                                </m:sSub>
                              </m:oMath>
                            </m:oMathPara>
                          </a14:m>
                          <a:endParaRPr lang="cs-CZ" sz="1200" b="0" i="0" u="none" strike="noStrike" dirty="0">
                            <a:solidFill>
                              <a:schemeClr val="bg1"/>
                            </a:solidFill>
                            <a:effectLst/>
                            <a:latin typeface="Cambria Math" panose="02040503050406030204" pitchFamily="18" charset="0"/>
                            <a:ea typeface="Cambria Math" panose="02040503050406030204" pitchFamily="18" charset="0"/>
                          </a:endParaRPr>
                        </a:p>
                      </a:txBody>
                      <a:tcPr marL="9525" marR="9525" marT="9525" marB="0" anchor="ctr">
                        <a:lnT w="12700" cap="flat" cmpd="sng" algn="ctr">
                          <a:solidFill>
                            <a:schemeClr val="bg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2">
                            <a:lumMod val="50000"/>
                          </a:schemeClr>
                        </a:solidFill>
                      </a:tcPr>
                    </a:tc>
                    <a:tc>
                      <a:txBody>
                        <a:bodyPr/>
                        <a:lstStyle/>
                        <a:p>
                          <a:pPr marL="0" marR="0" indent="0" algn="ctr" defTabSz="914400" rtl="0" eaLnBrk="1" fontAlgn="b" latinLnBrk="0" hangingPunct="1">
                            <a:lnSpc>
                              <a:spcPct val="100000"/>
                            </a:lnSpc>
                            <a:spcBef>
                              <a:spcPts val="0"/>
                            </a:spcBef>
                            <a:spcAft>
                              <a:spcPts val="0"/>
                            </a:spcAft>
                            <a:buClrTx/>
                            <a:buSzTx/>
                            <a:buFontTx/>
                            <a:buNone/>
                            <a:tabLst/>
                            <a:defRPr/>
                          </a:pPr>
                          <a14:m>
                            <m:oMathPara xmlns:m="http://schemas.openxmlformats.org/officeDocument/2006/math">
                              <m:oMathParaPr>
                                <m:jc m:val="centerGroup"/>
                              </m:oMathParaPr>
                              <m:oMath xmlns:m="http://schemas.openxmlformats.org/officeDocument/2006/math">
                                <m:sSub>
                                  <m:sSubPr>
                                    <m:ctrlPr>
                                      <a:rPr lang="cs-CZ" sz="1200" i="1" u="none" strike="noStrike" dirty="0" smtClean="0">
                                        <a:solidFill>
                                          <a:schemeClr val="bg1"/>
                                        </a:solidFill>
                                        <a:effectLst/>
                                        <a:latin typeface="Cambria Math" panose="02040503050406030204" pitchFamily="18" charset="0"/>
                                        <a:ea typeface="Cambria Math" panose="02040503050406030204" pitchFamily="18" charset="0"/>
                                      </a:rPr>
                                    </m:ctrlPr>
                                  </m:sSubPr>
                                  <m:e>
                                    <m:r>
                                      <a:rPr lang="cs-CZ" sz="1200" b="0" i="1" u="none" strike="noStrike" dirty="0" smtClean="0">
                                        <a:solidFill>
                                          <a:schemeClr val="bg1"/>
                                        </a:solidFill>
                                        <a:effectLst/>
                                        <a:latin typeface="Cambria Math"/>
                                        <a:ea typeface="Cambria Math" panose="02040503050406030204" pitchFamily="18" charset="0"/>
                                      </a:rPr>
                                      <m:t>𝑝</m:t>
                                    </m:r>
                                  </m:e>
                                  <m:sub>
                                    <m:r>
                                      <a:rPr lang="cs-CZ" sz="1200" b="0" i="1" u="none" strike="noStrike" dirty="0" smtClean="0">
                                        <a:solidFill>
                                          <a:schemeClr val="bg1"/>
                                        </a:solidFill>
                                        <a:effectLst/>
                                        <a:latin typeface="Cambria Math"/>
                                        <a:ea typeface="Cambria Math" panose="02040503050406030204" pitchFamily="18" charset="0"/>
                                      </a:rPr>
                                      <m:t>𝑘</m:t>
                                    </m:r>
                                  </m:sub>
                                </m:sSub>
                              </m:oMath>
                            </m:oMathPara>
                          </a14:m>
                          <a:endParaRPr lang="cs-CZ" sz="1200" b="0" i="0" u="none" strike="noStrike" dirty="0">
                            <a:solidFill>
                              <a:schemeClr val="bg1"/>
                            </a:solidFill>
                            <a:effectLst/>
                            <a:latin typeface="Cambria Math" panose="02040503050406030204" pitchFamily="18" charset="0"/>
                            <a:ea typeface="Cambria Math" panose="02040503050406030204" pitchFamily="18" charset="0"/>
                          </a:endParaRPr>
                        </a:p>
                      </a:txBody>
                      <a:tcPr marL="9525" marR="9525" marT="9525" marB="0" anchor="ctr">
                        <a:lnT w="12700" cap="flat" cmpd="sng" algn="ctr">
                          <a:solidFill>
                            <a:schemeClr val="bg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2">
                            <a:lumMod val="50000"/>
                          </a:schemeClr>
                        </a:solidFill>
                      </a:tcPr>
                    </a:tc>
                    <a:tc>
                      <a:txBody>
                        <a:bodyPr/>
                        <a:lstStyle/>
                        <a:p>
                          <a:pPr algn="ctr" fontAlgn="b"/>
                          <a14:m>
                            <m:oMathPara xmlns:m="http://schemas.openxmlformats.org/officeDocument/2006/math">
                              <m:oMathParaPr>
                                <m:jc m:val="center"/>
                              </m:oMathParaPr>
                              <m:oMath xmlns:m="http://schemas.openxmlformats.org/officeDocument/2006/math">
                                <m:sSub>
                                  <m:sSubPr>
                                    <m:ctrlPr>
                                      <a:rPr lang="cs-CZ" sz="1200" b="0" i="1" u="none" strike="noStrike" dirty="0" smtClean="0">
                                        <a:solidFill>
                                          <a:schemeClr val="bg1"/>
                                        </a:solidFill>
                                        <a:effectLst/>
                                        <a:latin typeface="Cambria Math" panose="02040503050406030204" pitchFamily="18" charset="0"/>
                                        <a:ea typeface="Cambria Math" panose="02040503050406030204" pitchFamily="18" charset="0"/>
                                      </a:rPr>
                                    </m:ctrlPr>
                                  </m:sSubPr>
                                  <m:e>
                                    <m:r>
                                      <a:rPr lang="cs-CZ" sz="1200" b="0" i="1" u="none" strike="noStrike" dirty="0" smtClean="0">
                                        <a:solidFill>
                                          <a:schemeClr val="bg1"/>
                                        </a:solidFill>
                                        <a:effectLst/>
                                        <a:latin typeface="Cambria Math"/>
                                        <a:ea typeface="Cambria Math" panose="02040503050406030204" pitchFamily="18" charset="0"/>
                                      </a:rPr>
                                      <m:t>𝐸</m:t>
                                    </m:r>
                                  </m:e>
                                  <m:sub>
                                    <m:r>
                                      <a:rPr lang="cs-CZ" sz="1200" b="0" i="1" u="none" strike="noStrike" dirty="0" smtClean="0">
                                        <a:solidFill>
                                          <a:schemeClr val="bg1"/>
                                        </a:solidFill>
                                        <a:effectLst/>
                                        <a:latin typeface="Cambria Math"/>
                                        <a:ea typeface="Cambria Math" panose="02040503050406030204" pitchFamily="18" charset="0"/>
                                      </a:rPr>
                                      <m:t>𝑘</m:t>
                                    </m:r>
                                  </m:sub>
                                </m:sSub>
                              </m:oMath>
                            </m:oMathPara>
                          </a14:m>
                          <a:endParaRPr lang="cs-CZ" sz="1200" b="0" i="0" u="none" strike="noStrike" dirty="0">
                            <a:solidFill>
                              <a:schemeClr val="bg1"/>
                            </a:solidFill>
                            <a:effectLst/>
                            <a:latin typeface="Cambria Math" panose="02040503050406030204" pitchFamily="18" charset="0"/>
                            <a:ea typeface="Cambria Math" panose="02040503050406030204" pitchFamily="18" charset="0"/>
                          </a:endParaRPr>
                        </a:p>
                      </a:txBody>
                      <a:tcPr marL="9525" marR="9525" marT="9525" marB="0" anchor="ctr">
                        <a:lnR w="19050" cap="flat" cmpd="sng" algn="ctr">
                          <a:solidFill>
                            <a:schemeClr val="tx1"/>
                          </a:solidFill>
                          <a:prstDash val="solid"/>
                          <a:round/>
                          <a:headEnd type="none" w="med" len="med"/>
                          <a:tailEnd type="none" w="med" len="med"/>
                        </a:lnR>
                        <a:lnT w="12700" cap="flat" cmpd="sng" algn="ctr">
                          <a:solidFill>
                            <a:schemeClr val="bg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2">
                            <a:lumMod val="50000"/>
                          </a:schemeClr>
                        </a:solidFill>
                      </a:tcPr>
                    </a:tc>
                    <a:extLst>
                      <a:ext uri="{0D108BD9-81ED-4DB2-BD59-A6C34878D82A}">
                        <a16:rowId xmlns:a16="http://schemas.microsoft.com/office/drawing/2014/main" val="10000"/>
                      </a:ext>
                    </a:extLst>
                  </a:tr>
                  <a:tr h="190500">
                    <a:tc>
                      <a:txBody>
                        <a:bodyPr/>
                        <a:lstStyle/>
                        <a:p>
                          <a:pPr algn="ctr" fontAlgn="b"/>
                          <a:r>
                            <a:rPr lang="cs-CZ" sz="1000" u="none" strike="noStrike" dirty="0">
                              <a:effectLst/>
                              <a:latin typeface="Cambria Math" panose="02040503050406030204" pitchFamily="18" charset="0"/>
                              <a:ea typeface="Cambria Math" panose="02040503050406030204" pitchFamily="18" charset="0"/>
                            </a:rPr>
                            <a:t>10</a:t>
                          </a:r>
                          <a:endParaRPr lang="cs-CZ" sz="1000" b="0" i="0" u="none" strike="noStrike" dirty="0">
                            <a:solidFill>
                              <a:srgbClr val="000000"/>
                            </a:solidFill>
                            <a:effectLst/>
                            <a:latin typeface="Cambria Math" panose="02040503050406030204" pitchFamily="18" charset="0"/>
                            <a:ea typeface="Cambria Math" panose="02040503050406030204" pitchFamily="18" charset="0"/>
                          </a:endParaRPr>
                        </a:p>
                      </a:txBody>
                      <a:tcPr marL="9525" marR="9525" marT="9525" marB="0" anchor="b">
                        <a:lnL w="19050" cap="flat" cmpd="sng" algn="ctr">
                          <a:solidFill>
                            <a:schemeClr val="tx1"/>
                          </a:solidFill>
                          <a:prstDash val="solid"/>
                          <a:round/>
                          <a:headEnd type="none" w="med" len="med"/>
                          <a:tailEnd type="none" w="med" len="med"/>
                        </a:lnL>
                        <a:lnT w="19050" cap="flat" cmpd="sng" algn="ctr">
                          <a:solidFill>
                            <a:schemeClr val="tx1"/>
                          </a:solidFill>
                          <a:prstDash val="solid"/>
                          <a:round/>
                          <a:headEnd type="none" w="med" len="med"/>
                          <a:tailEnd type="none" w="med" len="med"/>
                        </a:lnT>
                        <a:solidFill>
                          <a:schemeClr val="tx2">
                            <a:lumMod val="20000"/>
                            <a:lumOff val="80000"/>
                          </a:schemeClr>
                        </a:solidFill>
                      </a:tcPr>
                    </a:tc>
                    <a:tc>
                      <a:txBody>
                        <a:bodyPr/>
                        <a:lstStyle/>
                        <a:p>
                          <a:pPr algn="r" fontAlgn="b"/>
                          <a:r>
                            <a:rPr lang="cs-CZ" sz="1000" u="none" strike="noStrike" dirty="0">
                              <a:effectLst/>
                              <a:latin typeface="Cambria Math" panose="02040503050406030204" pitchFamily="18" charset="0"/>
                              <a:ea typeface="Cambria Math" panose="02040503050406030204" pitchFamily="18" charset="0"/>
                            </a:rPr>
                            <a:t>689.29</a:t>
                          </a:r>
                          <a:endParaRPr lang="cs-CZ" sz="1000" b="0" i="0" u="none" strike="noStrike" dirty="0">
                            <a:solidFill>
                              <a:srgbClr val="000000"/>
                            </a:solidFill>
                            <a:effectLst/>
                            <a:latin typeface="Cambria Math" panose="02040503050406030204" pitchFamily="18" charset="0"/>
                            <a:ea typeface="Cambria Math" panose="02040503050406030204" pitchFamily="18" charset="0"/>
                          </a:endParaRPr>
                        </a:p>
                      </a:txBody>
                      <a:tcPr marL="9525" marR="36000" marT="9525" marB="0" anchor="b">
                        <a:lnT w="19050" cap="flat" cmpd="sng" algn="ctr">
                          <a:solidFill>
                            <a:schemeClr val="tx1"/>
                          </a:solidFill>
                          <a:prstDash val="solid"/>
                          <a:round/>
                          <a:headEnd type="none" w="med" len="med"/>
                          <a:tailEnd type="none" w="med" len="med"/>
                        </a:lnT>
                        <a:solidFill>
                          <a:schemeClr val="tx2">
                            <a:lumMod val="20000"/>
                            <a:lumOff val="80000"/>
                          </a:schemeClr>
                        </a:solidFill>
                      </a:tcPr>
                    </a:tc>
                    <a:tc>
                      <a:txBody>
                        <a:bodyPr/>
                        <a:lstStyle/>
                        <a:p>
                          <a:pPr algn="r" fontAlgn="b"/>
                          <a:r>
                            <a:rPr lang="cs-CZ" sz="1000" u="none" strike="noStrike" dirty="0">
                              <a:effectLst/>
                              <a:latin typeface="Cambria Math" panose="02040503050406030204" pitchFamily="18" charset="0"/>
                              <a:ea typeface="Cambria Math" panose="02040503050406030204" pitchFamily="18" charset="0"/>
                            </a:rPr>
                            <a:t>644.29</a:t>
                          </a:r>
                          <a:endParaRPr lang="cs-CZ" sz="1000" b="0" i="0" u="none" strike="noStrike" dirty="0">
                            <a:solidFill>
                              <a:srgbClr val="000000"/>
                            </a:solidFill>
                            <a:effectLst/>
                            <a:latin typeface="Cambria Math" panose="02040503050406030204" pitchFamily="18" charset="0"/>
                            <a:ea typeface="Cambria Math" panose="02040503050406030204" pitchFamily="18" charset="0"/>
                          </a:endParaRPr>
                        </a:p>
                      </a:txBody>
                      <a:tcPr marL="9525" marR="36000" marT="9525" marB="0" anchor="b">
                        <a:lnT w="19050" cap="flat" cmpd="sng" algn="ctr">
                          <a:solidFill>
                            <a:schemeClr val="tx1"/>
                          </a:solidFill>
                          <a:prstDash val="solid"/>
                          <a:round/>
                          <a:headEnd type="none" w="med" len="med"/>
                          <a:tailEnd type="none" w="med" len="med"/>
                        </a:lnT>
                        <a:solidFill>
                          <a:schemeClr val="tx2">
                            <a:lumMod val="20000"/>
                            <a:lumOff val="80000"/>
                          </a:schemeClr>
                        </a:solidFill>
                      </a:tcPr>
                    </a:tc>
                    <a:tc>
                      <a:txBody>
                        <a:bodyPr/>
                        <a:lstStyle/>
                        <a:p>
                          <a:pPr algn="r" fontAlgn="b"/>
                          <a:r>
                            <a:rPr lang="cs-CZ" sz="1000" u="none" strike="noStrike" dirty="0">
                              <a:effectLst/>
                              <a:latin typeface="Cambria Math" panose="02040503050406030204" pitchFamily="18" charset="0"/>
                              <a:ea typeface="Cambria Math" panose="02040503050406030204" pitchFamily="18" charset="0"/>
                            </a:rPr>
                            <a:t>1</a:t>
                          </a:r>
                          <a:endParaRPr lang="cs-CZ" sz="1000" b="0" i="0" u="none" strike="noStrike" dirty="0">
                            <a:solidFill>
                              <a:srgbClr val="000000"/>
                            </a:solidFill>
                            <a:effectLst/>
                            <a:latin typeface="Cambria Math" panose="02040503050406030204" pitchFamily="18" charset="0"/>
                            <a:ea typeface="Cambria Math" panose="02040503050406030204" pitchFamily="18" charset="0"/>
                          </a:endParaRPr>
                        </a:p>
                      </a:txBody>
                      <a:tcPr marL="9525" marR="36000" marT="9525" marB="0" anchor="b">
                        <a:lnT w="19050" cap="flat" cmpd="sng" algn="ctr">
                          <a:solidFill>
                            <a:schemeClr val="tx1"/>
                          </a:solidFill>
                          <a:prstDash val="solid"/>
                          <a:round/>
                          <a:headEnd type="none" w="med" len="med"/>
                          <a:tailEnd type="none" w="med" len="med"/>
                        </a:lnT>
                        <a:solidFill>
                          <a:schemeClr val="tx2">
                            <a:lumMod val="20000"/>
                            <a:lumOff val="80000"/>
                          </a:schemeClr>
                        </a:solidFill>
                      </a:tcPr>
                    </a:tc>
                    <a:tc>
                      <a:txBody>
                        <a:bodyPr/>
                        <a:lstStyle/>
                        <a:p>
                          <a:pPr algn="r" fontAlgn="b"/>
                          <a:r>
                            <a:rPr lang="cs-CZ" sz="1000" u="none" strike="noStrike" dirty="0">
                              <a:effectLst/>
                              <a:latin typeface="Cambria Math" panose="02040503050406030204" pitchFamily="18" charset="0"/>
                              <a:ea typeface="Cambria Math" panose="02040503050406030204" pitchFamily="18" charset="0"/>
                            </a:rPr>
                            <a:t>0.0173</a:t>
                          </a:r>
                          <a:endParaRPr lang="cs-CZ" sz="1000" b="0" i="0" u="none" strike="noStrike" dirty="0">
                            <a:solidFill>
                              <a:srgbClr val="000000"/>
                            </a:solidFill>
                            <a:effectLst/>
                            <a:latin typeface="Cambria Math" panose="02040503050406030204" pitchFamily="18" charset="0"/>
                            <a:ea typeface="Cambria Math" panose="02040503050406030204" pitchFamily="18" charset="0"/>
                          </a:endParaRPr>
                        </a:p>
                      </a:txBody>
                      <a:tcPr marL="9525" marR="36000" marT="9525" marB="0" anchor="b">
                        <a:lnT w="19050" cap="flat" cmpd="sng" algn="ctr">
                          <a:solidFill>
                            <a:schemeClr val="tx1"/>
                          </a:solidFill>
                          <a:prstDash val="solid"/>
                          <a:round/>
                          <a:headEnd type="none" w="med" len="med"/>
                          <a:tailEnd type="none" w="med" len="med"/>
                        </a:lnT>
                        <a:solidFill>
                          <a:schemeClr val="tx2">
                            <a:lumMod val="20000"/>
                            <a:lumOff val="80000"/>
                          </a:schemeClr>
                        </a:solidFill>
                      </a:tcPr>
                    </a:tc>
                    <a:tc>
                      <a:txBody>
                        <a:bodyPr/>
                        <a:lstStyle/>
                        <a:p>
                          <a:pPr algn="r" fontAlgn="b"/>
                          <a:r>
                            <a:rPr lang="cs-CZ" sz="1000" u="none" strike="noStrike" dirty="0">
                              <a:effectLst/>
                              <a:latin typeface="Cambria Math" panose="02040503050406030204" pitchFamily="18" charset="0"/>
                              <a:ea typeface="Cambria Math" panose="02040503050406030204" pitchFamily="18" charset="0"/>
                            </a:rPr>
                            <a:t>11.17</a:t>
                          </a:r>
                          <a:endParaRPr lang="cs-CZ" sz="1000" b="0" i="0" u="none" strike="noStrike" dirty="0">
                            <a:solidFill>
                              <a:srgbClr val="000000"/>
                            </a:solidFill>
                            <a:effectLst/>
                            <a:latin typeface="Cambria Math" panose="02040503050406030204" pitchFamily="18" charset="0"/>
                            <a:ea typeface="Cambria Math" panose="02040503050406030204" pitchFamily="18" charset="0"/>
                          </a:endParaRPr>
                        </a:p>
                      </a:txBody>
                      <a:tcPr marL="9525" marR="36000" marT="9525" marB="0" anchor="b">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solidFill>
                          <a:schemeClr val="tx2">
                            <a:lumMod val="20000"/>
                            <a:lumOff val="80000"/>
                          </a:schemeClr>
                        </a:solidFill>
                      </a:tcPr>
                    </a:tc>
                    <a:extLst>
                      <a:ext uri="{0D108BD9-81ED-4DB2-BD59-A6C34878D82A}">
                        <a16:rowId xmlns:a16="http://schemas.microsoft.com/office/drawing/2014/main" val="10001"/>
                      </a:ext>
                    </a:extLst>
                  </a:tr>
                  <a:tr h="190500">
                    <a:tc>
                      <a:txBody>
                        <a:bodyPr/>
                        <a:lstStyle/>
                        <a:p>
                          <a:pPr algn="ctr" fontAlgn="b"/>
                          <a:r>
                            <a:rPr lang="cs-CZ" sz="1000" u="none" strike="noStrike" dirty="0">
                              <a:effectLst/>
                              <a:latin typeface="Cambria Math" panose="02040503050406030204" pitchFamily="18" charset="0"/>
                              <a:ea typeface="Cambria Math" panose="02040503050406030204" pitchFamily="18" charset="0"/>
                            </a:rPr>
                            <a:t>9</a:t>
                          </a:r>
                          <a:endParaRPr lang="cs-CZ" sz="1000" b="0" i="0" u="none" strike="noStrike" dirty="0">
                            <a:solidFill>
                              <a:srgbClr val="000000"/>
                            </a:solidFill>
                            <a:effectLst/>
                            <a:latin typeface="Cambria Math" panose="02040503050406030204" pitchFamily="18" charset="0"/>
                            <a:ea typeface="Cambria Math" panose="02040503050406030204" pitchFamily="18" charset="0"/>
                          </a:endParaRPr>
                        </a:p>
                      </a:txBody>
                      <a:tcPr marL="9525" marR="9525" marT="9525" marB="0" anchor="b">
                        <a:lnL w="19050" cap="flat" cmpd="sng" algn="ctr">
                          <a:solidFill>
                            <a:schemeClr val="tx1"/>
                          </a:solidFill>
                          <a:prstDash val="solid"/>
                          <a:round/>
                          <a:headEnd type="none" w="med" len="med"/>
                          <a:tailEnd type="none" w="med" len="med"/>
                        </a:lnL>
                        <a:solidFill>
                          <a:schemeClr val="tx2">
                            <a:lumMod val="20000"/>
                            <a:lumOff val="80000"/>
                          </a:schemeClr>
                        </a:solidFill>
                      </a:tcPr>
                    </a:tc>
                    <a:tc>
                      <a:txBody>
                        <a:bodyPr/>
                        <a:lstStyle/>
                        <a:p>
                          <a:pPr algn="r" fontAlgn="b"/>
                          <a:r>
                            <a:rPr lang="cs-CZ" sz="1000" u="none" strike="noStrike" dirty="0">
                              <a:effectLst/>
                              <a:latin typeface="Cambria Math" panose="02040503050406030204" pitchFamily="18" charset="0"/>
                              <a:ea typeface="Cambria Math" panose="02040503050406030204" pitchFamily="18" charset="0"/>
                            </a:rPr>
                            <a:t>371.16</a:t>
                          </a:r>
                          <a:endParaRPr lang="cs-CZ" sz="1000" b="0" i="0" u="none" strike="noStrike" dirty="0">
                            <a:solidFill>
                              <a:srgbClr val="000000"/>
                            </a:solidFill>
                            <a:effectLst/>
                            <a:latin typeface="Cambria Math" panose="02040503050406030204" pitchFamily="18" charset="0"/>
                            <a:ea typeface="Cambria Math" panose="02040503050406030204" pitchFamily="18" charset="0"/>
                          </a:endParaRPr>
                        </a:p>
                      </a:txBody>
                      <a:tcPr marL="9525" marR="36000" marT="9525" marB="0" anchor="b">
                        <a:solidFill>
                          <a:schemeClr val="tx2">
                            <a:lumMod val="20000"/>
                            <a:lumOff val="80000"/>
                          </a:schemeClr>
                        </a:solidFill>
                      </a:tcPr>
                    </a:tc>
                    <a:tc>
                      <a:txBody>
                        <a:bodyPr/>
                        <a:lstStyle/>
                        <a:p>
                          <a:pPr algn="r" fontAlgn="b"/>
                          <a:r>
                            <a:rPr lang="cs-CZ" sz="1000" u="none" strike="noStrike" dirty="0">
                              <a:effectLst/>
                              <a:latin typeface="Cambria Math" panose="02040503050406030204" pitchFamily="18" charset="0"/>
                              <a:ea typeface="Cambria Math" panose="02040503050406030204" pitchFamily="18" charset="0"/>
                            </a:rPr>
                            <a:t>326.16</a:t>
                          </a:r>
                          <a:endParaRPr lang="cs-CZ" sz="1000" b="0" i="0" u="none" strike="noStrike" dirty="0">
                            <a:solidFill>
                              <a:srgbClr val="000000"/>
                            </a:solidFill>
                            <a:effectLst/>
                            <a:latin typeface="Cambria Math" panose="02040503050406030204" pitchFamily="18" charset="0"/>
                            <a:ea typeface="Cambria Math" panose="02040503050406030204" pitchFamily="18" charset="0"/>
                          </a:endParaRPr>
                        </a:p>
                      </a:txBody>
                      <a:tcPr marL="9525" marR="36000" marT="9525" marB="0" anchor="b">
                        <a:solidFill>
                          <a:schemeClr val="tx2">
                            <a:lumMod val="20000"/>
                            <a:lumOff val="80000"/>
                          </a:schemeClr>
                        </a:solidFill>
                      </a:tcPr>
                    </a:tc>
                    <a:tc>
                      <a:txBody>
                        <a:bodyPr/>
                        <a:lstStyle/>
                        <a:p>
                          <a:pPr algn="r" fontAlgn="b"/>
                          <a:r>
                            <a:rPr lang="cs-CZ" sz="1000" u="none" strike="noStrike" dirty="0">
                              <a:effectLst/>
                              <a:latin typeface="Cambria Math" panose="02040503050406030204" pitchFamily="18" charset="0"/>
                              <a:ea typeface="Cambria Math" panose="02040503050406030204" pitchFamily="18" charset="0"/>
                            </a:rPr>
                            <a:t>10</a:t>
                          </a:r>
                          <a:endParaRPr lang="cs-CZ" sz="1000" b="0" i="0" u="none" strike="noStrike" dirty="0">
                            <a:solidFill>
                              <a:srgbClr val="000000"/>
                            </a:solidFill>
                            <a:effectLst/>
                            <a:latin typeface="Cambria Math" panose="02040503050406030204" pitchFamily="18" charset="0"/>
                            <a:ea typeface="Cambria Math" panose="02040503050406030204" pitchFamily="18" charset="0"/>
                          </a:endParaRPr>
                        </a:p>
                      </a:txBody>
                      <a:tcPr marL="9525" marR="36000" marT="9525" marB="0" anchor="b">
                        <a:solidFill>
                          <a:schemeClr val="tx2">
                            <a:lumMod val="20000"/>
                            <a:lumOff val="80000"/>
                          </a:schemeClr>
                        </a:solidFill>
                      </a:tcPr>
                    </a:tc>
                    <a:tc>
                      <a:txBody>
                        <a:bodyPr/>
                        <a:lstStyle/>
                        <a:p>
                          <a:pPr algn="r" fontAlgn="b"/>
                          <a:r>
                            <a:rPr lang="cs-CZ" sz="1000" u="none" strike="noStrike" dirty="0">
                              <a:effectLst/>
                              <a:latin typeface="Cambria Math" panose="02040503050406030204" pitchFamily="18" charset="0"/>
                              <a:ea typeface="Cambria Math" panose="02040503050406030204" pitchFamily="18" charset="0"/>
                            </a:rPr>
                            <a:t>0.0867</a:t>
                          </a:r>
                          <a:endParaRPr lang="cs-CZ" sz="1000" b="0" i="0" u="none" strike="noStrike" dirty="0">
                            <a:solidFill>
                              <a:srgbClr val="000000"/>
                            </a:solidFill>
                            <a:effectLst/>
                            <a:latin typeface="Cambria Math" panose="02040503050406030204" pitchFamily="18" charset="0"/>
                            <a:ea typeface="Cambria Math" panose="02040503050406030204" pitchFamily="18" charset="0"/>
                          </a:endParaRPr>
                        </a:p>
                      </a:txBody>
                      <a:tcPr marL="9525" marR="36000" marT="9525" marB="0" anchor="b">
                        <a:solidFill>
                          <a:schemeClr val="tx2">
                            <a:lumMod val="20000"/>
                            <a:lumOff val="80000"/>
                          </a:schemeClr>
                        </a:solidFill>
                      </a:tcPr>
                    </a:tc>
                    <a:tc>
                      <a:txBody>
                        <a:bodyPr/>
                        <a:lstStyle/>
                        <a:p>
                          <a:pPr algn="r" fontAlgn="b"/>
                          <a:r>
                            <a:rPr lang="cs-CZ" sz="1000" u="none" strike="noStrike" dirty="0">
                              <a:effectLst/>
                              <a:latin typeface="Cambria Math" panose="02040503050406030204" pitchFamily="18" charset="0"/>
                              <a:ea typeface="Cambria Math" panose="02040503050406030204" pitchFamily="18" charset="0"/>
                            </a:rPr>
                            <a:t>28.28</a:t>
                          </a:r>
                          <a:endParaRPr lang="cs-CZ" sz="1000" b="0" i="0" u="none" strike="noStrike" dirty="0">
                            <a:solidFill>
                              <a:srgbClr val="000000"/>
                            </a:solidFill>
                            <a:effectLst/>
                            <a:latin typeface="Cambria Math" panose="02040503050406030204" pitchFamily="18" charset="0"/>
                            <a:ea typeface="Cambria Math" panose="02040503050406030204" pitchFamily="18" charset="0"/>
                          </a:endParaRPr>
                        </a:p>
                      </a:txBody>
                      <a:tcPr marL="9525" marR="36000" marT="9525" marB="0" anchor="b">
                        <a:lnR w="19050" cap="flat" cmpd="sng" algn="ctr">
                          <a:solidFill>
                            <a:schemeClr val="tx1"/>
                          </a:solidFill>
                          <a:prstDash val="solid"/>
                          <a:round/>
                          <a:headEnd type="none" w="med" len="med"/>
                          <a:tailEnd type="none" w="med" len="med"/>
                        </a:lnR>
                        <a:solidFill>
                          <a:schemeClr val="tx2">
                            <a:lumMod val="20000"/>
                            <a:lumOff val="80000"/>
                          </a:schemeClr>
                        </a:solidFill>
                      </a:tcPr>
                    </a:tc>
                    <a:extLst>
                      <a:ext uri="{0D108BD9-81ED-4DB2-BD59-A6C34878D82A}">
                        <a16:rowId xmlns:a16="http://schemas.microsoft.com/office/drawing/2014/main" val="10002"/>
                      </a:ext>
                    </a:extLst>
                  </a:tr>
                  <a:tr h="190500">
                    <a:tc>
                      <a:txBody>
                        <a:bodyPr/>
                        <a:lstStyle/>
                        <a:p>
                          <a:pPr algn="ctr" fontAlgn="b"/>
                          <a:r>
                            <a:rPr lang="cs-CZ" sz="1000" u="none" strike="noStrike" dirty="0">
                              <a:effectLst/>
                              <a:latin typeface="Cambria Math" panose="02040503050406030204" pitchFamily="18" charset="0"/>
                              <a:ea typeface="Cambria Math" panose="02040503050406030204" pitchFamily="18" charset="0"/>
                            </a:rPr>
                            <a:t>8</a:t>
                          </a:r>
                          <a:endParaRPr lang="cs-CZ" sz="1000" b="0" i="0" u="none" strike="noStrike" dirty="0">
                            <a:solidFill>
                              <a:srgbClr val="000000"/>
                            </a:solidFill>
                            <a:effectLst/>
                            <a:latin typeface="Cambria Math" panose="02040503050406030204" pitchFamily="18" charset="0"/>
                            <a:ea typeface="Cambria Math" panose="02040503050406030204" pitchFamily="18" charset="0"/>
                          </a:endParaRPr>
                        </a:p>
                      </a:txBody>
                      <a:tcPr marL="9525" marR="9525" marT="9525" marB="0" anchor="b">
                        <a:lnL w="19050" cap="flat" cmpd="sng" algn="ctr">
                          <a:solidFill>
                            <a:schemeClr val="tx1"/>
                          </a:solidFill>
                          <a:prstDash val="solid"/>
                          <a:round/>
                          <a:headEnd type="none" w="med" len="med"/>
                          <a:tailEnd type="none" w="med" len="med"/>
                        </a:lnL>
                        <a:solidFill>
                          <a:schemeClr val="tx2">
                            <a:lumMod val="20000"/>
                            <a:lumOff val="80000"/>
                          </a:schemeClr>
                        </a:solidFill>
                      </a:tcPr>
                    </a:tc>
                    <a:tc>
                      <a:txBody>
                        <a:bodyPr/>
                        <a:lstStyle/>
                        <a:p>
                          <a:pPr algn="r" fontAlgn="b"/>
                          <a:r>
                            <a:rPr lang="cs-CZ" sz="1000" u="none" strike="noStrike" dirty="0">
                              <a:effectLst/>
                              <a:latin typeface="Cambria Math" panose="02040503050406030204" pitchFamily="18" charset="0"/>
                              <a:ea typeface="Cambria Math" panose="02040503050406030204" pitchFamily="18" charset="0"/>
                            </a:rPr>
                            <a:t>199.85</a:t>
                          </a:r>
                          <a:endParaRPr lang="cs-CZ" sz="1000" b="0" i="0" u="none" strike="noStrike" dirty="0">
                            <a:solidFill>
                              <a:srgbClr val="000000"/>
                            </a:solidFill>
                            <a:effectLst/>
                            <a:latin typeface="Cambria Math" panose="02040503050406030204" pitchFamily="18" charset="0"/>
                            <a:ea typeface="Cambria Math" panose="02040503050406030204" pitchFamily="18" charset="0"/>
                          </a:endParaRPr>
                        </a:p>
                      </a:txBody>
                      <a:tcPr marL="9525" marR="36000" marT="9525" marB="0" anchor="b">
                        <a:solidFill>
                          <a:schemeClr val="tx2">
                            <a:lumMod val="20000"/>
                            <a:lumOff val="80000"/>
                          </a:schemeClr>
                        </a:solidFill>
                      </a:tcPr>
                    </a:tc>
                    <a:tc>
                      <a:txBody>
                        <a:bodyPr/>
                        <a:lstStyle/>
                        <a:p>
                          <a:pPr algn="r" fontAlgn="b"/>
                          <a:r>
                            <a:rPr lang="cs-CZ" sz="1000" u="none" strike="noStrike" dirty="0">
                              <a:effectLst/>
                              <a:latin typeface="Cambria Math" panose="02040503050406030204" pitchFamily="18" charset="0"/>
                              <a:ea typeface="Cambria Math" panose="02040503050406030204" pitchFamily="18" charset="0"/>
                            </a:rPr>
                            <a:t>154.85</a:t>
                          </a:r>
                          <a:endParaRPr lang="cs-CZ" sz="1000" b="0" i="0" u="none" strike="noStrike" dirty="0">
                            <a:solidFill>
                              <a:srgbClr val="000000"/>
                            </a:solidFill>
                            <a:effectLst/>
                            <a:latin typeface="Cambria Math" panose="02040503050406030204" pitchFamily="18" charset="0"/>
                            <a:ea typeface="Cambria Math" panose="02040503050406030204" pitchFamily="18" charset="0"/>
                          </a:endParaRPr>
                        </a:p>
                      </a:txBody>
                      <a:tcPr marL="9525" marR="36000" marT="9525" marB="0" anchor="b">
                        <a:solidFill>
                          <a:schemeClr val="tx2">
                            <a:lumMod val="20000"/>
                            <a:lumOff val="80000"/>
                          </a:schemeClr>
                        </a:solidFill>
                      </a:tcPr>
                    </a:tc>
                    <a:tc>
                      <a:txBody>
                        <a:bodyPr/>
                        <a:lstStyle/>
                        <a:p>
                          <a:pPr algn="r" fontAlgn="b"/>
                          <a:r>
                            <a:rPr lang="cs-CZ" sz="1000" u="none" strike="noStrike" dirty="0">
                              <a:effectLst/>
                              <a:latin typeface="Cambria Math" panose="02040503050406030204" pitchFamily="18" charset="0"/>
                              <a:ea typeface="Cambria Math" panose="02040503050406030204" pitchFamily="18" charset="0"/>
                            </a:rPr>
                            <a:t>45</a:t>
                          </a:r>
                          <a:endParaRPr lang="cs-CZ" sz="1000" b="0" i="0" u="none" strike="noStrike" dirty="0">
                            <a:solidFill>
                              <a:srgbClr val="000000"/>
                            </a:solidFill>
                            <a:effectLst/>
                            <a:latin typeface="Cambria Math" panose="02040503050406030204" pitchFamily="18" charset="0"/>
                            <a:ea typeface="Cambria Math" panose="02040503050406030204" pitchFamily="18" charset="0"/>
                          </a:endParaRPr>
                        </a:p>
                      </a:txBody>
                      <a:tcPr marL="9525" marR="36000" marT="9525" marB="0" anchor="b">
                        <a:solidFill>
                          <a:schemeClr val="tx2">
                            <a:lumMod val="20000"/>
                            <a:lumOff val="80000"/>
                          </a:schemeClr>
                        </a:solidFill>
                      </a:tcPr>
                    </a:tc>
                    <a:tc>
                      <a:txBody>
                        <a:bodyPr/>
                        <a:lstStyle/>
                        <a:p>
                          <a:pPr algn="r" fontAlgn="b"/>
                          <a:r>
                            <a:rPr lang="cs-CZ" sz="1000" u="none" strike="noStrike" dirty="0">
                              <a:effectLst/>
                              <a:latin typeface="Cambria Math" panose="02040503050406030204" pitchFamily="18" charset="0"/>
                              <a:ea typeface="Cambria Math" panose="02040503050406030204" pitchFamily="18" charset="0"/>
                            </a:rPr>
                            <a:t>0.1951</a:t>
                          </a:r>
                          <a:endParaRPr lang="cs-CZ" sz="1000" b="0" i="0" u="none" strike="noStrike" dirty="0">
                            <a:solidFill>
                              <a:srgbClr val="000000"/>
                            </a:solidFill>
                            <a:effectLst/>
                            <a:latin typeface="Cambria Math" panose="02040503050406030204" pitchFamily="18" charset="0"/>
                            <a:ea typeface="Cambria Math" panose="02040503050406030204" pitchFamily="18" charset="0"/>
                          </a:endParaRPr>
                        </a:p>
                      </a:txBody>
                      <a:tcPr marL="9525" marR="36000" marT="9525" marB="0" anchor="b">
                        <a:solidFill>
                          <a:schemeClr val="tx2">
                            <a:lumMod val="20000"/>
                            <a:lumOff val="80000"/>
                          </a:schemeClr>
                        </a:solidFill>
                      </a:tcPr>
                    </a:tc>
                    <a:tc>
                      <a:txBody>
                        <a:bodyPr/>
                        <a:lstStyle/>
                        <a:p>
                          <a:pPr algn="r" fontAlgn="b"/>
                          <a:r>
                            <a:rPr lang="cs-CZ" sz="1000" u="none" strike="noStrike" dirty="0">
                              <a:effectLst/>
                              <a:latin typeface="Cambria Math" panose="02040503050406030204" pitchFamily="18" charset="0"/>
                              <a:ea typeface="Cambria Math" panose="02040503050406030204" pitchFamily="18" charset="0"/>
                            </a:rPr>
                            <a:t>30.21</a:t>
                          </a:r>
                          <a:endParaRPr lang="cs-CZ" sz="1000" b="0" i="0" u="none" strike="noStrike" dirty="0">
                            <a:solidFill>
                              <a:srgbClr val="000000"/>
                            </a:solidFill>
                            <a:effectLst/>
                            <a:latin typeface="Cambria Math" panose="02040503050406030204" pitchFamily="18" charset="0"/>
                            <a:ea typeface="Cambria Math" panose="02040503050406030204" pitchFamily="18" charset="0"/>
                          </a:endParaRPr>
                        </a:p>
                      </a:txBody>
                      <a:tcPr marL="9525" marR="36000" marT="9525" marB="0" anchor="b">
                        <a:lnR w="19050" cap="flat" cmpd="sng" algn="ctr">
                          <a:solidFill>
                            <a:schemeClr val="tx1"/>
                          </a:solidFill>
                          <a:prstDash val="solid"/>
                          <a:round/>
                          <a:headEnd type="none" w="med" len="med"/>
                          <a:tailEnd type="none" w="med" len="med"/>
                        </a:lnR>
                        <a:solidFill>
                          <a:schemeClr val="tx2">
                            <a:lumMod val="20000"/>
                            <a:lumOff val="80000"/>
                          </a:schemeClr>
                        </a:solidFill>
                      </a:tcPr>
                    </a:tc>
                    <a:extLst>
                      <a:ext uri="{0D108BD9-81ED-4DB2-BD59-A6C34878D82A}">
                        <a16:rowId xmlns:a16="http://schemas.microsoft.com/office/drawing/2014/main" val="10003"/>
                      </a:ext>
                    </a:extLst>
                  </a:tr>
                  <a:tr h="190500">
                    <a:tc>
                      <a:txBody>
                        <a:bodyPr/>
                        <a:lstStyle/>
                        <a:p>
                          <a:pPr algn="ctr" fontAlgn="b"/>
                          <a:r>
                            <a:rPr lang="cs-CZ" sz="1000" u="none" strike="noStrike" dirty="0">
                              <a:effectLst/>
                              <a:latin typeface="Cambria Math" panose="02040503050406030204" pitchFamily="18" charset="0"/>
                              <a:ea typeface="Cambria Math" panose="02040503050406030204" pitchFamily="18" charset="0"/>
                            </a:rPr>
                            <a:t>7</a:t>
                          </a:r>
                          <a:endParaRPr lang="cs-CZ" sz="1000" b="0" i="0" u="none" strike="noStrike" dirty="0">
                            <a:solidFill>
                              <a:srgbClr val="000000"/>
                            </a:solidFill>
                            <a:effectLst/>
                            <a:latin typeface="Cambria Math" panose="02040503050406030204" pitchFamily="18" charset="0"/>
                            <a:ea typeface="Cambria Math" panose="02040503050406030204" pitchFamily="18" charset="0"/>
                          </a:endParaRPr>
                        </a:p>
                      </a:txBody>
                      <a:tcPr marL="9525" marR="9525" marT="9525" marB="0" anchor="b">
                        <a:lnL w="19050" cap="flat" cmpd="sng" algn="ctr">
                          <a:solidFill>
                            <a:schemeClr val="tx1"/>
                          </a:solidFill>
                          <a:prstDash val="solid"/>
                          <a:round/>
                          <a:headEnd type="none" w="med" len="med"/>
                          <a:tailEnd type="none" w="med" len="med"/>
                        </a:lnL>
                        <a:solidFill>
                          <a:schemeClr val="tx2">
                            <a:lumMod val="20000"/>
                            <a:lumOff val="80000"/>
                          </a:schemeClr>
                        </a:solidFill>
                      </a:tcPr>
                    </a:tc>
                    <a:tc>
                      <a:txBody>
                        <a:bodyPr/>
                        <a:lstStyle/>
                        <a:p>
                          <a:pPr algn="r" fontAlgn="b"/>
                          <a:r>
                            <a:rPr lang="cs-CZ" sz="1000" u="none" strike="noStrike" dirty="0">
                              <a:effectLst/>
                              <a:latin typeface="Cambria Math" panose="02040503050406030204" pitchFamily="18" charset="0"/>
                              <a:ea typeface="Cambria Math" panose="02040503050406030204" pitchFamily="18" charset="0"/>
                            </a:rPr>
                            <a:t>107.61</a:t>
                          </a:r>
                          <a:endParaRPr lang="cs-CZ" sz="1000" b="0" i="0" u="none" strike="noStrike" dirty="0">
                            <a:solidFill>
                              <a:srgbClr val="000000"/>
                            </a:solidFill>
                            <a:effectLst/>
                            <a:latin typeface="Cambria Math" panose="02040503050406030204" pitchFamily="18" charset="0"/>
                            <a:ea typeface="Cambria Math" panose="02040503050406030204" pitchFamily="18" charset="0"/>
                          </a:endParaRPr>
                        </a:p>
                      </a:txBody>
                      <a:tcPr marL="9525" marR="36000" marT="9525" marB="0" anchor="b">
                        <a:solidFill>
                          <a:schemeClr val="tx2">
                            <a:lumMod val="20000"/>
                            <a:lumOff val="80000"/>
                          </a:schemeClr>
                        </a:solidFill>
                      </a:tcPr>
                    </a:tc>
                    <a:tc>
                      <a:txBody>
                        <a:bodyPr/>
                        <a:lstStyle/>
                        <a:p>
                          <a:pPr algn="r" fontAlgn="b"/>
                          <a:r>
                            <a:rPr lang="cs-CZ" sz="1000" u="none" strike="noStrike" dirty="0">
                              <a:effectLst/>
                              <a:latin typeface="Cambria Math" panose="02040503050406030204" pitchFamily="18" charset="0"/>
                              <a:ea typeface="Cambria Math" panose="02040503050406030204" pitchFamily="18" charset="0"/>
                            </a:rPr>
                            <a:t>62.61</a:t>
                          </a:r>
                          <a:endParaRPr lang="cs-CZ" sz="1000" b="0" i="0" u="none" strike="noStrike" dirty="0">
                            <a:solidFill>
                              <a:srgbClr val="000000"/>
                            </a:solidFill>
                            <a:effectLst/>
                            <a:latin typeface="Cambria Math" panose="02040503050406030204" pitchFamily="18" charset="0"/>
                            <a:ea typeface="Cambria Math" panose="02040503050406030204" pitchFamily="18" charset="0"/>
                          </a:endParaRPr>
                        </a:p>
                      </a:txBody>
                      <a:tcPr marL="9525" marR="36000" marT="9525" marB="0" anchor="b">
                        <a:solidFill>
                          <a:schemeClr val="tx2">
                            <a:lumMod val="20000"/>
                            <a:lumOff val="80000"/>
                          </a:schemeClr>
                        </a:solidFill>
                      </a:tcPr>
                    </a:tc>
                    <a:tc>
                      <a:txBody>
                        <a:bodyPr/>
                        <a:lstStyle/>
                        <a:p>
                          <a:pPr algn="r" fontAlgn="b"/>
                          <a:r>
                            <a:rPr lang="cs-CZ" sz="1000" u="none" strike="noStrike" dirty="0">
                              <a:effectLst/>
                              <a:latin typeface="Cambria Math" panose="02040503050406030204" pitchFamily="18" charset="0"/>
                              <a:ea typeface="Cambria Math" panose="02040503050406030204" pitchFamily="18" charset="0"/>
                            </a:rPr>
                            <a:t>120</a:t>
                          </a:r>
                          <a:endParaRPr lang="cs-CZ" sz="1000" b="0" i="0" u="none" strike="noStrike" dirty="0">
                            <a:solidFill>
                              <a:srgbClr val="000000"/>
                            </a:solidFill>
                            <a:effectLst/>
                            <a:latin typeface="Cambria Math" panose="02040503050406030204" pitchFamily="18" charset="0"/>
                            <a:ea typeface="Cambria Math" panose="02040503050406030204" pitchFamily="18" charset="0"/>
                          </a:endParaRPr>
                        </a:p>
                      </a:txBody>
                      <a:tcPr marL="9525" marR="36000" marT="9525" marB="0" anchor="b">
                        <a:solidFill>
                          <a:schemeClr val="tx2">
                            <a:lumMod val="20000"/>
                            <a:lumOff val="80000"/>
                          </a:schemeClr>
                        </a:solidFill>
                      </a:tcPr>
                    </a:tc>
                    <a:tc>
                      <a:txBody>
                        <a:bodyPr/>
                        <a:lstStyle/>
                        <a:p>
                          <a:pPr algn="r" fontAlgn="b"/>
                          <a:r>
                            <a:rPr lang="cs-CZ" sz="1000" u="none" strike="noStrike" dirty="0">
                              <a:effectLst/>
                              <a:latin typeface="Cambria Math" panose="02040503050406030204" pitchFamily="18" charset="0"/>
                              <a:ea typeface="Cambria Math" panose="02040503050406030204" pitchFamily="18" charset="0"/>
                            </a:rPr>
                            <a:t>0.2601</a:t>
                          </a:r>
                          <a:endParaRPr lang="cs-CZ" sz="1000" b="0" i="0" u="none" strike="noStrike" dirty="0">
                            <a:solidFill>
                              <a:srgbClr val="000000"/>
                            </a:solidFill>
                            <a:effectLst/>
                            <a:latin typeface="Cambria Math" panose="02040503050406030204" pitchFamily="18" charset="0"/>
                            <a:ea typeface="Cambria Math" panose="02040503050406030204" pitchFamily="18" charset="0"/>
                          </a:endParaRPr>
                        </a:p>
                      </a:txBody>
                      <a:tcPr marL="9525" marR="36000" marT="9525" marB="0" anchor="b">
                        <a:solidFill>
                          <a:schemeClr val="tx2">
                            <a:lumMod val="20000"/>
                            <a:lumOff val="80000"/>
                          </a:schemeClr>
                        </a:solidFill>
                      </a:tcPr>
                    </a:tc>
                    <a:tc>
                      <a:txBody>
                        <a:bodyPr/>
                        <a:lstStyle/>
                        <a:p>
                          <a:pPr algn="r" fontAlgn="b"/>
                          <a:r>
                            <a:rPr lang="cs-CZ" sz="1000" u="none" strike="noStrike" dirty="0">
                              <a:effectLst/>
                              <a:latin typeface="Cambria Math" panose="02040503050406030204" pitchFamily="18" charset="0"/>
                              <a:ea typeface="Cambria Math" panose="02040503050406030204" pitchFamily="18" charset="0"/>
                            </a:rPr>
                            <a:t>16.29</a:t>
                          </a:r>
                          <a:endParaRPr lang="cs-CZ" sz="1000" b="0" i="0" u="none" strike="noStrike" dirty="0">
                            <a:solidFill>
                              <a:srgbClr val="000000"/>
                            </a:solidFill>
                            <a:effectLst/>
                            <a:latin typeface="Cambria Math" panose="02040503050406030204" pitchFamily="18" charset="0"/>
                            <a:ea typeface="Cambria Math" panose="02040503050406030204" pitchFamily="18" charset="0"/>
                          </a:endParaRPr>
                        </a:p>
                      </a:txBody>
                      <a:tcPr marL="9525" marR="36000" marT="9525" marB="0" anchor="b">
                        <a:lnR w="19050" cap="flat" cmpd="sng" algn="ctr">
                          <a:solidFill>
                            <a:schemeClr val="tx1"/>
                          </a:solidFill>
                          <a:prstDash val="solid"/>
                          <a:round/>
                          <a:headEnd type="none" w="med" len="med"/>
                          <a:tailEnd type="none" w="med" len="med"/>
                        </a:lnR>
                        <a:solidFill>
                          <a:schemeClr val="tx2">
                            <a:lumMod val="20000"/>
                            <a:lumOff val="80000"/>
                          </a:schemeClr>
                        </a:solidFill>
                      </a:tcPr>
                    </a:tc>
                    <a:extLst>
                      <a:ext uri="{0D108BD9-81ED-4DB2-BD59-A6C34878D82A}">
                        <a16:rowId xmlns:a16="http://schemas.microsoft.com/office/drawing/2014/main" val="10004"/>
                      </a:ext>
                    </a:extLst>
                  </a:tr>
                  <a:tr h="190500">
                    <a:tc>
                      <a:txBody>
                        <a:bodyPr/>
                        <a:lstStyle/>
                        <a:p>
                          <a:pPr algn="ctr" fontAlgn="b"/>
                          <a:r>
                            <a:rPr lang="cs-CZ" sz="1000" u="none" strike="noStrike" dirty="0">
                              <a:effectLst/>
                              <a:latin typeface="Cambria Math" panose="02040503050406030204" pitchFamily="18" charset="0"/>
                              <a:ea typeface="Cambria Math" panose="02040503050406030204" pitchFamily="18" charset="0"/>
                            </a:rPr>
                            <a:t>6</a:t>
                          </a:r>
                          <a:endParaRPr lang="cs-CZ" sz="1000" b="0" i="0" u="none" strike="noStrike" dirty="0">
                            <a:solidFill>
                              <a:srgbClr val="000000"/>
                            </a:solidFill>
                            <a:effectLst/>
                            <a:latin typeface="Cambria Math" panose="02040503050406030204" pitchFamily="18" charset="0"/>
                            <a:ea typeface="Cambria Math" panose="02040503050406030204" pitchFamily="18" charset="0"/>
                          </a:endParaRPr>
                        </a:p>
                      </a:txBody>
                      <a:tcPr marL="9525" marR="9525" marT="9525" marB="0" anchor="b">
                        <a:lnL w="19050" cap="flat" cmpd="sng" algn="ctr">
                          <a:solidFill>
                            <a:schemeClr val="tx1"/>
                          </a:solidFill>
                          <a:prstDash val="solid"/>
                          <a:round/>
                          <a:headEnd type="none" w="med" len="med"/>
                          <a:tailEnd type="none" w="med" len="med"/>
                        </a:lnL>
                        <a:solidFill>
                          <a:schemeClr val="tx2">
                            <a:lumMod val="20000"/>
                            <a:lumOff val="80000"/>
                          </a:schemeClr>
                        </a:solidFill>
                      </a:tcPr>
                    </a:tc>
                    <a:tc>
                      <a:txBody>
                        <a:bodyPr/>
                        <a:lstStyle/>
                        <a:p>
                          <a:pPr algn="r" fontAlgn="b"/>
                          <a:r>
                            <a:rPr lang="cs-CZ" sz="1000" u="none" strike="noStrike" dirty="0">
                              <a:effectLst/>
                              <a:latin typeface="Cambria Math" panose="02040503050406030204" pitchFamily="18" charset="0"/>
                              <a:ea typeface="Cambria Math" panose="02040503050406030204" pitchFamily="18" charset="0"/>
                            </a:rPr>
                            <a:t>57.95</a:t>
                          </a:r>
                          <a:endParaRPr lang="cs-CZ" sz="1000" b="0" i="0" u="none" strike="noStrike" dirty="0">
                            <a:solidFill>
                              <a:srgbClr val="000000"/>
                            </a:solidFill>
                            <a:effectLst/>
                            <a:latin typeface="Cambria Math" panose="02040503050406030204" pitchFamily="18" charset="0"/>
                            <a:ea typeface="Cambria Math" panose="02040503050406030204" pitchFamily="18" charset="0"/>
                          </a:endParaRPr>
                        </a:p>
                      </a:txBody>
                      <a:tcPr marL="9525" marR="36000" marT="9525" marB="0" anchor="b">
                        <a:solidFill>
                          <a:schemeClr val="tx2">
                            <a:lumMod val="20000"/>
                            <a:lumOff val="80000"/>
                          </a:schemeClr>
                        </a:solidFill>
                      </a:tcPr>
                    </a:tc>
                    <a:tc>
                      <a:txBody>
                        <a:bodyPr/>
                        <a:lstStyle/>
                        <a:p>
                          <a:pPr algn="r" fontAlgn="b"/>
                          <a:r>
                            <a:rPr lang="cs-CZ" sz="1000" u="none" strike="noStrike" dirty="0">
                              <a:effectLst/>
                              <a:latin typeface="Cambria Math" panose="02040503050406030204" pitchFamily="18" charset="0"/>
                              <a:ea typeface="Cambria Math" panose="02040503050406030204" pitchFamily="18" charset="0"/>
                            </a:rPr>
                            <a:t>12.95</a:t>
                          </a:r>
                          <a:endParaRPr lang="cs-CZ" sz="1000" b="0" i="0" u="none" strike="noStrike" dirty="0">
                            <a:solidFill>
                              <a:srgbClr val="000000"/>
                            </a:solidFill>
                            <a:effectLst/>
                            <a:latin typeface="Cambria Math" panose="02040503050406030204" pitchFamily="18" charset="0"/>
                            <a:ea typeface="Cambria Math" panose="02040503050406030204" pitchFamily="18" charset="0"/>
                          </a:endParaRPr>
                        </a:p>
                      </a:txBody>
                      <a:tcPr marL="9525" marR="36000" marT="9525" marB="0" anchor="b">
                        <a:solidFill>
                          <a:schemeClr val="tx2">
                            <a:lumMod val="20000"/>
                            <a:lumOff val="80000"/>
                          </a:schemeClr>
                        </a:solidFill>
                      </a:tcPr>
                    </a:tc>
                    <a:tc>
                      <a:txBody>
                        <a:bodyPr/>
                        <a:lstStyle/>
                        <a:p>
                          <a:pPr algn="r" fontAlgn="b"/>
                          <a:r>
                            <a:rPr lang="cs-CZ" sz="1000" u="none" strike="noStrike" dirty="0">
                              <a:effectLst/>
                              <a:latin typeface="Cambria Math" panose="02040503050406030204" pitchFamily="18" charset="0"/>
                              <a:ea typeface="Cambria Math" panose="02040503050406030204" pitchFamily="18" charset="0"/>
                            </a:rPr>
                            <a:t>210</a:t>
                          </a:r>
                          <a:endParaRPr lang="cs-CZ" sz="1000" b="0" i="0" u="none" strike="noStrike" dirty="0">
                            <a:solidFill>
                              <a:srgbClr val="000000"/>
                            </a:solidFill>
                            <a:effectLst/>
                            <a:latin typeface="Cambria Math" panose="02040503050406030204" pitchFamily="18" charset="0"/>
                            <a:ea typeface="Cambria Math" panose="02040503050406030204" pitchFamily="18" charset="0"/>
                          </a:endParaRPr>
                        </a:p>
                      </a:txBody>
                      <a:tcPr marL="9525" marR="36000" marT="9525" marB="0" anchor="b">
                        <a:solidFill>
                          <a:schemeClr val="tx2">
                            <a:lumMod val="20000"/>
                            <a:lumOff val="80000"/>
                          </a:schemeClr>
                        </a:solidFill>
                      </a:tcPr>
                    </a:tc>
                    <a:tc>
                      <a:txBody>
                        <a:bodyPr/>
                        <a:lstStyle/>
                        <a:p>
                          <a:pPr algn="r" fontAlgn="b"/>
                          <a:r>
                            <a:rPr lang="cs-CZ" sz="1000" u="none" strike="noStrike" dirty="0">
                              <a:effectLst/>
                              <a:latin typeface="Cambria Math" panose="02040503050406030204" pitchFamily="18" charset="0"/>
                              <a:ea typeface="Cambria Math" panose="02040503050406030204" pitchFamily="18" charset="0"/>
                            </a:rPr>
                            <a:t>0.2276</a:t>
                          </a:r>
                          <a:endParaRPr lang="cs-CZ" sz="1000" b="0" i="0" u="none" strike="noStrike" dirty="0">
                            <a:solidFill>
                              <a:srgbClr val="000000"/>
                            </a:solidFill>
                            <a:effectLst/>
                            <a:latin typeface="Cambria Math" panose="02040503050406030204" pitchFamily="18" charset="0"/>
                            <a:ea typeface="Cambria Math" panose="02040503050406030204" pitchFamily="18" charset="0"/>
                          </a:endParaRPr>
                        </a:p>
                      </a:txBody>
                      <a:tcPr marL="9525" marR="36000" marT="9525" marB="0" anchor="b">
                        <a:solidFill>
                          <a:schemeClr val="tx2">
                            <a:lumMod val="20000"/>
                            <a:lumOff val="80000"/>
                          </a:schemeClr>
                        </a:solidFill>
                      </a:tcPr>
                    </a:tc>
                    <a:tc>
                      <a:txBody>
                        <a:bodyPr/>
                        <a:lstStyle/>
                        <a:p>
                          <a:pPr algn="r" fontAlgn="b"/>
                          <a:r>
                            <a:rPr lang="cs-CZ" sz="1000" u="none" strike="noStrike" dirty="0">
                              <a:effectLst/>
                              <a:latin typeface="Cambria Math" panose="02040503050406030204" pitchFamily="18" charset="0"/>
                              <a:ea typeface="Cambria Math" panose="02040503050406030204" pitchFamily="18" charset="0"/>
                            </a:rPr>
                            <a:t>2.95</a:t>
                          </a:r>
                          <a:endParaRPr lang="cs-CZ" sz="1000" b="0" i="0" u="none" strike="noStrike" dirty="0">
                            <a:solidFill>
                              <a:srgbClr val="000000"/>
                            </a:solidFill>
                            <a:effectLst/>
                            <a:latin typeface="Cambria Math" panose="02040503050406030204" pitchFamily="18" charset="0"/>
                            <a:ea typeface="Cambria Math" panose="02040503050406030204" pitchFamily="18" charset="0"/>
                          </a:endParaRPr>
                        </a:p>
                      </a:txBody>
                      <a:tcPr marL="9525" marR="36000" marT="9525" marB="0" anchor="b">
                        <a:lnR w="19050" cap="flat" cmpd="sng" algn="ctr">
                          <a:solidFill>
                            <a:schemeClr val="tx1"/>
                          </a:solidFill>
                          <a:prstDash val="solid"/>
                          <a:round/>
                          <a:headEnd type="none" w="med" len="med"/>
                          <a:tailEnd type="none" w="med" len="med"/>
                        </a:lnR>
                        <a:solidFill>
                          <a:schemeClr val="tx2">
                            <a:lumMod val="20000"/>
                            <a:lumOff val="80000"/>
                          </a:schemeClr>
                        </a:solidFill>
                      </a:tcPr>
                    </a:tc>
                    <a:extLst>
                      <a:ext uri="{0D108BD9-81ED-4DB2-BD59-A6C34878D82A}">
                        <a16:rowId xmlns:a16="http://schemas.microsoft.com/office/drawing/2014/main" val="10005"/>
                      </a:ext>
                    </a:extLst>
                  </a:tr>
                  <a:tr h="190500">
                    <a:tc>
                      <a:txBody>
                        <a:bodyPr/>
                        <a:lstStyle/>
                        <a:p>
                          <a:pPr algn="ctr" fontAlgn="b"/>
                          <a:r>
                            <a:rPr lang="cs-CZ" sz="1000" u="none" strike="noStrike" dirty="0">
                              <a:effectLst/>
                              <a:latin typeface="Cambria Math" panose="02040503050406030204" pitchFamily="18" charset="0"/>
                              <a:ea typeface="Cambria Math" panose="02040503050406030204" pitchFamily="18" charset="0"/>
                            </a:rPr>
                            <a:t>5</a:t>
                          </a:r>
                          <a:endParaRPr lang="cs-CZ" sz="1000" b="0" i="0" u="none" strike="noStrike" dirty="0">
                            <a:solidFill>
                              <a:srgbClr val="000000"/>
                            </a:solidFill>
                            <a:effectLst/>
                            <a:latin typeface="Cambria Math" panose="02040503050406030204" pitchFamily="18" charset="0"/>
                            <a:ea typeface="Cambria Math" panose="02040503050406030204" pitchFamily="18" charset="0"/>
                          </a:endParaRPr>
                        </a:p>
                      </a:txBody>
                      <a:tcPr marL="9525" marR="9525" marT="9525" marB="0" anchor="b">
                        <a:lnL w="19050" cap="flat" cmpd="sng" algn="ctr">
                          <a:solidFill>
                            <a:schemeClr val="tx1"/>
                          </a:solidFill>
                          <a:prstDash val="solid"/>
                          <a:round/>
                          <a:headEnd type="none" w="med" len="med"/>
                          <a:tailEnd type="none" w="med" len="med"/>
                        </a:lnL>
                        <a:solidFill>
                          <a:schemeClr val="tx2">
                            <a:lumMod val="20000"/>
                            <a:lumOff val="80000"/>
                          </a:schemeClr>
                        </a:solidFill>
                      </a:tcPr>
                    </a:tc>
                    <a:tc>
                      <a:txBody>
                        <a:bodyPr/>
                        <a:lstStyle/>
                        <a:p>
                          <a:pPr algn="r" fontAlgn="b"/>
                          <a:r>
                            <a:rPr lang="cs-CZ" sz="1000" u="none" strike="noStrike" dirty="0">
                              <a:effectLst/>
                              <a:latin typeface="Cambria Math" panose="02040503050406030204" pitchFamily="18" charset="0"/>
                              <a:ea typeface="Cambria Math" panose="02040503050406030204" pitchFamily="18" charset="0"/>
                            </a:rPr>
                            <a:t>31.20</a:t>
                          </a:r>
                          <a:endParaRPr lang="cs-CZ" sz="1000" b="0" i="0" u="none" strike="noStrike" dirty="0">
                            <a:solidFill>
                              <a:srgbClr val="000000"/>
                            </a:solidFill>
                            <a:effectLst/>
                            <a:latin typeface="Cambria Math" panose="02040503050406030204" pitchFamily="18" charset="0"/>
                            <a:ea typeface="Cambria Math" panose="02040503050406030204" pitchFamily="18" charset="0"/>
                          </a:endParaRPr>
                        </a:p>
                      </a:txBody>
                      <a:tcPr marL="9525" marR="36000" marT="9525" marB="0" anchor="b">
                        <a:solidFill>
                          <a:schemeClr val="tx2">
                            <a:lumMod val="20000"/>
                            <a:lumOff val="80000"/>
                          </a:schemeClr>
                        </a:solidFill>
                      </a:tcPr>
                    </a:tc>
                    <a:tc>
                      <a:txBody>
                        <a:bodyPr/>
                        <a:lstStyle/>
                        <a:p>
                          <a:pPr algn="r" fontAlgn="b"/>
                          <a:r>
                            <a:rPr lang="cs-CZ" sz="1000" u="none" strike="noStrike" dirty="0">
                              <a:effectLst/>
                              <a:latin typeface="Cambria Math" panose="02040503050406030204" pitchFamily="18" charset="0"/>
                              <a:ea typeface="Cambria Math" panose="02040503050406030204" pitchFamily="18" charset="0"/>
                            </a:rPr>
                            <a:t>0.00</a:t>
                          </a:r>
                          <a:endParaRPr lang="cs-CZ" sz="1000" b="0" i="0" u="none" strike="noStrike" dirty="0">
                            <a:solidFill>
                              <a:srgbClr val="000000"/>
                            </a:solidFill>
                            <a:effectLst/>
                            <a:latin typeface="Cambria Math" panose="02040503050406030204" pitchFamily="18" charset="0"/>
                            <a:ea typeface="Cambria Math" panose="02040503050406030204" pitchFamily="18" charset="0"/>
                          </a:endParaRPr>
                        </a:p>
                      </a:txBody>
                      <a:tcPr marL="9525" marR="36000" marT="9525" marB="0" anchor="b">
                        <a:solidFill>
                          <a:schemeClr val="tx2">
                            <a:lumMod val="20000"/>
                            <a:lumOff val="80000"/>
                          </a:schemeClr>
                        </a:solidFill>
                      </a:tcPr>
                    </a:tc>
                    <a:tc>
                      <a:txBody>
                        <a:bodyPr/>
                        <a:lstStyle/>
                        <a:p>
                          <a:pPr algn="r" fontAlgn="b"/>
                          <a:r>
                            <a:rPr lang="cs-CZ" sz="1000" u="none" strike="noStrike" dirty="0">
                              <a:effectLst/>
                              <a:latin typeface="Cambria Math" panose="02040503050406030204" pitchFamily="18" charset="0"/>
                              <a:ea typeface="Cambria Math" panose="02040503050406030204" pitchFamily="18" charset="0"/>
                            </a:rPr>
                            <a:t>252</a:t>
                          </a:r>
                          <a:endParaRPr lang="cs-CZ" sz="1000" b="0" i="0" u="none" strike="noStrike" dirty="0">
                            <a:solidFill>
                              <a:srgbClr val="000000"/>
                            </a:solidFill>
                            <a:effectLst/>
                            <a:latin typeface="Cambria Math" panose="02040503050406030204" pitchFamily="18" charset="0"/>
                            <a:ea typeface="Cambria Math" panose="02040503050406030204" pitchFamily="18" charset="0"/>
                          </a:endParaRPr>
                        </a:p>
                      </a:txBody>
                      <a:tcPr marL="9525" marR="36000" marT="9525" marB="0" anchor="b">
                        <a:solidFill>
                          <a:schemeClr val="tx2">
                            <a:lumMod val="20000"/>
                            <a:lumOff val="80000"/>
                          </a:schemeClr>
                        </a:solidFill>
                      </a:tcPr>
                    </a:tc>
                    <a:tc>
                      <a:txBody>
                        <a:bodyPr/>
                        <a:lstStyle/>
                        <a:p>
                          <a:pPr algn="r" fontAlgn="b"/>
                          <a:r>
                            <a:rPr lang="cs-CZ" sz="1000" u="none" strike="noStrike" dirty="0">
                              <a:effectLst/>
                              <a:latin typeface="Cambria Math" panose="02040503050406030204" pitchFamily="18" charset="0"/>
                              <a:ea typeface="Cambria Math" panose="02040503050406030204" pitchFamily="18" charset="0"/>
                            </a:rPr>
                            <a:t>0.1366</a:t>
                          </a:r>
                          <a:endParaRPr lang="cs-CZ" sz="1000" b="0" i="0" u="none" strike="noStrike" dirty="0">
                            <a:solidFill>
                              <a:srgbClr val="000000"/>
                            </a:solidFill>
                            <a:effectLst/>
                            <a:latin typeface="Cambria Math" panose="02040503050406030204" pitchFamily="18" charset="0"/>
                            <a:ea typeface="Cambria Math" panose="02040503050406030204" pitchFamily="18" charset="0"/>
                          </a:endParaRPr>
                        </a:p>
                      </a:txBody>
                      <a:tcPr marL="9525" marR="36000" marT="9525" marB="0" anchor="b">
                        <a:solidFill>
                          <a:schemeClr val="tx2">
                            <a:lumMod val="20000"/>
                            <a:lumOff val="80000"/>
                          </a:schemeClr>
                        </a:solidFill>
                      </a:tcPr>
                    </a:tc>
                    <a:tc>
                      <a:txBody>
                        <a:bodyPr/>
                        <a:lstStyle/>
                        <a:p>
                          <a:pPr algn="r" fontAlgn="b"/>
                          <a:r>
                            <a:rPr lang="cs-CZ" sz="1000" u="none" strike="noStrike" dirty="0">
                              <a:effectLst/>
                              <a:latin typeface="Cambria Math" panose="02040503050406030204" pitchFamily="18" charset="0"/>
                              <a:ea typeface="Cambria Math" panose="02040503050406030204" pitchFamily="18" charset="0"/>
                            </a:rPr>
                            <a:t>0.00</a:t>
                          </a:r>
                          <a:endParaRPr lang="cs-CZ" sz="1000" b="0" i="0" u="none" strike="noStrike" dirty="0">
                            <a:solidFill>
                              <a:srgbClr val="000000"/>
                            </a:solidFill>
                            <a:effectLst/>
                            <a:latin typeface="Cambria Math" panose="02040503050406030204" pitchFamily="18" charset="0"/>
                            <a:ea typeface="Cambria Math" panose="02040503050406030204" pitchFamily="18" charset="0"/>
                          </a:endParaRPr>
                        </a:p>
                      </a:txBody>
                      <a:tcPr marL="9525" marR="36000" marT="9525" marB="0" anchor="b">
                        <a:lnR w="19050" cap="flat" cmpd="sng" algn="ctr">
                          <a:solidFill>
                            <a:schemeClr val="tx1"/>
                          </a:solidFill>
                          <a:prstDash val="solid"/>
                          <a:round/>
                          <a:headEnd type="none" w="med" len="med"/>
                          <a:tailEnd type="none" w="med" len="med"/>
                        </a:lnR>
                        <a:solidFill>
                          <a:schemeClr val="tx2">
                            <a:lumMod val="20000"/>
                            <a:lumOff val="80000"/>
                          </a:schemeClr>
                        </a:solidFill>
                      </a:tcPr>
                    </a:tc>
                    <a:extLst>
                      <a:ext uri="{0D108BD9-81ED-4DB2-BD59-A6C34878D82A}">
                        <a16:rowId xmlns:a16="http://schemas.microsoft.com/office/drawing/2014/main" val="10006"/>
                      </a:ext>
                    </a:extLst>
                  </a:tr>
                  <a:tr h="190500">
                    <a:tc>
                      <a:txBody>
                        <a:bodyPr/>
                        <a:lstStyle/>
                        <a:p>
                          <a:pPr algn="ctr" fontAlgn="b"/>
                          <a:r>
                            <a:rPr lang="cs-CZ" sz="1000" u="none" strike="noStrike" dirty="0">
                              <a:effectLst/>
                              <a:latin typeface="Cambria Math" panose="02040503050406030204" pitchFamily="18" charset="0"/>
                              <a:ea typeface="Cambria Math" panose="02040503050406030204" pitchFamily="18" charset="0"/>
                            </a:rPr>
                            <a:t>4</a:t>
                          </a:r>
                          <a:endParaRPr lang="cs-CZ" sz="1000" b="0" i="0" u="none" strike="noStrike" dirty="0">
                            <a:solidFill>
                              <a:srgbClr val="000000"/>
                            </a:solidFill>
                            <a:effectLst/>
                            <a:latin typeface="Cambria Math" panose="02040503050406030204" pitchFamily="18" charset="0"/>
                            <a:ea typeface="Cambria Math" panose="02040503050406030204" pitchFamily="18" charset="0"/>
                          </a:endParaRPr>
                        </a:p>
                      </a:txBody>
                      <a:tcPr marL="9525" marR="9525" marT="9525" marB="0" anchor="b">
                        <a:lnL w="19050" cap="flat" cmpd="sng" algn="ctr">
                          <a:solidFill>
                            <a:schemeClr val="tx1"/>
                          </a:solidFill>
                          <a:prstDash val="solid"/>
                          <a:round/>
                          <a:headEnd type="none" w="med" len="med"/>
                          <a:tailEnd type="none" w="med" len="med"/>
                        </a:lnL>
                        <a:solidFill>
                          <a:schemeClr val="tx2">
                            <a:lumMod val="20000"/>
                            <a:lumOff val="80000"/>
                          </a:schemeClr>
                        </a:solidFill>
                      </a:tcPr>
                    </a:tc>
                    <a:tc>
                      <a:txBody>
                        <a:bodyPr/>
                        <a:lstStyle/>
                        <a:p>
                          <a:pPr algn="r" fontAlgn="b"/>
                          <a:r>
                            <a:rPr lang="cs-CZ" sz="1000" u="none" strike="noStrike" dirty="0">
                              <a:effectLst/>
                              <a:latin typeface="Cambria Math" panose="02040503050406030204" pitchFamily="18" charset="0"/>
                              <a:ea typeface="Cambria Math" panose="02040503050406030204" pitchFamily="18" charset="0"/>
                            </a:rPr>
                            <a:t>16.80</a:t>
                          </a:r>
                          <a:endParaRPr lang="cs-CZ" sz="1000" b="0" i="0" u="none" strike="noStrike" dirty="0">
                            <a:solidFill>
                              <a:srgbClr val="000000"/>
                            </a:solidFill>
                            <a:effectLst/>
                            <a:latin typeface="Cambria Math" panose="02040503050406030204" pitchFamily="18" charset="0"/>
                            <a:ea typeface="Cambria Math" panose="02040503050406030204" pitchFamily="18" charset="0"/>
                          </a:endParaRPr>
                        </a:p>
                      </a:txBody>
                      <a:tcPr marL="9525" marR="36000" marT="9525" marB="0" anchor="b">
                        <a:solidFill>
                          <a:schemeClr val="tx2">
                            <a:lumMod val="20000"/>
                            <a:lumOff val="80000"/>
                          </a:schemeClr>
                        </a:solidFill>
                      </a:tcPr>
                    </a:tc>
                    <a:tc>
                      <a:txBody>
                        <a:bodyPr/>
                        <a:lstStyle/>
                        <a:p>
                          <a:pPr algn="r" fontAlgn="b"/>
                          <a:r>
                            <a:rPr lang="cs-CZ" sz="1000" u="none" strike="noStrike" dirty="0">
                              <a:effectLst/>
                              <a:latin typeface="Cambria Math" panose="02040503050406030204" pitchFamily="18" charset="0"/>
                              <a:ea typeface="Cambria Math" panose="02040503050406030204" pitchFamily="18" charset="0"/>
                            </a:rPr>
                            <a:t>0.00</a:t>
                          </a:r>
                          <a:endParaRPr lang="cs-CZ" sz="1000" b="0" i="0" u="none" strike="noStrike" dirty="0">
                            <a:solidFill>
                              <a:srgbClr val="000000"/>
                            </a:solidFill>
                            <a:effectLst/>
                            <a:latin typeface="Cambria Math" panose="02040503050406030204" pitchFamily="18" charset="0"/>
                            <a:ea typeface="Cambria Math" panose="02040503050406030204" pitchFamily="18" charset="0"/>
                          </a:endParaRPr>
                        </a:p>
                      </a:txBody>
                      <a:tcPr marL="9525" marR="36000" marT="9525" marB="0" anchor="b">
                        <a:solidFill>
                          <a:schemeClr val="tx2">
                            <a:lumMod val="20000"/>
                            <a:lumOff val="80000"/>
                          </a:schemeClr>
                        </a:solidFill>
                      </a:tcPr>
                    </a:tc>
                    <a:tc>
                      <a:txBody>
                        <a:bodyPr/>
                        <a:lstStyle/>
                        <a:p>
                          <a:pPr algn="r" fontAlgn="b"/>
                          <a:r>
                            <a:rPr lang="cs-CZ" sz="1000" u="none" strike="noStrike" dirty="0">
                              <a:effectLst/>
                              <a:latin typeface="Cambria Math" panose="02040503050406030204" pitchFamily="18" charset="0"/>
                              <a:ea typeface="Cambria Math" panose="02040503050406030204" pitchFamily="18" charset="0"/>
                            </a:rPr>
                            <a:t>210</a:t>
                          </a:r>
                          <a:endParaRPr lang="cs-CZ" sz="1000" b="0" i="0" u="none" strike="noStrike" dirty="0">
                            <a:solidFill>
                              <a:srgbClr val="000000"/>
                            </a:solidFill>
                            <a:effectLst/>
                            <a:latin typeface="Cambria Math" panose="02040503050406030204" pitchFamily="18" charset="0"/>
                            <a:ea typeface="Cambria Math" panose="02040503050406030204" pitchFamily="18" charset="0"/>
                          </a:endParaRPr>
                        </a:p>
                      </a:txBody>
                      <a:tcPr marL="9525" marR="36000" marT="9525" marB="0" anchor="b">
                        <a:solidFill>
                          <a:schemeClr val="tx2">
                            <a:lumMod val="20000"/>
                            <a:lumOff val="80000"/>
                          </a:schemeClr>
                        </a:solidFill>
                      </a:tcPr>
                    </a:tc>
                    <a:tc>
                      <a:txBody>
                        <a:bodyPr/>
                        <a:lstStyle/>
                        <a:p>
                          <a:pPr algn="r" fontAlgn="b"/>
                          <a:r>
                            <a:rPr lang="cs-CZ" sz="1000" u="none" strike="noStrike" dirty="0">
                              <a:effectLst/>
                              <a:latin typeface="Cambria Math" panose="02040503050406030204" pitchFamily="18" charset="0"/>
                              <a:ea typeface="Cambria Math" panose="02040503050406030204" pitchFamily="18" charset="0"/>
                            </a:rPr>
                            <a:t>0.0569</a:t>
                          </a:r>
                          <a:endParaRPr lang="cs-CZ" sz="1000" b="0" i="0" u="none" strike="noStrike" dirty="0">
                            <a:solidFill>
                              <a:srgbClr val="000000"/>
                            </a:solidFill>
                            <a:effectLst/>
                            <a:latin typeface="Cambria Math" panose="02040503050406030204" pitchFamily="18" charset="0"/>
                            <a:ea typeface="Cambria Math" panose="02040503050406030204" pitchFamily="18" charset="0"/>
                          </a:endParaRPr>
                        </a:p>
                      </a:txBody>
                      <a:tcPr marL="9525" marR="36000" marT="9525" marB="0" anchor="b">
                        <a:solidFill>
                          <a:schemeClr val="tx2">
                            <a:lumMod val="20000"/>
                            <a:lumOff val="80000"/>
                          </a:schemeClr>
                        </a:solidFill>
                      </a:tcPr>
                    </a:tc>
                    <a:tc>
                      <a:txBody>
                        <a:bodyPr/>
                        <a:lstStyle/>
                        <a:p>
                          <a:pPr algn="r" fontAlgn="b"/>
                          <a:r>
                            <a:rPr lang="cs-CZ" sz="1000" u="none" strike="noStrike" dirty="0">
                              <a:effectLst/>
                              <a:latin typeface="Cambria Math" panose="02040503050406030204" pitchFamily="18" charset="0"/>
                              <a:ea typeface="Cambria Math" panose="02040503050406030204" pitchFamily="18" charset="0"/>
                            </a:rPr>
                            <a:t>0.00</a:t>
                          </a:r>
                          <a:endParaRPr lang="cs-CZ" sz="1000" b="0" i="0" u="none" strike="noStrike" dirty="0">
                            <a:solidFill>
                              <a:srgbClr val="000000"/>
                            </a:solidFill>
                            <a:effectLst/>
                            <a:latin typeface="Cambria Math" panose="02040503050406030204" pitchFamily="18" charset="0"/>
                            <a:ea typeface="Cambria Math" panose="02040503050406030204" pitchFamily="18" charset="0"/>
                          </a:endParaRPr>
                        </a:p>
                      </a:txBody>
                      <a:tcPr marL="9525" marR="36000" marT="9525" marB="0" anchor="b">
                        <a:lnR w="19050" cap="flat" cmpd="sng" algn="ctr">
                          <a:solidFill>
                            <a:schemeClr val="tx1"/>
                          </a:solidFill>
                          <a:prstDash val="solid"/>
                          <a:round/>
                          <a:headEnd type="none" w="med" len="med"/>
                          <a:tailEnd type="none" w="med" len="med"/>
                        </a:lnR>
                        <a:solidFill>
                          <a:schemeClr val="tx2">
                            <a:lumMod val="20000"/>
                            <a:lumOff val="80000"/>
                          </a:schemeClr>
                        </a:solidFill>
                      </a:tcPr>
                    </a:tc>
                    <a:extLst>
                      <a:ext uri="{0D108BD9-81ED-4DB2-BD59-A6C34878D82A}">
                        <a16:rowId xmlns:a16="http://schemas.microsoft.com/office/drawing/2014/main" val="10007"/>
                      </a:ext>
                    </a:extLst>
                  </a:tr>
                  <a:tr h="190500">
                    <a:tc>
                      <a:txBody>
                        <a:bodyPr/>
                        <a:lstStyle/>
                        <a:p>
                          <a:pPr algn="ctr" fontAlgn="b"/>
                          <a:r>
                            <a:rPr lang="cs-CZ" sz="1000" u="none" strike="noStrike">
                              <a:effectLst/>
                              <a:latin typeface="Cambria Math" panose="02040503050406030204" pitchFamily="18" charset="0"/>
                              <a:ea typeface="Cambria Math" panose="02040503050406030204" pitchFamily="18" charset="0"/>
                            </a:rPr>
                            <a:t>3</a:t>
                          </a:r>
                          <a:endParaRPr lang="cs-CZ" sz="1000" b="0" i="0" u="none" strike="noStrike">
                            <a:solidFill>
                              <a:srgbClr val="000000"/>
                            </a:solidFill>
                            <a:effectLst/>
                            <a:latin typeface="Cambria Math" panose="02040503050406030204" pitchFamily="18" charset="0"/>
                            <a:ea typeface="Cambria Math" panose="02040503050406030204" pitchFamily="18" charset="0"/>
                          </a:endParaRPr>
                        </a:p>
                      </a:txBody>
                      <a:tcPr marL="9525" marR="9525" marT="9525" marB="0" anchor="b">
                        <a:lnL w="19050" cap="flat" cmpd="sng" algn="ctr">
                          <a:solidFill>
                            <a:schemeClr val="tx1"/>
                          </a:solidFill>
                          <a:prstDash val="solid"/>
                          <a:round/>
                          <a:headEnd type="none" w="med" len="med"/>
                          <a:tailEnd type="none" w="med" len="med"/>
                        </a:lnL>
                        <a:solidFill>
                          <a:schemeClr val="tx2">
                            <a:lumMod val="20000"/>
                            <a:lumOff val="80000"/>
                          </a:schemeClr>
                        </a:solidFill>
                      </a:tcPr>
                    </a:tc>
                    <a:tc>
                      <a:txBody>
                        <a:bodyPr/>
                        <a:lstStyle/>
                        <a:p>
                          <a:pPr algn="r" fontAlgn="b"/>
                          <a:r>
                            <a:rPr lang="cs-CZ" sz="1000" u="none" strike="noStrike" dirty="0">
                              <a:effectLst/>
                              <a:latin typeface="Cambria Math" panose="02040503050406030204" pitchFamily="18" charset="0"/>
                              <a:ea typeface="Cambria Math" panose="02040503050406030204" pitchFamily="18" charset="0"/>
                            </a:rPr>
                            <a:t>9.05</a:t>
                          </a:r>
                          <a:endParaRPr lang="cs-CZ" sz="1000" b="0" i="0" u="none" strike="noStrike" dirty="0">
                            <a:solidFill>
                              <a:srgbClr val="000000"/>
                            </a:solidFill>
                            <a:effectLst/>
                            <a:latin typeface="Cambria Math" panose="02040503050406030204" pitchFamily="18" charset="0"/>
                            <a:ea typeface="Cambria Math" panose="02040503050406030204" pitchFamily="18" charset="0"/>
                          </a:endParaRPr>
                        </a:p>
                      </a:txBody>
                      <a:tcPr marL="9525" marR="36000" marT="9525" marB="0" anchor="b">
                        <a:solidFill>
                          <a:schemeClr val="tx2">
                            <a:lumMod val="20000"/>
                            <a:lumOff val="80000"/>
                          </a:schemeClr>
                        </a:solidFill>
                      </a:tcPr>
                    </a:tc>
                    <a:tc>
                      <a:txBody>
                        <a:bodyPr/>
                        <a:lstStyle/>
                        <a:p>
                          <a:pPr algn="r" fontAlgn="b"/>
                          <a:r>
                            <a:rPr lang="cs-CZ" sz="1000" u="none" strike="noStrike" dirty="0">
                              <a:effectLst/>
                              <a:latin typeface="Cambria Math" panose="02040503050406030204" pitchFamily="18" charset="0"/>
                              <a:ea typeface="Cambria Math" panose="02040503050406030204" pitchFamily="18" charset="0"/>
                            </a:rPr>
                            <a:t>0.00</a:t>
                          </a:r>
                          <a:endParaRPr lang="cs-CZ" sz="1000" b="0" i="0" u="none" strike="noStrike" dirty="0">
                            <a:solidFill>
                              <a:srgbClr val="000000"/>
                            </a:solidFill>
                            <a:effectLst/>
                            <a:latin typeface="Cambria Math" panose="02040503050406030204" pitchFamily="18" charset="0"/>
                            <a:ea typeface="Cambria Math" panose="02040503050406030204" pitchFamily="18" charset="0"/>
                          </a:endParaRPr>
                        </a:p>
                      </a:txBody>
                      <a:tcPr marL="9525" marR="36000" marT="9525" marB="0" anchor="b">
                        <a:solidFill>
                          <a:schemeClr val="tx2">
                            <a:lumMod val="20000"/>
                            <a:lumOff val="80000"/>
                          </a:schemeClr>
                        </a:solidFill>
                      </a:tcPr>
                    </a:tc>
                    <a:tc>
                      <a:txBody>
                        <a:bodyPr/>
                        <a:lstStyle/>
                        <a:p>
                          <a:pPr algn="r" fontAlgn="b"/>
                          <a:r>
                            <a:rPr lang="cs-CZ" sz="1000" u="none" strike="noStrike" dirty="0">
                              <a:effectLst/>
                              <a:latin typeface="Cambria Math" panose="02040503050406030204" pitchFamily="18" charset="0"/>
                              <a:ea typeface="Cambria Math" panose="02040503050406030204" pitchFamily="18" charset="0"/>
                            </a:rPr>
                            <a:t>120</a:t>
                          </a:r>
                          <a:endParaRPr lang="cs-CZ" sz="1000" b="0" i="0" u="none" strike="noStrike" dirty="0">
                            <a:solidFill>
                              <a:srgbClr val="000000"/>
                            </a:solidFill>
                            <a:effectLst/>
                            <a:latin typeface="Cambria Math" panose="02040503050406030204" pitchFamily="18" charset="0"/>
                            <a:ea typeface="Cambria Math" panose="02040503050406030204" pitchFamily="18" charset="0"/>
                          </a:endParaRPr>
                        </a:p>
                      </a:txBody>
                      <a:tcPr marL="9525" marR="36000" marT="9525" marB="0" anchor="b">
                        <a:solidFill>
                          <a:schemeClr val="tx2">
                            <a:lumMod val="20000"/>
                            <a:lumOff val="80000"/>
                          </a:schemeClr>
                        </a:solidFill>
                      </a:tcPr>
                    </a:tc>
                    <a:tc>
                      <a:txBody>
                        <a:bodyPr/>
                        <a:lstStyle/>
                        <a:p>
                          <a:pPr algn="r" fontAlgn="b"/>
                          <a:r>
                            <a:rPr lang="cs-CZ" sz="1000" u="none" strike="noStrike" dirty="0">
                              <a:effectLst/>
                              <a:latin typeface="Cambria Math" panose="02040503050406030204" pitchFamily="18" charset="0"/>
                              <a:ea typeface="Cambria Math" panose="02040503050406030204" pitchFamily="18" charset="0"/>
                            </a:rPr>
                            <a:t>0.0163</a:t>
                          </a:r>
                          <a:endParaRPr lang="cs-CZ" sz="1000" b="0" i="0" u="none" strike="noStrike" dirty="0">
                            <a:solidFill>
                              <a:srgbClr val="000000"/>
                            </a:solidFill>
                            <a:effectLst/>
                            <a:latin typeface="Cambria Math" panose="02040503050406030204" pitchFamily="18" charset="0"/>
                            <a:ea typeface="Cambria Math" panose="02040503050406030204" pitchFamily="18" charset="0"/>
                          </a:endParaRPr>
                        </a:p>
                      </a:txBody>
                      <a:tcPr marL="9525" marR="36000" marT="9525" marB="0" anchor="b">
                        <a:solidFill>
                          <a:schemeClr val="tx2">
                            <a:lumMod val="20000"/>
                            <a:lumOff val="80000"/>
                          </a:schemeClr>
                        </a:solidFill>
                      </a:tcPr>
                    </a:tc>
                    <a:tc>
                      <a:txBody>
                        <a:bodyPr/>
                        <a:lstStyle/>
                        <a:p>
                          <a:pPr algn="r" fontAlgn="b"/>
                          <a:r>
                            <a:rPr lang="cs-CZ" sz="1000" u="none" strike="noStrike" dirty="0">
                              <a:effectLst/>
                              <a:latin typeface="Cambria Math" panose="02040503050406030204" pitchFamily="18" charset="0"/>
                              <a:ea typeface="Cambria Math" panose="02040503050406030204" pitchFamily="18" charset="0"/>
                            </a:rPr>
                            <a:t>0.00</a:t>
                          </a:r>
                          <a:endParaRPr lang="cs-CZ" sz="1000" b="0" i="0" u="none" strike="noStrike" dirty="0">
                            <a:solidFill>
                              <a:srgbClr val="000000"/>
                            </a:solidFill>
                            <a:effectLst/>
                            <a:latin typeface="Cambria Math" panose="02040503050406030204" pitchFamily="18" charset="0"/>
                            <a:ea typeface="Cambria Math" panose="02040503050406030204" pitchFamily="18" charset="0"/>
                          </a:endParaRPr>
                        </a:p>
                      </a:txBody>
                      <a:tcPr marL="9525" marR="36000" marT="9525" marB="0" anchor="b">
                        <a:lnR w="19050" cap="flat" cmpd="sng" algn="ctr">
                          <a:solidFill>
                            <a:schemeClr val="tx1"/>
                          </a:solidFill>
                          <a:prstDash val="solid"/>
                          <a:round/>
                          <a:headEnd type="none" w="med" len="med"/>
                          <a:tailEnd type="none" w="med" len="med"/>
                        </a:lnR>
                        <a:solidFill>
                          <a:schemeClr val="tx2">
                            <a:lumMod val="20000"/>
                            <a:lumOff val="80000"/>
                          </a:schemeClr>
                        </a:solidFill>
                      </a:tcPr>
                    </a:tc>
                    <a:extLst>
                      <a:ext uri="{0D108BD9-81ED-4DB2-BD59-A6C34878D82A}">
                        <a16:rowId xmlns:a16="http://schemas.microsoft.com/office/drawing/2014/main" val="10008"/>
                      </a:ext>
                    </a:extLst>
                  </a:tr>
                  <a:tr h="190500">
                    <a:tc>
                      <a:txBody>
                        <a:bodyPr/>
                        <a:lstStyle/>
                        <a:p>
                          <a:pPr algn="ctr" fontAlgn="b"/>
                          <a:r>
                            <a:rPr lang="cs-CZ" sz="1000" u="none" strike="noStrike">
                              <a:effectLst/>
                              <a:latin typeface="Cambria Math" panose="02040503050406030204" pitchFamily="18" charset="0"/>
                              <a:ea typeface="Cambria Math" panose="02040503050406030204" pitchFamily="18" charset="0"/>
                            </a:rPr>
                            <a:t>2</a:t>
                          </a:r>
                          <a:endParaRPr lang="cs-CZ" sz="1000" b="0" i="0" u="none" strike="noStrike">
                            <a:solidFill>
                              <a:srgbClr val="000000"/>
                            </a:solidFill>
                            <a:effectLst/>
                            <a:latin typeface="Cambria Math" panose="02040503050406030204" pitchFamily="18" charset="0"/>
                            <a:ea typeface="Cambria Math" panose="02040503050406030204" pitchFamily="18" charset="0"/>
                          </a:endParaRPr>
                        </a:p>
                      </a:txBody>
                      <a:tcPr marL="9525" marR="9525" marT="9525" marB="0" anchor="b">
                        <a:lnL w="19050" cap="flat" cmpd="sng" algn="ctr">
                          <a:solidFill>
                            <a:schemeClr val="tx1"/>
                          </a:solidFill>
                          <a:prstDash val="solid"/>
                          <a:round/>
                          <a:headEnd type="none" w="med" len="med"/>
                          <a:tailEnd type="none" w="med" len="med"/>
                        </a:lnL>
                        <a:solidFill>
                          <a:schemeClr val="tx2">
                            <a:lumMod val="20000"/>
                            <a:lumOff val="80000"/>
                          </a:schemeClr>
                        </a:solidFill>
                      </a:tcPr>
                    </a:tc>
                    <a:tc>
                      <a:txBody>
                        <a:bodyPr/>
                        <a:lstStyle/>
                        <a:p>
                          <a:pPr algn="r" fontAlgn="b"/>
                          <a:r>
                            <a:rPr lang="cs-CZ" sz="1000" u="none" strike="noStrike" dirty="0">
                              <a:effectLst/>
                              <a:latin typeface="Cambria Math" panose="02040503050406030204" pitchFamily="18" charset="0"/>
                              <a:ea typeface="Cambria Math" panose="02040503050406030204" pitchFamily="18" charset="0"/>
                            </a:rPr>
                            <a:t>4.87</a:t>
                          </a:r>
                          <a:endParaRPr lang="cs-CZ" sz="1000" b="0" i="0" u="none" strike="noStrike" dirty="0">
                            <a:solidFill>
                              <a:srgbClr val="000000"/>
                            </a:solidFill>
                            <a:effectLst/>
                            <a:latin typeface="Cambria Math" panose="02040503050406030204" pitchFamily="18" charset="0"/>
                            <a:ea typeface="Cambria Math" panose="02040503050406030204" pitchFamily="18" charset="0"/>
                          </a:endParaRPr>
                        </a:p>
                      </a:txBody>
                      <a:tcPr marL="9525" marR="36000" marT="9525" marB="0" anchor="b">
                        <a:solidFill>
                          <a:schemeClr val="tx2">
                            <a:lumMod val="20000"/>
                            <a:lumOff val="80000"/>
                          </a:schemeClr>
                        </a:solidFill>
                      </a:tcPr>
                    </a:tc>
                    <a:tc>
                      <a:txBody>
                        <a:bodyPr/>
                        <a:lstStyle/>
                        <a:p>
                          <a:pPr algn="r" fontAlgn="b"/>
                          <a:r>
                            <a:rPr lang="cs-CZ" sz="1000" u="none" strike="noStrike" dirty="0">
                              <a:effectLst/>
                              <a:latin typeface="Cambria Math" panose="02040503050406030204" pitchFamily="18" charset="0"/>
                              <a:ea typeface="Cambria Math" panose="02040503050406030204" pitchFamily="18" charset="0"/>
                            </a:rPr>
                            <a:t>0.00</a:t>
                          </a:r>
                          <a:endParaRPr lang="cs-CZ" sz="1000" b="0" i="0" u="none" strike="noStrike" dirty="0">
                            <a:solidFill>
                              <a:srgbClr val="000000"/>
                            </a:solidFill>
                            <a:effectLst/>
                            <a:latin typeface="Cambria Math" panose="02040503050406030204" pitchFamily="18" charset="0"/>
                            <a:ea typeface="Cambria Math" panose="02040503050406030204" pitchFamily="18" charset="0"/>
                          </a:endParaRPr>
                        </a:p>
                      </a:txBody>
                      <a:tcPr marL="9525" marR="36000" marT="9525" marB="0" anchor="b">
                        <a:solidFill>
                          <a:schemeClr val="tx2">
                            <a:lumMod val="20000"/>
                            <a:lumOff val="80000"/>
                          </a:schemeClr>
                        </a:solidFill>
                      </a:tcPr>
                    </a:tc>
                    <a:tc>
                      <a:txBody>
                        <a:bodyPr/>
                        <a:lstStyle/>
                        <a:p>
                          <a:pPr algn="r" fontAlgn="b"/>
                          <a:r>
                            <a:rPr lang="cs-CZ" sz="1000" u="none" strike="noStrike" dirty="0">
                              <a:effectLst/>
                              <a:latin typeface="Cambria Math" panose="02040503050406030204" pitchFamily="18" charset="0"/>
                              <a:ea typeface="Cambria Math" panose="02040503050406030204" pitchFamily="18" charset="0"/>
                            </a:rPr>
                            <a:t>45</a:t>
                          </a:r>
                          <a:endParaRPr lang="cs-CZ" sz="1000" b="0" i="0" u="none" strike="noStrike" dirty="0">
                            <a:solidFill>
                              <a:srgbClr val="000000"/>
                            </a:solidFill>
                            <a:effectLst/>
                            <a:latin typeface="Cambria Math" panose="02040503050406030204" pitchFamily="18" charset="0"/>
                            <a:ea typeface="Cambria Math" panose="02040503050406030204" pitchFamily="18" charset="0"/>
                          </a:endParaRPr>
                        </a:p>
                      </a:txBody>
                      <a:tcPr marL="9525" marR="36000" marT="9525" marB="0" anchor="b">
                        <a:solidFill>
                          <a:schemeClr val="tx2">
                            <a:lumMod val="20000"/>
                            <a:lumOff val="80000"/>
                          </a:schemeClr>
                        </a:solidFill>
                      </a:tcPr>
                    </a:tc>
                    <a:tc>
                      <a:txBody>
                        <a:bodyPr/>
                        <a:lstStyle/>
                        <a:p>
                          <a:pPr algn="r" fontAlgn="b"/>
                          <a:r>
                            <a:rPr lang="cs-CZ" sz="1000" u="none" strike="noStrike" dirty="0">
                              <a:effectLst/>
                              <a:latin typeface="Cambria Math" panose="02040503050406030204" pitchFamily="18" charset="0"/>
                              <a:ea typeface="Cambria Math" panose="02040503050406030204" pitchFamily="18" charset="0"/>
                            </a:rPr>
                            <a:t>0.0030</a:t>
                          </a:r>
                          <a:endParaRPr lang="cs-CZ" sz="1000" b="0" i="0" u="none" strike="noStrike" dirty="0">
                            <a:solidFill>
                              <a:srgbClr val="000000"/>
                            </a:solidFill>
                            <a:effectLst/>
                            <a:latin typeface="Cambria Math" panose="02040503050406030204" pitchFamily="18" charset="0"/>
                            <a:ea typeface="Cambria Math" panose="02040503050406030204" pitchFamily="18" charset="0"/>
                          </a:endParaRPr>
                        </a:p>
                      </a:txBody>
                      <a:tcPr marL="9525" marR="36000" marT="9525" marB="0" anchor="b">
                        <a:solidFill>
                          <a:schemeClr val="tx2">
                            <a:lumMod val="20000"/>
                            <a:lumOff val="80000"/>
                          </a:schemeClr>
                        </a:solidFill>
                      </a:tcPr>
                    </a:tc>
                    <a:tc>
                      <a:txBody>
                        <a:bodyPr/>
                        <a:lstStyle/>
                        <a:p>
                          <a:pPr algn="r" fontAlgn="b"/>
                          <a:r>
                            <a:rPr lang="cs-CZ" sz="1000" u="none" strike="noStrike" dirty="0">
                              <a:effectLst/>
                              <a:latin typeface="Cambria Math" panose="02040503050406030204" pitchFamily="18" charset="0"/>
                              <a:ea typeface="Cambria Math" panose="02040503050406030204" pitchFamily="18" charset="0"/>
                            </a:rPr>
                            <a:t>0.00</a:t>
                          </a:r>
                          <a:endParaRPr lang="cs-CZ" sz="1000" b="0" i="0" u="none" strike="noStrike" dirty="0">
                            <a:solidFill>
                              <a:srgbClr val="000000"/>
                            </a:solidFill>
                            <a:effectLst/>
                            <a:latin typeface="Cambria Math" panose="02040503050406030204" pitchFamily="18" charset="0"/>
                            <a:ea typeface="Cambria Math" panose="02040503050406030204" pitchFamily="18" charset="0"/>
                          </a:endParaRPr>
                        </a:p>
                      </a:txBody>
                      <a:tcPr marL="9525" marR="36000" marT="9525" marB="0" anchor="b">
                        <a:lnR w="19050" cap="flat" cmpd="sng" algn="ctr">
                          <a:solidFill>
                            <a:schemeClr val="tx1"/>
                          </a:solidFill>
                          <a:prstDash val="solid"/>
                          <a:round/>
                          <a:headEnd type="none" w="med" len="med"/>
                          <a:tailEnd type="none" w="med" len="med"/>
                        </a:lnR>
                        <a:solidFill>
                          <a:schemeClr val="tx2">
                            <a:lumMod val="20000"/>
                            <a:lumOff val="80000"/>
                          </a:schemeClr>
                        </a:solidFill>
                      </a:tcPr>
                    </a:tc>
                    <a:extLst>
                      <a:ext uri="{0D108BD9-81ED-4DB2-BD59-A6C34878D82A}">
                        <a16:rowId xmlns:a16="http://schemas.microsoft.com/office/drawing/2014/main" val="10009"/>
                      </a:ext>
                    </a:extLst>
                  </a:tr>
                  <a:tr h="190500">
                    <a:tc>
                      <a:txBody>
                        <a:bodyPr/>
                        <a:lstStyle/>
                        <a:p>
                          <a:pPr algn="ctr" fontAlgn="b"/>
                          <a:r>
                            <a:rPr lang="cs-CZ" sz="1000" u="none" strike="noStrike">
                              <a:effectLst/>
                              <a:latin typeface="Cambria Math" panose="02040503050406030204" pitchFamily="18" charset="0"/>
                              <a:ea typeface="Cambria Math" panose="02040503050406030204" pitchFamily="18" charset="0"/>
                            </a:rPr>
                            <a:t>1</a:t>
                          </a:r>
                          <a:endParaRPr lang="cs-CZ" sz="1000" b="0" i="0" u="none" strike="noStrike">
                            <a:solidFill>
                              <a:srgbClr val="000000"/>
                            </a:solidFill>
                            <a:effectLst/>
                            <a:latin typeface="Cambria Math" panose="02040503050406030204" pitchFamily="18" charset="0"/>
                            <a:ea typeface="Cambria Math" panose="02040503050406030204" pitchFamily="18" charset="0"/>
                          </a:endParaRPr>
                        </a:p>
                      </a:txBody>
                      <a:tcPr marL="9525" marR="9525" marT="9525" marB="0" anchor="b">
                        <a:lnL w="19050" cap="flat" cmpd="sng" algn="ctr">
                          <a:solidFill>
                            <a:schemeClr val="tx1"/>
                          </a:solidFill>
                          <a:prstDash val="solid"/>
                          <a:round/>
                          <a:headEnd type="none" w="med" len="med"/>
                          <a:tailEnd type="none" w="med" len="med"/>
                        </a:lnL>
                        <a:solidFill>
                          <a:schemeClr val="tx2">
                            <a:lumMod val="20000"/>
                            <a:lumOff val="80000"/>
                          </a:schemeClr>
                        </a:solidFill>
                      </a:tcPr>
                    </a:tc>
                    <a:tc>
                      <a:txBody>
                        <a:bodyPr/>
                        <a:lstStyle/>
                        <a:p>
                          <a:pPr algn="r" fontAlgn="b"/>
                          <a:r>
                            <a:rPr lang="cs-CZ" sz="1000" u="none" strike="noStrike" dirty="0">
                              <a:effectLst/>
                              <a:latin typeface="Cambria Math" panose="02040503050406030204" pitchFamily="18" charset="0"/>
                              <a:ea typeface="Cambria Math" panose="02040503050406030204" pitchFamily="18" charset="0"/>
                            </a:rPr>
                            <a:t>2.62</a:t>
                          </a:r>
                          <a:endParaRPr lang="cs-CZ" sz="1000" b="0" i="0" u="none" strike="noStrike" dirty="0">
                            <a:solidFill>
                              <a:srgbClr val="000000"/>
                            </a:solidFill>
                            <a:effectLst/>
                            <a:latin typeface="Cambria Math" panose="02040503050406030204" pitchFamily="18" charset="0"/>
                            <a:ea typeface="Cambria Math" panose="02040503050406030204" pitchFamily="18" charset="0"/>
                          </a:endParaRPr>
                        </a:p>
                      </a:txBody>
                      <a:tcPr marL="9525" marR="36000" marT="9525" marB="0" anchor="b">
                        <a:solidFill>
                          <a:schemeClr val="tx2">
                            <a:lumMod val="20000"/>
                            <a:lumOff val="80000"/>
                          </a:schemeClr>
                        </a:solidFill>
                      </a:tcPr>
                    </a:tc>
                    <a:tc>
                      <a:txBody>
                        <a:bodyPr/>
                        <a:lstStyle/>
                        <a:p>
                          <a:pPr algn="r" fontAlgn="b"/>
                          <a:r>
                            <a:rPr lang="cs-CZ" sz="1000" u="none" strike="noStrike" dirty="0">
                              <a:effectLst/>
                              <a:latin typeface="Cambria Math" panose="02040503050406030204" pitchFamily="18" charset="0"/>
                              <a:ea typeface="Cambria Math" panose="02040503050406030204" pitchFamily="18" charset="0"/>
                            </a:rPr>
                            <a:t>0.00</a:t>
                          </a:r>
                          <a:endParaRPr lang="cs-CZ" sz="1000" b="0" i="0" u="none" strike="noStrike" dirty="0">
                            <a:solidFill>
                              <a:srgbClr val="000000"/>
                            </a:solidFill>
                            <a:effectLst/>
                            <a:latin typeface="Cambria Math" panose="02040503050406030204" pitchFamily="18" charset="0"/>
                            <a:ea typeface="Cambria Math" panose="02040503050406030204" pitchFamily="18" charset="0"/>
                          </a:endParaRPr>
                        </a:p>
                      </a:txBody>
                      <a:tcPr marL="9525" marR="36000" marT="9525" marB="0" anchor="b">
                        <a:solidFill>
                          <a:schemeClr val="tx2">
                            <a:lumMod val="20000"/>
                            <a:lumOff val="80000"/>
                          </a:schemeClr>
                        </a:solidFill>
                      </a:tcPr>
                    </a:tc>
                    <a:tc>
                      <a:txBody>
                        <a:bodyPr/>
                        <a:lstStyle/>
                        <a:p>
                          <a:pPr algn="r" fontAlgn="b"/>
                          <a:r>
                            <a:rPr lang="cs-CZ" sz="1000" u="none" strike="noStrike" dirty="0">
                              <a:effectLst/>
                              <a:latin typeface="Cambria Math" panose="02040503050406030204" pitchFamily="18" charset="0"/>
                              <a:ea typeface="Cambria Math" panose="02040503050406030204" pitchFamily="18" charset="0"/>
                            </a:rPr>
                            <a:t>10</a:t>
                          </a:r>
                          <a:endParaRPr lang="cs-CZ" sz="1000" b="0" i="0" u="none" strike="noStrike" dirty="0">
                            <a:solidFill>
                              <a:srgbClr val="000000"/>
                            </a:solidFill>
                            <a:effectLst/>
                            <a:latin typeface="Cambria Math" panose="02040503050406030204" pitchFamily="18" charset="0"/>
                            <a:ea typeface="Cambria Math" panose="02040503050406030204" pitchFamily="18" charset="0"/>
                          </a:endParaRPr>
                        </a:p>
                      </a:txBody>
                      <a:tcPr marL="9525" marR="36000" marT="9525" marB="0" anchor="b">
                        <a:solidFill>
                          <a:schemeClr val="tx2">
                            <a:lumMod val="20000"/>
                            <a:lumOff val="80000"/>
                          </a:schemeClr>
                        </a:solidFill>
                      </a:tcPr>
                    </a:tc>
                    <a:tc>
                      <a:txBody>
                        <a:bodyPr/>
                        <a:lstStyle/>
                        <a:p>
                          <a:pPr algn="r" fontAlgn="b"/>
                          <a:r>
                            <a:rPr lang="cs-CZ" sz="1000" u="none" strike="noStrike" dirty="0">
                              <a:effectLst/>
                              <a:latin typeface="Cambria Math" panose="02040503050406030204" pitchFamily="18" charset="0"/>
                              <a:ea typeface="Cambria Math" panose="02040503050406030204" pitchFamily="18" charset="0"/>
                            </a:rPr>
                            <a:t>0.0003</a:t>
                          </a:r>
                          <a:endParaRPr lang="cs-CZ" sz="1000" b="0" i="0" u="none" strike="noStrike" dirty="0">
                            <a:solidFill>
                              <a:srgbClr val="000000"/>
                            </a:solidFill>
                            <a:effectLst/>
                            <a:latin typeface="Cambria Math" panose="02040503050406030204" pitchFamily="18" charset="0"/>
                            <a:ea typeface="Cambria Math" panose="02040503050406030204" pitchFamily="18" charset="0"/>
                          </a:endParaRPr>
                        </a:p>
                      </a:txBody>
                      <a:tcPr marL="9525" marR="36000" marT="9525" marB="0" anchor="b">
                        <a:solidFill>
                          <a:schemeClr val="tx2">
                            <a:lumMod val="20000"/>
                            <a:lumOff val="80000"/>
                          </a:schemeClr>
                        </a:solidFill>
                      </a:tcPr>
                    </a:tc>
                    <a:tc>
                      <a:txBody>
                        <a:bodyPr/>
                        <a:lstStyle/>
                        <a:p>
                          <a:pPr algn="r" fontAlgn="b"/>
                          <a:r>
                            <a:rPr lang="cs-CZ" sz="1000" u="none" strike="noStrike" dirty="0">
                              <a:effectLst/>
                              <a:latin typeface="Cambria Math" panose="02040503050406030204" pitchFamily="18" charset="0"/>
                              <a:ea typeface="Cambria Math" panose="02040503050406030204" pitchFamily="18" charset="0"/>
                            </a:rPr>
                            <a:t>0.00</a:t>
                          </a:r>
                          <a:endParaRPr lang="cs-CZ" sz="1000" b="0" i="0" u="none" strike="noStrike" dirty="0">
                            <a:solidFill>
                              <a:srgbClr val="000000"/>
                            </a:solidFill>
                            <a:effectLst/>
                            <a:latin typeface="Cambria Math" panose="02040503050406030204" pitchFamily="18" charset="0"/>
                            <a:ea typeface="Cambria Math" panose="02040503050406030204" pitchFamily="18" charset="0"/>
                          </a:endParaRPr>
                        </a:p>
                      </a:txBody>
                      <a:tcPr marL="9525" marR="36000" marT="9525" marB="0" anchor="b">
                        <a:lnR w="19050" cap="flat" cmpd="sng" algn="ctr">
                          <a:solidFill>
                            <a:schemeClr val="tx1"/>
                          </a:solidFill>
                          <a:prstDash val="solid"/>
                          <a:round/>
                          <a:headEnd type="none" w="med" len="med"/>
                          <a:tailEnd type="none" w="med" len="med"/>
                        </a:lnR>
                        <a:solidFill>
                          <a:schemeClr val="tx2">
                            <a:lumMod val="20000"/>
                            <a:lumOff val="80000"/>
                          </a:schemeClr>
                        </a:solidFill>
                      </a:tcPr>
                    </a:tc>
                    <a:extLst>
                      <a:ext uri="{0D108BD9-81ED-4DB2-BD59-A6C34878D82A}">
                        <a16:rowId xmlns:a16="http://schemas.microsoft.com/office/drawing/2014/main" val="10010"/>
                      </a:ext>
                    </a:extLst>
                  </a:tr>
                  <a:tr h="190500">
                    <a:tc>
                      <a:txBody>
                        <a:bodyPr/>
                        <a:lstStyle/>
                        <a:p>
                          <a:pPr algn="ctr" fontAlgn="b"/>
                          <a:r>
                            <a:rPr lang="cs-CZ" sz="1000" u="none" strike="noStrike">
                              <a:effectLst/>
                              <a:latin typeface="Cambria Math" panose="02040503050406030204" pitchFamily="18" charset="0"/>
                              <a:ea typeface="Cambria Math" panose="02040503050406030204" pitchFamily="18" charset="0"/>
                            </a:rPr>
                            <a:t>0</a:t>
                          </a:r>
                          <a:endParaRPr lang="cs-CZ" sz="1000" b="0" i="0" u="none" strike="noStrike">
                            <a:solidFill>
                              <a:srgbClr val="000000"/>
                            </a:solidFill>
                            <a:effectLst/>
                            <a:latin typeface="Cambria Math" panose="02040503050406030204" pitchFamily="18" charset="0"/>
                            <a:ea typeface="Cambria Math" panose="02040503050406030204" pitchFamily="18" charset="0"/>
                          </a:endParaRPr>
                        </a:p>
                      </a:txBody>
                      <a:tcPr marL="9525" marR="9525" marT="9525" marB="0" anchor="b">
                        <a:lnL w="19050" cap="flat" cmpd="sng" algn="ctr">
                          <a:solidFill>
                            <a:schemeClr val="tx1"/>
                          </a:solidFill>
                          <a:prstDash val="solid"/>
                          <a:round/>
                          <a:headEnd type="none" w="med" len="med"/>
                          <a:tailEnd type="none" w="med" len="med"/>
                        </a:lnL>
                        <a:lnB w="635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r" fontAlgn="b"/>
                          <a:r>
                            <a:rPr lang="cs-CZ" sz="1000" u="none" strike="noStrike" dirty="0">
                              <a:effectLst/>
                              <a:latin typeface="Cambria Math" panose="02040503050406030204" pitchFamily="18" charset="0"/>
                              <a:ea typeface="Cambria Math" panose="02040503050406030204" pitchFamily="18" charset="0"/>
                            </a:rPr>
                            <a:t>1.41</a:t>
                          </a:r>
                          <a:endParaRPr lang="cs-CZ" sz="1000" b="0" i="0" u="none" strike="noStrike" dirty="0">
                            <a:solidFill>
                              <a:srgbClr val="000000"/>
                            </a:solidFill>
                            <a:effectLst/>
                            <a:latin typeface="Cambria Math" panose="02040503050406030204" pitchFamily="18" charset="0"/>
                            <a:ea typeface="Cambria Math" panose="02040503050406030204" pitchFamily="18" charset="0"/>
                          </a:endParaRPr>
                        </a:p>
                      </a:txBody>
                      <a:tcPr marL="9525" marR="36000" marT="9525" marB="0" anchor="b">
                        <a:lnB w="635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r" fontAlgn="b"/>
                          <a:r>
                            <a:rPr lang="cs-CZ" sz="1000" u="none" strike="noStrike" dirty="0">
                              <a:effectLst/>
                              <a:latin typeface="Cambria Math" panose="02040503050406030204" pitchFamily="18" charset="0"/>
                              <a:ea typeface="Cambria Math" panose="02040503050406030204" pitchFamily="18" charset="0"/>
                            </a:rPr>
                            <a:t>0.00</a:t>
                          </a:r>
                          <a:endParaRPr lang="cs-CZ" sz="1000" b="0" i="0" u="none" strike="noStrike" dirty="0">
                            <a:solidFill>
                              <a:srgbClr val="000000"/>
                            </a:solidFill>
                            <a:effectLst/>
                            <a:latin typeface="Cambria Math" panose="02040503050406030204" pitchFamily="18" charset="0"/>
                            <a:ea typeface="Cambria Math" panose="02040503050406030204" pitchFamily="18" charset="0"/>
                          </a:endParaRPr>
                        </a:p>
                      </a:txBody>
                      <a:tcPr marL="9525" marR="36000" marT="9525" marB="0" anchor="b">
                        <a:lnB w="635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r" fontAlgn="b"/>
                          <a:r>
                            <a:rPr lang="cs-CZ" sz="1000" u="none" strike="noStrike" dirty="0">
                              <a:effectLst/>
                              <a:latin typeface="Cambria Math" panose="02040503050406030204" pitchFamily="18" charset="0"/>
                              <a:ea typeface="Cambria Math" panose="02040503050406030204" pitchFamily="18" charset="0"/>
                            </a:rPr>
                            <a:t>1</a:t>
                          </a:r>
                          <a:endParaRPr lang="cs-CZ" sz="1000" b="0" i="0" u="none" strike="noStrike" dirty="0">
                            <a:solidFill>
                              <a:srgbClr val="000000"/>
                            </a:solidFill>
                            <a:effectLst/>
                            <a:latin typeface="Cambria Math" panose="02040503050406030204" pitchFamily="18" charset="0"/>
                            <a:ea typeface="Cambria Math" panose="02040503050406030204" pitchFamily="18" charset="0"/>
                          </a:endParaRPr>
                        </a:p>
                      </a:txBody>
                      <a:tcPr marL="9525" marR="36000" marT="9525" marB="0" anchor="b">
                        <a:lnB w="635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r" fontAlgn="b"/>
                          <a:r>
                            <a:rPr lang="cs-CZ" sz="1000" u="none" strike="noStrike" dirty="0">
                              <a:effectLst/>
                              <a:latin typeface="Cambria Math" panose="02040503050406030204" pitchFamily="18" charset="0"/>
                              <a:ea typeface="Cambria Math" panose="02040503050406030204" pitchFamily="18" charset="0"/>
                            </a:rPr>
                            <a:t>0.0000</a:t>
                          </a:r>
                          <a:endParaRPr lang="cs-CZ" sz="1000" b="0" i="0" u="none" strike="noStrike" dirty="0">
                            <a:solidFill>
                              <a:srgbClr val="000000"/>
                            </a:solidFill>
                            <a:effectLst/>
                            <a:latin typeface="Cambria Math" panose="02040503050406030204" pitchFamily="18" charset="0"/>
                            <a:ea typeface="Cambria Math" panose="02040503050406030204" pitchFamily="18" charset="0"/>
                          </a:endParaRPr>
                        </a:p>
                      </a:txBody>
                      <a:tcPr marL="9525" marR="36000" marT="9525" marB="0" anchor="b">
                        <a:lnB w="635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r" fontAlgn="b"/>
                          <a:r>
                            <a:rPr lang="cs-CZ" sz="1000" u="none" strike="noStrike" dirty="0">
                              <a:effectLst/>
                              <a:latin typeface="Cambria Math" panose="02040503050406030204" pitchFamily="18" charset="0"/>
                              <a:ea typeface="Cambria Math" panose="02040503050406030204" pitchFamily="18" charset="0"/>
                            </a:rPr>
                            <a:t>0.00</a:t>
                          </a:r>
                          <a:endParaRPr lang="cs-CZ" sz="1000" b="0" i="0" u="none" strike="noStrike" dirty="0">
                            <a:solidFill>
                              <a:srgbClr val="000000"/>
                            </a:solidFill>
                            <a:effectLst/>
                            <a:latin typeface="Cambria Math" panose="02040503050406030204" pitchFamily="18" charset="0"/>
                            <a:ea typeface="Cambria Math" panose="02040503050406030204" pitchFamily="18" charset="0"/>
                          </a:endParaRPr>
                        </a:p>
                      </a:txBody>
                      <a:tcPr marL="9525" marR="36000" marT="9525" marB="0" anchor="b">
                        <a:lnR w="19050" cap="flat" cmpd="sng" algn="ctr">
                          <a:solidFill>
                            <a:schemeClr val="tx1"/>
                          </a:solidFill>
                          <a:prstDash val="solid"/>
                          <a:round/>
                          <a:headEnd type="none" w="med" len="med"/>
                          <a:tailEnd type="none" w="med" len="med"/>
                        </a:lnR>
                        <a:lnB w="635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10011"/>
                      </a:ext>
                    </a:extLst>
                  </a:tr>
                  <a:tr h="190500">
                    <a:tc>
                      <a:txBody>
                        <a:bodyPr/>
                        <a:lstStyle/>
                        <a:p>
                          <a:pPr algn="ctr" fontAlgn="b"/>
                          <a:r>
                            <a:rPr lang="el-GR" sz="1000" b="0" i="0" u="none" strike="noStrike" dirty="0">
                              <a:solidFill>
                                <a:srgbClr val="000000"/>
                              </a:solidFill>
                              <a:effectLst/>
                              <a:latin typeface="Cambria Math" panose="02040503050406030204" pitchFamily="18" charset="0"/>
                              <a:ea typeface="Cambria Math" panose="02040503050406030204" pitchFamily="18" charset="0"/>
                            </a:rPr>
                            <a:t>Σ</a:t>
                          </a:r>
                          <a:endParaRPr lang="cs-CZ" sz="1000" b="0" i="0" u="none" strike="noStrike" dirty="0">
                            <a:solidFill>
                              <a:srgbClr val="000000"/>
                            </a:solidFill>
                            <a:effectLst/>
                            <a:latin typeface="Cambria Math" panose="02040503050406030204" pitchFamily="18" charset="0"/>
                            <a:ea typeface="Cambria Math" panose="02040503050406030204" pitchFamily="18" charset="0"/>
                          </a:endParaRPr>
                        </a:p>
                      </a:txBody>
                      <a:tcPr marL="9525" marR="9525" marT="9525" marB="0" anchor="b">
                        <a:lnL w="19050" cap="flat" cmpd="sng" algn="ctr">
                          <a:solidFill>
                            <a:schemeClr val="tx1"/>
                          </a:solidFill>
                          <a:prstDash val="solid"/>
                          <a:round/>
                          <a:headEnd type="none" w="med" len="med"/>
                          <a:tailEnd type="none" w="med" len="med"/>
                        </a:lnL>
                        <a:lnT w="63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l" fontAlgn="b"/>
                          <a:endParaRPr lang="cs-CZ" sz="1000" b="0" i="0" u="none" strike="noStrike" dirty="0">
                            <a:solidFill>
                              <a:srgbClr val="000000"/>
                            </a:solidFill>
                            <a:effectLst/>
                            <a:latin typeface="Cambria Math" panose="02040503050406030204" pitchFamily="18" charset="0"/>
                            <a:ea typeface="Cambria Math" panose="02040503050406030204" pitchFamily="18" charset="0"/>
                          </a:endParaRPr>
                        </a:p>
                      </a:txBody>
                      <a:tcPr marL="9525" marR="9525" marT="9525" marB="0" anchor="b">
                        <a:lnT w="63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l" fontAlgn="b"/>
                          <a:endParaRPr lang="cs-CZ" sz="1000" b="0" i="0" u="none" strike="noStrike" dirty="0">
                            <a:solidFill>
                              <a:srgbClr val="000000"/>
                            </a:solidFill>
                            <a:effectLst/>
                            <a:latin typeface="Cambria Math" panose="02040503050406030204" pitchFamily="18" charset="0"/>
                            <a:ea typeface="Cambria Math" panose="02040503050406030204" pitchFamily="18" charset="0"/>
                          </a:endParaRPr>
                        </a:p>
                      </a:txBody>
                      <a:tcPr marL="9525" marR="36000" marT="9525" marB="0" anchor="b">
                        <a:lnT w="63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l" fontAlgn="b"/>
                          <a:endParaRPr lang="cs-CZ" sz="1000" b="0" i="0" u="none" strike="noStrike" dirty="0">
                            <a:solidFill>
                              <a:srgbClr val="000000"/>
                            </a:solidFill>
                            <a:effectLst/>
                            <a:latin typeface="Cambria Math" panose="02040503050406030204" pitchFamily="18" charset="0"/>
                            <a:ea typeface="Cambria Math" panose="02040503050406030204" pitchFamily="18" charset="0"/>
                          </a:endParaRPr>
                        </a:p>
                      </a:txBody>
                      <a:tcPr marL="9525" marR="36000" marT="9525" marB="0" anchor="b">
                        <a:lnT w="63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r" fontAlgn="b"/>
                          <a:r>
                            <a:rPr lang="cs-CZ" sz="1000" u="none" strike="noStrike" dirty="0">
                              <a:effectLst/>
                              <a:latin typeface="Cambria Math" panose="02040503050406030204" pitchFamily="18" charset="0"/>
                              <a:ea typeface="Cambria Math" panose="02040503050406030204" pitchFamily="18" charset="0"/>
                            </a:rPr>
                            <a:t>1.0000</a:t>
                          </a:r>
                          <a:endParaRPr lang="cs-CZ" sz="1000" b="0" i="0" u="none" strike="noStrike" dirty="0">
                            <a:solidFill>
                              <a:srgbClr val="000000"/>
                            </a:solidFill>
                            <a:effectLst/>
                            <a:latin typeface="Cambria Math" panose="02040503050406030204" pitchFamily="18" charset="0"/>
                            <a:ea typeface="Cambria Math" panose="02040503050406030204" pitchFamily="18" charset="0"/>
                          </a:endParaRPr>
                        </a:p>
                      </a:txBody>
                      <a:tcPr marL="9525" marR="36000" marT="9525" marB="0" anchor="b">
                        <a:lnT w="63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r" fontAlgn="b"/>
                          <a:r>
                            <a:rPr lang="cs-CZ" sz="1000" u="none" strike="noStrike" dirty="0">
                              <a:effectLst/>
                              <a:latin typeface="Cambria Math" panose="02040503050406030204" pitchFamily="18" charset="0"/>
                              <a:ea typeface="Cambria Math" panose="02040503050406030204" pitchFamily="18" charset="0"/>
                            </a:rPr>
                            <a:t>88.90</a:t>
                          </a:r>
                          <a:endParaRPr lang="cs-CZ" sz="1000" b="0" i="0" u="none" strike="noStrike" dirty="0">
                            <a:solidFill>
                              <a:srgbClr val="000000"/>
                            </a:solidFill>
                            <a:effectLst/>
                            <a:latin typeface="Cambria Math" panose="02040503050406030204" pitchFamily="18" charset="0"/>
                            <a:ea typeface="Cambria Math" panose="02040503050406030204" pitchFamily="18" charset="0"/>
                          </a:endParaRPr>
                        </a:p>
                      </a:txBody>
                      <a:tcPr marL="9525" marR="36000" marT="9525" marB="0" anchor="b">
                        <a:lnR w="190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10013"/>
                      </a:ext>
                    </a:extLst>
                  </a:tr>
                </a:tbl>
              </a:graphicData>
            </a:graphic>
          </p:graphicFrame>
        </mc:Choice>
        <mc:Fallback xmlns="">
          <p:graphicFrame>
            <p:nvGraphicFramePr>
              <p:cNvPr id="6" name="Tabulka 5"/>
              <p:cNvGraphicFramePr>
                <a:graphicFrameLocks noGrp="1"/>
              </p:cNvGraphicFramePr>
              <p:nvPr>
                <p:extLst>
                  <p:ext uri="{D42A27DB-BD31-4B8C-83A1-F6EECF244321}">
                    <p14:modId xmlns:p14="http://schemas.microsoft.com/office/powerpoint/2010/main" val="165421232"/>
                  </p:ext>
                </p:extLst>
              </p:nvPr>
            </p:nvGraphicFramePr>
            <p:xfrm>
              <a:off x="1259992" y="2564904"/>
              <a:ext cx="3240000" cy="2754000"/>
            </p:xfrm>
            <a:graphic>
              <a:graphicData uri="http://schemas.openxmlformats.org/drawingml/2006/table">
                <a:tbl>
                  <a:tblPr>
                    <a:tableStyleId>{7DF18680-E054-41AD-8BC1-D1AEF772440D}</a:tableStyleId>
                  </a:tblPr>
                  <a:tblGrid>
                    <a:gridCol w="540000">
                      <a:extLst>
                        <a:ext uri="{9D8B030D-6E8A-4147-A177-3AD203B41FA5}">
                          <a16:colId xmlns:a16="http://schemas.microsoft.com/office/drawing/2014/main" val="20000"/>
                        </a:ext>
                      </a:extLst>
                    </a:gridCol>
                    <a:gridCol w="540000">
                      <a:extLst>
                        <a:ext uri="{9D8B030D-6E8A-4147-A177-3AD203B41FA5}">
                          <a16:colId xmlns:a16="http://schemas.microsoft.com/office/drawing/2014/main" val="20001"/>
                        </a:ext>
                      </a:extLst>
                    </a:gridCol>
                    <a:gridCol w="540000">
                      <a:extLst>
                        <a:ext uri="{9D8B030D-6E8A-4147-A177-3AD203B41FA5}">
                          <a16:colId xmlns:a16="http://schemas.microsoft.com/office/drawing/2014/main" val="20002"/>
                        </a:ext>
                      </a:extLst>
                    </a:gridCol>
                    <a:gridCol w="540000">
                      <a:extLst>
                        <a:ext uri="{9D8B030D-6E8A-4147-A177-3AD203B41FA5}">
                          <a16:colId xmlns:a16="http://schemas.microsoft.com/office/drawing/2014/main" val="20003"/>
                        </a:ext>
                      </a:extLst>
                    </a:gridCol>
                    <a:gridCol w="540000">
                      <a:extLst>
                        <a:ext uri="{9D8B030D-6E8A-4147-A177-3AD203B41FA5}">
                          <a16:colId xmlns:a16="http://schemas.microsoft.com/office/drawing/2014/main" val="20004"/>
                        </a:ext>
                      </a:extLst>
                    </a:gridCol>
                    <a:gridCol w="540000">
                      <a:extLst>
                        <a:ext uri="{9D8B030D-6E8A-4147-A177-3AD203B41FA5}">
                          <a16:colId xmlns:a16="http://schemas.microsoft.com/office/drawing/2014/main" val="20005"/>
                        </a:ext>
                      </a:extLst>
                    </a:gridCol>
                  </a:tblGrid>
                  <a:tr h="180000">
                    <a:tc>
                      <a:txBody>
                        <a:bodyPr/>
                        <a:lstStyle/>
                        <a:p>
                          <a:pPr algn="ctr" fontAlgn="b"/>
                          <a:r>
                            <a:rPr lang="en-US" sz="800" b="0" i="0" u="none" strike="noStrike" dirty="0">
                              <a:solidFill>
                                <a:schemeClr val="bg1"/>
                              </a:solidFill>
                              <a:effectLst/>
                              <a:latin typeface="Cambria Math" panose="02040503050406030204" pitchFamily="18" charset="0"/>
                              <a:ea typeface="Cambria Math" panose="02040503050406030204" pitchFamily="18" charset="0"/>
                            </a:rPr>
                            <a:t>1</a:t>
                          </a:r>
                          <a:endParaRPr lang="cs-CZ" sz="800" b="0" i="0" u="none" strike="noStrike" dirty="0">
                            <a:solidFill>
                              <a:schemeClr val="bg1"/>
                            </a:solidFill>
                            <a:effectLst/>
                            <a:latin typeface="Cambria Math" panose="02040503050406030204" pitchFamily="18" charset="0"/>
                            <a:ea typeface="Cambria Math" panose="02040503050406030204" pitchFamily="18" charset="0"/>
                          </a:endParaRPr>
                        </a:p>
                      </a:txBody>
                      <a:tcPr marL="9525" marR="9525" marT="9525" marB="0" anchor="ctr">
                        <a:lnL w="19050" cap="flat" cmpd="sng" algn="ctr">
                          <a:solidFill>
                            <a:schemeClr val="tx1"/>
                          </a:solidFill>
                          <a:prstDash val="solid"/>
                          <a:round/>
                          <a:headEnd type="none" w="med" len="med"/>
                          <a:tailEnd type="none" w="med" len="med"/>
                        </a:lnL>
                        <a:lnT w="19050" cap="flat" cmpd="sng" algn="ctr">
                          <a:solidFill>
                            <a:schemeClr val="tx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2">
                            <a:lumMod val="50000"/>
                          </a:schemeClr>
                        </a:solidFill>
                      </a:tcPr>
                    </a:tc>
                    <a:tc>
                      <a:txBody>
                        <a:bodyPr/>
                        <a:lstStyle/>
                        <a:p>
                          <a:pPr algn="ctr" fontAlgn="b"/>
                          <a:r>
                            <a:rPr lang="en-US" sz="800" b="0" i="0" u="none" strike="noStrike" dirty="0">
                              <a:solidFill>
                                <a:schemeClr val="bg1"/>
                              </a:solidFill>
                              <a:effectLst/>
                              <a:latin typeface="Cambria Math" panose="02040503050406030204" pitchFamily="18" charset="0"/>
                              <a:ea typeface="Cambria Math" panose="02040503050406030204" pitchFamily="18" charset="0"/>
                            </a:rPr>
                            <a:t>2</a:t>
                          </a:r>
                          <a:endParaRPr lang="cs-CZ" sz="800" b="0" i="0" u="none" strike="noStrike" dirty="0">
                            <a:solidFill>
                              <a:schemeClr val="bg1"/>
                            </a:solidFill>
                            <a:effectLst/>
                            <a:latin typeface="Cambria Math" panose="02040503050406030204" pitchFamily="18" charset="0"/>
                            <a:ea typeface="Cambria Math" panose="02040503050406030204" pitchFamily="18" charset="0"/>
                          </a:endParaRPr>
                        </a:p>
                      </a:txBody>
                      <a:tcPr marL="9525" marR="9525" marT="9525" marB="0" anchor="ctr">
                        <a:lnT w="19050" cap="flat" cmpd="sng" algn="ctr">
                          <a:solidFill>
                            <a:schemeClr val="tx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2">
                            <a:lumMod val="50000"/>
                          </a:schemeClr>
                        </a:solidFill>
                      </a:tcPr>
                    </a:tc>
                    <a:tc>
                      <a:txBody>
                        <a:bodyPr/>
                        <a:lstStyle/>
                        <a:p>
                          <a:pPr algn="ctr" fontAlgn="b"/>
                          <a:r>
                            <a:rPr lang="en-US" sz="800" b="0" i="0" u="none" strike="noStrike" dirty="0">
                              <a:solidFill>
                                <a:schemeClr val="bg1"/>
                              </a:solidFill>
                              <a:effectLst/>
                              <a:latin typeface="Cambria Math" panose="02040503050406030204" pitchFamily="18" charset="0"/>
                              <a:ea typeface="Cambria Math" panose="02040503050406030204" pitchFamily="18" charset="0"/>
                            </a:rPr>
                            <a:t>3</a:t>
                          </a:r>
                          <a:endParaRPr lang="cs-CZ" sz="800" b="0" i="0" u="none" strike="noStrike" dirty="0">
                            <a:solidFill>
                              <a:schemeClr val="bg1"/>
                            </a:solidFill>
                            <a:effectLst/>
                            <a:latin typeface="Cambria Math" panose="02040503050406030204" pitchFamily="18" charset="0"/>
                            <a:ea typeface="Cambria Math" panose="02040503050406030204" pitchFamily="18" charset="0"/>
                          </a:endParaRPr>
                        </a:p>
                      </a:txBody>
                      <a:tcPr marL="9525" marR="9525" marT="9525" marB="0" anchor="ctr">
                        <a:lnT w="19050" cap="flat" cmpd="sng" algn="ctr">
                          <a:solidFill>
                            <a:schemeClr val="tx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2">
                            <a:lumMod val="50000"/>
                          </a:schemeClr>
                        </a:solidFill>
                      </a:tcPr>
                    </a:tc>
                    <a:tc>
                      <a:txBody>
                        <a:bodyPr/>
                        <a:lstStyle/>
                        <a:p>
                          <a:pPr algn="ctr" fontAlgn="b"/>
                          <a:r>
                            <a:rPr lang="en-US" sz="800" b="0" i="0" u="none" strike="noStrike" dirty="0">
                              <a:solidFill>
                                <a:schemeClr val="bg1"/>
                              </a:solidFill>
                              <a:effectLst/>
                              <a:latin typeface="Cambria Math" panose="02040503050406030204" pitchFamily="18" charset="0"/>
                              <a:ea typeface="Cambria Math" panose="02040503050406030204" pitchFamily="18" charset="0"/>
                            </a:rPr>
                            <a:t>4</a:t>
                          </a:r>
                          <a:endParaRPr lang="cs-CZ" sz="800" b="0" i="0" u="none" strike="noStrike" dirty="0">
                            <a:solidFill>
                              <a:schemeClr val="bg1"/>
                            </a:solidFill>
                            <a:effectLst/>
                            <a:latin typeface="Cambria Math" panose="02040503050406030204" pitchFamily="18" charset="0"/>
                            <a:ea typeface="Cambria Math" panose="02040503050406030204" pitchFamily="18" charset="0"/>
                          </a:endParaRPr>
                        </a:p>
                      </a:txBody>
                      <a:tcPr marL="9525" marR="9525" marT="9525" marB="0" anchor="ctr">
                        <a:lnT w="19050" cap="flat" cmpd="sng" algn="ctr">
                          <a:solidFill>
                            <a:schemeClr val="tx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2">
                            <a:lumMod val="50000"/>
                          </a:schemeClr>
                        </a:solidFill>
                      </a:tcPr>
                    </a:tc>
                    <a:tc>
                      <a:txBody>
                        <a:bodyPr/>
                        <a:lstStyle/>
                        <a:p>
                          <a:pPr marL="0" marR="0" indent="0" algn="ctr" defTabSz="914400" rtl="0" eaLnBrk="1" fontAlgn="b" latinLnBrk="0" hangingPunct="1">
                            <a:lnSpc>
                              <a:spcPct val="100000"/>
                            </a:lnSpc>
                            <a:spcBef>
                              <a:spcPts val="0"/>
                            </a:spcBef>
                            <a:spcAft>
                              <a:spcPts val="0"/>
                            </a:spcAft>
                            <a:buClrTx/>
                            <a:buSzTx/>
                            <a:buFontTx/>
                            <a:buNone/>
                            <a:tabLst/>
                            <a:defRPr/>
                          </a:pPr>
                          <a:r>
                            <a:rPr lang="en-US" sz="800" b="0" i="0" u="none" strike="noStrike" dirty="0">
                              <a:solidFill>
                                <a:schemeClr val="bg1"/>
                              </a:solidFill>
                              <a:effectLst/>
                              <a:latin typeface="Cambria Math" panose="02040503050406030204" pitchFamily="18" charset="0"/>
                              <a:ea typeface="Cambria Math" panose="02040503050406030204" pitchFamily="18" charset="0"/>
                            </a:rPr>
                            <a:t>5</a:t>
                          </a:r>
                          <a:endParaRPr lang="cs-CZ" sz="800" b="0" i="0" u="none" strike="noStrike" dirty="0">
                            <a:solidFill>
                              <a:schemeClr val="bg1"/>
                            </a:solidFill>
                            <a:effectLst/>
                            <a:latin typeface="Cambria Math" panose="02040503050406030204" pitchFamily="18" charset="0"/>
                            <a:ea typeface="Cambria Math" panose="02040503050406030204" pitchFamily="18" charset="0"/>
                          </a:endParaRPr>
                        </a:p>
                      </a:txBody>
                      <a:tcPr marL="9525" marR="9525" marT="9525" marB="0" anchor="ctr">
                        <a:lnT w="19050" cap="flat" cmpd="sng" algn="ctr">
                          <a:solidFill>
                            <a:schemeClr val="tx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2">
                            <a:lumMod val="50000"/>
                          </a:schemeClr>
                        </a:solidFill>
                      </a:tcPr>
                    </a:tc>
                    <a:tc>
                      <a:txBody>
                        <a:bodyPr/>
                        <a:lstStyle/>
                        <a:p>
                          <a:pPr algn="ctr" fontAlgn="b"/>
                          <a:r>
                            <a:rPr lang="en-US" sz="800" b="0" i="0" u="none" strike="noStrike" dirty="0">
                              <a:solidFill>
                                <a:schemeClr val="bg1"/>
                              </a:solidFill>
                              <a:effectLst/>
                              <a:latin typeface="Cambria Math" panose="02040503050406030204" pitchFamily="18" charset="0"/>
                              <a:ea typeface="Cambria Math" panose="02040503050406030204" pitchFamily="18" charset="0"/>
                            </a:rPr>
                            <a:t>6</a:t>
                          </a:r>
                          <a:endParaRPr lang="cs-CZ" sz="800" b="0" i="0" u="none" strike="noStrike" dirty="0">
                            <a:solidFill>
                              <a:schemeClr val="bg1"/>
                            </a:solidFill>
                            <a:effectLst/>
                            <a:latin typeface="Cambria Math" panose="02040503050406030204" pitchFamily="18" charset="0"/>
                            <a:ea typeface="Cambria Math" panose="02040503050406030204" pitchFamily="18" charset="0"/>
                          </a:endParaRPr>
                        </a:p>
                      </a:txBody>
                      <a:tcPr marL="9525" marR="9525" marT="9525" marB="0" anchor="ctr">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2">
                            <a:lumMod val="50000"/>
                          </a:schemeClr>
                        </a:solidFill>
                      </a:tcPr>
                    </a:tc>
                    <a:extLst>
                      <a:ext uri="{0D108BD9-81ED-4DB2-BD59-A6C34878D82A}">
                        <a16:rowId xmlns:a16="http://schemas.microsoft.com/office/drawing/2014/main" val="119065596"/>
                      </a:ext>
                    </a:extLst>
                  </a:tr>
                  <a:tr h="288000">
                    <a:tc>
                      <a:txBody>
                        <a:bodyPr/>
                        <a:lstStyle/>
                        <a:p>
                          <a:endParaRPr lang="en-US"/>
                        </a:p>
                      </a:txBody>
                      <a:tcPr marL="9525" marR="9525" marT="9525" marB="0" anchor="ctr">
                        <a:lnL w="19050" cap="flat" cmpd="sng" algn="ctr">
                          <a:solidFill>
                            <a:schemeClr val="tx1"/>
                          </a:solidFill>
                          <a:prstDash val="solid"/>
                          <a:round/>
                          <a:headEnd type="none" w="med" len="med"/>
                          <a:tailEnd type="none" w="med" len="med"/>
                        </a:lnL>
                        <a:lnT w="12700" cap="flat" cmpd="sng" algn="ctr">
                          <a:solidFill>
                            <a:schemeClr val="bg1"/>
                          </a:solidFill>
                          <a:prstDash val="solid"/>
                          <a:round/>
                          <a:headEnd type="none" w="med" len="med"/>
                          <a:tailEnd type="none" w="med" len="med"/>
                        </a:lnT>
                        <a:lnB w="19050" cap="flat" cmpd="sng" algn="ctr">
                          <a:solidFill>
                            <a:schemeClr val="tx1"/>
                          </a:solidFill>
                          <a:prstDash val="solid"/>
                          <a:round/>
                          <a:headEnd type="none" w="med" len="med"/>
                          <a:tailEnd type="none" w="med" len="med"/>
                        </a:lnB>
                        <a:blipFill>
                          <a:blip r:embed="rId12"/>
                          <a:stretch>
                            <a:fillRect l="-1124" t="-65957" r="-502247" b="-829787"/>
                          </a:stretch>
                        </a:blipFill>
                      </a:tcPr>
                    </a:tc>
                    <a:tc>
                      <a:txBody>
                        <a:bodyPr/>
                        <a:lstStyle/>
                        <a:p>
                          <a:endParaRPr lang="en-US"/>
                        </a:p>
                      </a:txBody>
                      <a:tcPr marL="9525" marR="9525" marT="9525" marB="0" anchor="ctr">
                        <a:lnT w="12700" cap="flat" cmpd="sng" algn="ctr">
                          <a:solidFill>
                            <a:schemeClr val="bg1"/>
                          </a:solidFill>
                          <a:prstDash val="solid"/>
                          <a:round/>
                          <a:headEnd type="none" w="med" len="med"/>
                          <a:tailEnd type="none" w="med" len="med"/>
                        </a:lnT>
                        <a:lnB w="19050" cap="flat" cmpd="sng" algn="ctr">
                          <a:solidFill>
                            <a:schemeClr val="tx1"/>
                          </a:solidFill>
                          <a:prstDash val="solid"/>
                          <a:round/>
                          <a:headEnd type="none" w="med" len="med"/>
                          <a:tailEnd type="none" w="med" len="med"/>
                        </a:lnB>
                        <a:blipFill>
                          <a:blip r:embed="rId12"/>
                          <a:stretch>
                            <a:fillRect l="-101124" t="-65957" r="-402247" b="-829787"/>
                          </a:stretch>
                        </a:blipFill>
                      </a:tcPr>
                    </a:tc>
                    <a:tc>
                      <a:txBody>
                        <a:bodyPr/>
                        <a:lstStyle/>
                        <a:p>
                          <a:endParaRPr lang="en-US"/>
                        </a:p>
                      </a:txBody>
                      <a:tcPr marL="9525" marR="9525" marT="9525" marB="0" anchor="ctr">
                        <a:lnT w="12700" cap="flat" cmpd="sng" algn="ctr">
                          <a:solidFill>
                            <a:schemeClr val="bg1"/>
                          </a:solidFill>
                          <a:prstDash val="solid"/>
                          <a:round/>
                          <a:headEnd type="none" w="med" len="med"/>
                          <a:tailEnd type="none" w="med" len="med"/>
                        </a:lnT>
                        <a:lnB w="19050" cap="flat" cmpd="sng" algn="ctr">
                          <a:solidFill>
                            <a:schemeClr val="tx1"/>
                          </a:solidFill>
                          <a:prstDash val="solid"/>
                          <a:round/>
                          <a:headEnd type="none" w="med" len="med"/>
                          <a:tailEnd type="none" w="med" len="med"/>
                        </a:lnB>
                        <a:blipFill>
                          <a:blip r:embed="rId12"/>
                          <a:stretch>
                            <a:fillRect l="-201124" t="-65957" r="-302247" b="-829787"/>
                          </a:stretch>
                        </a:blipFill>
                      </a:tcPr>
                    </a:tc>
                    <a:tc>
                      <a:txBody>
                        <a:bodyPr/>
                        <a:lstStyle/>
                        <a:p>
                          <a:endParaRPr lang="en-US"/>
                        </a:p>
                      </a:txBody>
                      <a:tcPr marL="9525" marR="9525" marT="9525" marB="0" anchor="ctr">
                        <a:lnT w="12700" cap="flat" cmpd="sng" algn="ctr">
                          <a:solidFill>
                            <a:schemeClr val="bg1"/>
                          </a:solidFill>
                          <a:prstDash val="solid"/>
                          <a:round/>
                          <a:headEnd type="none" w="med" len="med"/>
                          <a:tailEnd type="none" w="med" len="med"/>
                        </a:lnT>
                        <a:lnB w="19050" cap="flat" cmpd="sng" algn="ctr">
                          <a:solidFill>
                            <a:schemeClr val="tx1"/>
                          </a:solidFill>
                          <a:prstDash val="solid"/>
                          <a:round/>
                          <a:headEnd type="none" w="med" len="med"/>
                          <a:tailEnd type="none" w="med" len="med"/>
                        </a:lnB>
                        <a:blipFill>
                          <a:blip r:embed="rId12"/>
                          <a:stretch>
                            <a:fillRect l="-304545" t="-65957" r="-205682" b="-829787"/>
                          </a:stretch>
                        </a:blipFill>
                      </a:tcPr>
                    </a:tc>
                    <a:tc>
                      <a:txBody>
                        <a:bodyPr/>
                        <a:lstStyle/>
                        <a:p>
                          <a:endParaRPr lang="en-US"/>
                        </a:p>
                      </a:txBody>
                      <a:tcPr marL="9525" marR="9525" marT="9525" marB="0" anchor="ctr">
                        <a:lnT w="12700" cap="flat" cmpd="sng" algn="ctr">
                          <a:solidFill>
                            <a:schemeClr val="bg1"/>
                          </a:solidFill>
                          <a:prstDash val="solid"/>
                          <a:round/>
                          <a:headEnd type="none" w="med" len="med"/>
                          <a:tailEnd type="none" w="med" len="med"/>
                        </a:lnT>
                        <a:lnB w="19050" cap="flat" cmpd="sng" algn="ctr">
                          <a:solidFill>
                            <a:schemeClr val="tx1"/>
                          </a:solidFill>
                          <a:prstDash val="solid"/>
                          <a:round/>
                          <a:headEnd type="none" w="med" len="med"/>
                          <a:tailEnd type="none" w="med" len="med"/>
                        </a:lnB>
                        <a:blipFill>
                          <a:blip r:embed="rId12"/>
                          <a:stretch>
                            <a:fillRect l="-400000" t="-65957" r="-103371" b="-829787"/>
                          </a:stretch>
                        </a:blipFill>
                      </a:tcPr>
                    </a:tc>
                    <a:tc>
                      <a:txBody>
                        <a:bodyPr/>
                        <a:lstStyle/>
                        <a:p>
                          <a:endParaRPr lang="en-US"/>
                        </a:p>
                      </a:txBody>
                      <a:tcPr marL="9525" marR="9525" marT="9525" marB="0" anchor="ctr">
                        <a:lnR w="19050" cap="flat" cmpd="sng" algn="ctr">
                          <a:solidFill>
                            <a:schemeClr val="tx1"/>
                          </a:solidFill>
                          <a:prstDash val="solid"/>
                          <a:round/>
                          <a:headEnd type="none" w="med" len="med"/>
                          <a:tailEnd type="none" w="med" len="med"/>
                        </a:lnR>
                        <a:lnT w="12700" cap="flat" cmpd="sng" algn="ctr">
                          <a:solidFill>
                            <a:schemeClr val="bg1"/>
                          </a:solidFill>
                          <a:prstDash val="solid"/>
                          <a:round/>
                          <a:headEnd type="none" w="med" len="med"/>
                          <a:tailEnd type="none" w="med" len="med"/>
                        </a:lnT>
                        <a:lnB w="19050" cap="flat" cmpd="sng" algn="ctr">
                          <a:solidFill>
                            <a:schemeClr val="tx1"/>
                          </a:solidFill>
                          <a:prstDash val="solid"/>
                          <a:round/>
                          <a:headEnd type="none" w="med" len="med"/>
                          <a:tailEnd type="none" w="med" len="med"/>
                        </a:lnB>
                        <a:blipFill>
                          <a:blip r:embed="rId12"/>
                          <a:stretch>
                            <a:fillRect l="-500000" t="-65957" r="-3371" b="-829787"/>
                          </a:stretch>
                        </a:blipFill>
                      </a:tcPr>
                    </a:tc>
                    <a:extLst>
                      <a:ext uri="{0D108BD9-81ED-4DB2-BD59-A6C34878D82A}">
                        <a16:rowId xmlns:a16="http://schemas.microsoft.com/office/drawing/2014/main" val="10000"/>
                      </a:ext>
                    </a:extLst>
                  </a:tr>
                  <a:tr h="190500">
                    <a:tc>
                      <a:txBody>
                        <a:bodyPr/>
                        <a:lstStyle/>
                        <a:p>
                          <a:pPr algn="ctr" fontAlgn="b"/>
                          <a:r>
                            <a:rPr lang="cs-CZ" sz="1000" u="none" strike="noStrike" dirty="0">
                              <a:effectLst/>
                              <a:latin typeface="Cambria Math" panose="02040503050406030204" pitchFamily="18" charset="0"/>
                              <a:ea typeface="Cambria Math" panose="02040503050406030204" pitchFamily="18" charset="0"/>
                            </a:rPr>
                            <a:t>10</a:t>
                          </a:r>
                          <a:endParaRPr lang="cs-CZ" sz="1000" b="0" i="0" u="none" strike="noStrike" dirty="0">
                            <a:solidFill>
                              <a:srgbClr val="000000"/>
                            </a:solidFill>
                            <a:effectLst/>
                            <a:latin typeface="Cambria Math" panose="02040503050406030204" pitchFamily="18" charset="0"/>
                            <a:ea typeface="Cambria Math" panose="02040503050406030204" pitchFamily="18" charset="0"/>
                          </a:endParaRPr>
                        </a:p>
                      </a:txBody>
                      <a:tcPr marL="9525" marR="9525" marT="9525" marB="0" anchor="b">
                        <a:lnL w="19050" cap="flat" cmpd="sng" algn="ctr">
                          <a:solidFill>
                            <a:schemeClr val="tx1"/>
                          </a:solidFill>
                          <a:prstDash val="solid"/>
                          <a:round/>
                          <a:headEnd type="none" w="med" len="med"/>
                          <a:tailEnd type="none" w="med" len="med"/>
                        </a:lnL>
                        <a:lnT w="19050" cap="flat" cmpd="sng" algn="ctr">
                          <a:solidFill>
                            <a:schemeClr val="tx1"/>
                          </a:solidFill>
                          <a:prstDash val="solid"/>
                          <a:round/>
                          <a:headEnd type="none" w="med" len="med"/>
                          <a:tailEnd type="none" w="med" len="med"/>
                        </a:lnT>
                        <a:solidFill>
                          <a:schemeClr val="tx2">
                            <a:lumMod val="20000"/>
                            <a:lumOff val="80000"/>
                          </a:schemeClr>
                        </a:solidFill>
                      </a:tcPr>
                    </a:tc>
                    <a:tc>
                      <a:txBody>
                        <a:bodyPr/>
                        <a:lstStyle/>
                        <a:p>
                          <a:pPr algn="r" fontAlgn="b"/>
                          <a:r>
                            <a:rPr lang="cs-CZ" sz="1000" u="none" strike="noStrike" dirty="0">
                              <a:effectLst/>
                              <a:latin typeface="Cambria Math" panose="02040503050406030204" pitchFamily="18" charset="0"/>
                              <a:ea typeface="Cambria Math" panose="02040503050406030204" pitchFamily="18" charset="0"/>
                            </a:rPr>
                            <a:t>689.29</a:t>
                          </a:r>
                          <a:endParaRPr lang="cs-CZ" sz="1000" b="0" i="0" u="none" strike="noStrike" dirty="0">
                            <a:solidFill>
                              <a:srgbClr val="000000"/>
                            </a:solidFill>
                            <a:effectLst/>
                            <a:latin typeface="Cambria Math" panose="02040503050406030204" pitchFamily="18" charset="0"/>
                            <a:ea typeface="Cambria Math" panose="02040503050406030204" pitchFamily="18" charset="0"/>
                          </a:endParaRPr>
                        </a:p>
                      </a:txBody>
                      <a:tcPr marL="9525" marR="36000" marT="9525" marB="0" anchor="b">
                        <a:lnT w="19050" cap="flat" cmpd="sng" algn="ctr">
                          <a:solidFill>
                            <a:schemeClr val="tx1"/>
                          </a:solidFill>
                          <a:prstDash val="solid"/>
                          <a:round/>
                          <a:headEnd type="none" w="med" len="med"/>
                          <a:tailEnd type="none" w="med" len="med"/>
                        </a:lnT>
                        <a:solidFill>
                          <a:schemeClr val="tx2">
                            <a:lumMod val="20000"/>
                            <a:lumOff val="80000"/>
                          </a:schemeClr>
                        </a:solidFill>
                      </a:tcPr>
                    </a:tc>
                    <a:tc>
                      <a:txBody>
                        <a:bodyPr/>
                        <a:lstStyle/>
                        <a:p>
                          <a:pPr algn="r" fontAlgn="b"/>
                          <a:r>
                            <a:rPr lang="cs-CZ" sz="1000" u="none" strike="noStrike" dirty="0">
                              <a:effectLst/>
                              <a:latin typeface="Cambria Math" panose="02040503050406030204" pitchFamily="18" charset="0"/>
                              <a:ea typeface="Cambria Math" panose="02040503050406030204" pitchFamily="18" charset="0"/>
                            </a:rPr>
                            <a:t>644.29</a:t>
                          </a:r>
                          <a:endParaRPr lang="cs-CZ" sz="1000" b="0" i="0" u="none" strike="noStrike" dirty="0">
                            <a:solidFill>
                              <a:srgbClr val="000000"/>
                            </a:solidFill>
                            <a:effectLst/>
                            <a:latin typeface="Cambria Math" panose="02040503050406030204" pitchFamily="18" charset="0"/>
                            <a:ea typeface="Cambria Math" panose="02040503050406030204" pitchFamily="18" charset="0"/>
                          </a:endParaRPr>
                        </a:p>
                      </a:txBody>
                      <a:tcPr marL="9525" marR="36000" marT="9525" marB="0" anchor="b">
                        <a:lnT w="19050" cap="flat" cmpd="sng" algn="ctr">
                          <a:solidFill>
                            <a:schemeClr val="tx1"/>
                          </a:solidFill>
                          <a:prstDash val="solid"/>
                          <a:round/>
                          <a:headEnd type="none" w="med" len="med"/>
                          <a:tailEnd type="none" w="med" len="med"/>
                        </a:lnT>
                        <a:solidFill>
                          <a:schemeClr val="tx2">
                            <a:lumMod val="20000"/>
                            <a:lumOff val="80000"/>
                          </a:schemeClr>
                        </a:solidFill>
                      </a:tcPr>
                    </a:tc>
                    <a:tc>
                      <a:txBody>
                        <a:bodyPr/>
                        <a:lstStyle/>
                        <a:p>
                          <a:pPr algn="r" fontAlgn="b"/>
                          <a:r>
                            <a:rPr lang="cs-CZ" sz="1000" u="none" strike="noStrike" dirty="0">
                              <a:effectLst/>
                              <a:latin typeface="Cambria Math" panose="02040503050406030204" pitchFamily="18" charset="0"/>
                              <a:ea typeface="Cambria Math" panose="02040503050406030204" pitchFamily="18" charset="0"/>
                            </a:rPr>
                            <a:t>1</a:t>
                          </a:r>
                          <a:endParaRPr lang="cs-CZ" sz="1000" b="0" i="0" u="none" strike="noStrike" dirty="0">
                            <a:solidFill>
                              <a:srgbClr val="000000"/>
                            </a:solidFill>
                            <a:effectLst/>
                            <a:latin typeface="Cambria Math" panose="02040503050406030204" pitchFamily="18" charset="0"/>
                            <a:ea typeface="Cambria Math" panose="02040503050406030204" pitchFamily="18" charset="0"/>
                          </a:endParaRPr>
                        </a:p>
                      </a:txBody>
                      <a:tcPr marL="9525" marR="36000" marT="9525" marB="0" anchor="b">
                        <a:lnT w="19050" cap="flat" cmpd="sng" algn="ctr">
                          <a:solidFill>
                            <a:schemeClr val="tx1"/>
                          </a:solidFill>
                          <a:prstDash val="solid"/>
                          <a:round/>
                          <a:headEnd type="none" w="med" len="med"/>
                          <a:tailEnd type="none" w="med" len="med"/>
                        </a:lnT>
                        <a:solidFill>
                          <a:schemeClr val="tx2">
                            <a:lumMod val="20000"/>
                            <a:lumOff val="80000"/>
                          </a:schemeClr>
                        </a:solidFill>
                      </a:tcPr>
                    </a:tc>
                    <a:tc>
                      <a:txBody>
                        <a:bodyPr/>
                        <a:lstStyle/>
                        <a:p>
                          <a:pPr algn="r" fontAlgn="b"/>
                          <a:r>
                            <a:rPr lang="cs-CZ" sz="1000" u="none" strike="noStrike" dirty="0">
                              <a:effectLst/>
                              <a:latin typeface="Cambria Math" panose="02040503050406030204" pitchFamily="18" charset="0"/>
                              <a:ea typeface="Cambria Math" panose="02040503050406030204" pitchFamily="18" charset="0"/>
                            </a:rPr>
                            <a:t>0.0173</a:t>
                          </a:r>
                          <a:endParaRPr lang="cs-CZ" sz="1000" b="0" i="0" u="none" strike="noStrike" dirty="0">
                            <a:solidFill>
                              <a:srgbClr val="000000"/>
                            </a:solidFill>
                            <a:effectLst/>
                            <a:latin typeface="Cambria Math" panose="02040503050406030204" pitchFamily="18" charset="0"/>
                            <a:ea typeface="Cambria Math" panose="02040503050406030204" pitchFamily="18" charset="0"/>
                          </a:endParaRPr>
                        </a:p>
                      </a:txBody>
                      <a:tcPr marL="9525" marR="36000" marT="9525" marB="0" anchor="b">
                        <a:lnT w="19050" cap="flat" cmpd="sng" algn="ctr">
                          <a:solidFill>
                            <a:schemeClr val="tx1"/>
                          </a:solidFill>
                          <a:prstDash val="solid"/>
                          <a:round/>
                          <a:headEnd type="none" w="med" len="med"/>
                          <a:tailEnd type="none" w="med" len="med"/>
                        </a:lnT>
                        <a:solidFill>
                          <a:schemeClr val="tx2">
                            <a:lumMod val="20000"/>
                            <a:lumOff val="80000"/>
                          </a:schemeClr>
                        </a:solidFill>
                      </a:tcPr>
                    </a:tc>
                    <a:tc>
                      <a:txBody>
                        <a:bodyPr/>
                        <a:lstStyle/>
                        <a:p>
                          <a:pPr algn="r" fontAlgn="b"/>
                          <a:r>
                            <a:rPr lang="cs-CZ" sz="1000" u="none" strike="noStrike" dirty="0">
                              <a:effectLst/>
                              <a:latin typeface="Cambria Math" panose="02040503050406030204" pitchFamily="18" charset="0"/>
                              <a:ea typeface="Cambria Math" panose="02040503050406030204" pitchFamily="18" charset="0"/>
                            </a:rPr>
                            <a:t>11.17</a:t>
                          </a:r>
                          <a:endParaRPr lang="cs-CZ" sz="1000" b="0" i="0" u="none" strike="noStrike" dirty="0">
                            <a:solidFill>
                              <a:srgbClr val="000000"/>
                            </a:solidFill>
                            <a:effectLst/>
                            <a:latin typeface="Cambria Math" panose="02040503050406030204" pitchFamily="18" charset="0"/>
                            <a:ea typeface="Cambria Math" panose="02040503050406030204" pitchFamily="18" charset="0"/>
                          </a:endParaRPr>
                        </a:p>
                      </a:txBody>
                      <a:tcPr marL="9525" marR="36000" marT="9525" marB="0" anchor="b">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solidFill>
                          <a:schemeClr val="tx2">
                            <a:lumMod val="20000"/>
                            <a:lumOff val="80000"/>
                          </a:schemeClr>
                        </a:solidFill>
                      </a:tcPr>
                    </a:tc>
                    <a:extLst>
                      <a:ext uri="{0D108BD9-81ED-4DB2-BD59-A6C34878D82A}">
                        <a16:rowId xmlns:a16="http://schemas.microsoft.com/office/drawing/2014/main" val="10001"/>
                      </a:ext>
                    </a:extLst>
                  </a:tr>
                  <a:tr h="190500">
                    <a:tc>
                      <a:txBody>
                        <a:bodyPr/>
                        <a:lstStyle/>
                        <a:p>
                          <a:pPr algn="ctr" fontAlgn="b"/>
                          <a:r>
                            <a:rPr lang="cs-CZ" sz="1000" u="none" strike="noStrike" dirty="0">
                              <a:effectLst/>
                              <a:latin typeface="Cambria Math" panose="02040503050406030204" pitchFamily="18" charset="0"/>
                              <a:ea typeface="Cambria Math" panose="02040503050406030204" pitchFamily="18" charset="0"/>
                            </a:rPr>
                            <a:t>9</a:t>
                          </a:r>
                          <a:endParaRPr lang="cs-CZ" sz="1000" b="0" i="0" u="none" strike="noStrike" dirty="0">
                            <a:solidFill>
                              <a:srgbClr val="000000"/>
                            </a:solidFill>
                            <a:effectLst/>
                            <a:latin typeface="Cambria Math" panose="02040503050406030204" pitchFamily="18" charset="0"/>
                            <a:ea typeface="Cambria Math" panose="02040503050406030204" pitchFamily="18" charset="0"/>
                          </a:endParaRPr>
                        </a:p>
                      </a:txBody>
                      <a:tcPr marL="9525" marR="9525" marT="9525" marB="0" anchor="b">
                        <a:lnL w="19050" cap="flat" cmpd="sng" algn="ctr">
                          <a:solidFill>
                            <a:schemeClr val="tx1"/>
                          </a:solidFill>
                          <a:prstDash val="solid"/>
                          <a:round/>
                          <a:headEnd type="none" w="med" len="med"/>
                          <a:tailEnd type="none" w="med" len="med"/>
                        </a:lnL>
                        <a:solidFill>
                          <a:schemeClr val="tx2">
                            <a:lumMod val="20000"/>
                            <a:lumOff val="80000"/>
                          </a:schemeClr>
                        </a:solidFill>
                      </a:tcPr>
                    </a:tc>
                    <a:tc>
                      <a:txBody>
                        <a:bodyPr/>
                        <a:lstStyle/>
                        <a:p>
                          <a:pPr algn="r" fontAlgn="b"/>
                          <a:r>
                            <a:rPr lang="cs-CZ" sz="1000" u="none" strike="noStrike" dirty="0">
                              <a:effectLst/>
                              <a:latin typeface="Cambria Math" panose="02040503050406030204" pitchFamily="18" charset="0"/>
                              <a:ea typeface="Cambria Math" panose="02040503050406030204" pitchFamily="18" charset="0"/>
                            </a:rPr>
                            <a:t>371.16</a:t>
                          </a:r>
                          <a:endParaRPr lang="cs-CZ" sz="1000" b="0" i="0" u="none" strike="noStrike" dirty="0">
                            <a:solidFill>
                              <a:srgbClr val="000000"/>
                            </a:solidFill>
                            <a:effectLst/>
                            <a:latin typeface="Cambria Math" panose="02040503050406030204" pitchFamily="18" charset="0"/>
                            <a:ea typeface="Cambria Math" panose="02040503050406030204" pitchFamily="18" charset="0"/>
                          </a:endParaRPr>
                        </a:p>
                      </a:txBody>
                      <a:tcPr marL="9525" marR="36000" marT="9525" marB="0" anchor="b">
                        <a:solidFill>
                          <a:schemeClr val="tx2">
                            <a:lumMod val="20000"/>
                            <a:lumOff val="80000"/>
                          </a:schemeClr>
                        </a:solidFill>
                      </a:tcPr>
                    </a:tc>
                    <a:tc>
                      <a:txBody>
                        <a:bodyPr/>
                        <a:lstStyle/>
                        <a:p>
                          <a:pPr algn="r" fontAlgn="b"/>
                          <a:r>
                            <a:rPr lang="cs-CZ" sz="1000" u="none" strike="noStrike" dirty="0">
                              <a:effectLst/>
                              <a:latin typeface="Cambria Math" panose="02040503050406030204" pitchFamily="18" charset="0"/>
                              <a:ea typeface="Cambria Math" panose="02040503050406030204" pitchFamily="18" charset="0"/>
                            </a:rPr>
                            <a:t>326.16</a:t>
                          </a:r>
                          <a:endParaRPr lang="cs-CZ" sz="1000" b="0" i="0" u="none" strike="noStrike" dirty="0">
                            <a:solidFill>
                              <a:srgbClr val="000000"/>
                            </a:solidFill>
                            <a:effectLst/>
                            <a:latin typeface="Cambria Math" panose="02040503050406030204" pitchFamily="18" charset="0"/>
                            <a:ea typeface="Cambria Math" panose="02040503050406030204" pitchFamily="18" charset="0"/>
                          </a:endParaRPr>
                        </a:p>
                      </a:txBody>
                      <a:tcPr marL="9525" marR="36000" marT="9525" marB="0" anchor="b">
                        <a:solidFill>
                          <a:schemeClr val="tx2">
                            <a:lumMod val="20000"/>
                            <a:lumOff val="80000"/>
                          </a:schemeClr>
                        </a:solidFill>
                      </a:tcPr>
                    </a:tc>
                    <a:tc>
                      <a:txBody>
                        <a:bodyPr/>
                        <a:lstStyle/>
                        <a:p>
                          <a:pPr algn="r" fontAlgn="b"/>
                          <a:r>
                            <a:rPr lang="cs-CZ" sz="1000" u="none" strike="noStrike" dirty="0">
                              <a:effectLst/>
                              <a:latin typeface="Cambria Math" panose="02040503050406030204" pitchFamily="18" charset="0"/>
                              <a:ea typeface="Cambria Math" panose="02040503050406030204" pitchFamily="18" charset="0"/>
                            </a:rPr>
                            <a:t>10</a:t>
                          </a:r>
                          <a:endParaRPr lang="cs-CZ" sz="1000" b="0" i="0" u="none" strike="noStrike" dirty="0">
                            <a:solidFill>
                              <a:srgbClr val="000000"/>
                            </a:solidFill>
                            <a:effectLst/>
                            <a:latin typeface="Cambria Math" panose="02040503050406030204" pitchFamily="18" charset="0"/>
                            <a:ea typeface="Cambria Math" panose="02040503050406030204" pitchFamily="18" charset="0"/>
                          </a:endParaRPr>
                        </a:p>
                      </a:txBody>
                      <a:tcPr marL="9525" marR="36000" marT="9525" marB="0" anchor="b">
                        <a:solidFill>
                          <a:schemeClr val="tx2">
                            <a:lumMod val="20000"/>
                            <a:lumOff val="80000"/>
                          </a:schemeClr>
                        </a:solidFill>
                      </a:tcPr>
                    </a:tc>
                    <a:tc>
                      <a:txBody>
                        <a:bodyPr/>
                        <a:lstStyle/>
                        <a:p>
                          <a:pPr algn="r" fontAlgn="b"/>
                          <a:r>
                            <a:rPr lang="cs-CZ" sz="1000" u="none" strike="noStrike" dirty="0">
                              <a:effectLst/>
                              <a:latin typeface="Cambria Math" panose="02040503050406030204" pitchFamily="18" charset="0"/>
                              <a:ea typeface="Cambria Math" panose="02040503050406030204" pitchFamily="18" charset="0"/>
                            </a:rPr>
                            <a:t>0.0867</a:t>
                          </a:r>
                          <a:endParaRPr lang="cs-CZ" sz="1000" b="0" i="0" u="none" strike="noStrike" dirty="0">
                            <a:solidFill>
                              <a:srgbClr val="000000"/>
                            </a:solidFill>
                            <a:effectLst/>
                            <a:latin typeface="Cambria Math" panose="02040503050406030204" pitchFamily="18" charset="0"/>
                            <a:ea typeface="Cambria Math" panose="02040503050406030204" pitchFamily="18" charset="0"/>
                          </a:endParaRPr>
                        </a:p>
                      </a:txBody>
                      <a:tcPr marL="9525" marR="36000" marT="9525" marB="0" anchor="b">
                        <a:solidFill>
                          <a:schemeClr val="tx2">
                            <a:lumMod val="20000"/>
                            <a:lumOff val="80000"/>
                          </a:schemeClr>
                        </a:solidFill>
                      </a:tcPr>
                    </a:tc>
                    <a:tc>
                      <a:txBody>
                        <a:bodyPr/>
                        <a:lstStyle/>
                        <a:p>
                          <a:pPr algn="r" fontAlgn="b"/>
                          <a:r>
                            <a:rPr lang="cs-CZ" sz="1000" u="none" strike="noStrike" dirty="0">
                              <a:effectLst/>
                              <a:latin typeface="Cambria Math" panose="02040503050406030204" pitchFamily="18" charset="0"/>
                              <a:ea typeface="Cambria Math" panose="02040503050406030204" pitchFamily="18" charset="0"/>
                            </a:rPr>
                            <a:t>28.28</a:t>
                          </a:r>
                          <a:endParaRPr lang="cs-CZ" sz="1000" b="0" i="0" u="none" strike="noStrike" dirty="0">
                            <a:solidFill>
                              <a:srgbClr val="000000"/>
                            </a:solidFill>
                            <a:effectLst/>
                            <a:latin typeface="Cambria Math" panose="02040503050406030204" pitchFamily="18" charset="0"/>
                            <a:ea typeface="Cambria Math" panose="02040503050406030204" pitchFamily="18" charset="0"/>
                          </a:endParaRPr>
                        </a:p>
                      </a:txBody>
                      <a:tcPr marL="9525" marR="36000" marT="9525" marB="0" anchor="b">
                        <a:lnR w="19050" cap="flat" cmpd="sng" algn="ctr">
                          <a:solidFill>
                            <a:schemeClr val="tx1"/>
                          </a:solidFill>
                          <a:prstDash val="solid"/>
                          <a:round/>
                          <a:headEnd type="none" w="med" len="med"/>
                          <a:tailEnd type="none" w="med" len="med"/>
                        </a:lnR>
                        <a:solidFill>
                          <a:schemeClr val="tx2">
                            <a:lumMod val="20000"/>
                            <a:lumOff val="80000"/>
                          </a:schemeClr>
                        </a:solidFill>
                      </a:tcPr>
                    </a:tc>
                    <a:extLst>
                      <a:ext uri="{0D108BD9-81ED-4DB2-BD59-A6C34878D82A}">
                        <a16:rowId xmlns:a16="http://schemas.microsoft.com/office/drawing/2014/main" val="10002"/>
                      </a:ext>
                    </a:extLst>
                  </a:tr>
                  <a:tr h="190500">
                    <a:tc>
                      <a:txBody>
                        <a:bodyPr/>
                        <a:lstStyle/>
                        <a:p>
                          <a:pPr algn="ctr" fontAlgn="b"/>
                          <a:r>
                            <a:rPr lang="cs-CZ" sz="1000" u="none" strike="noStrike" dirty="0">
                              <a:effectLst/>
                              <a:latin typeface="Cambria Math" panose="02040503050406030204" pitchFamily="18" charset="0"/>
                              <a:ea typeface="Cambria Math" panose="02040503050406030204" pitchFamily="18" charset="0"/>
                            </a:rPr>
                            <a:t>8</a:t>
                          </a:r>
                          <a:endParaRPr lang="cs-CZ" sz="1000" b="0" i="0" u="none" strike="noStrike" dirty="0">
                            <a:solidFill>
                              <a:srgbClr val="000000"/>
                            </a:solidFill>
                            <a:effectLst/>
                            <a:latin typeface="Cambria Math" panose="02040503050406030204" pitchFamily="18" charset="0"/>
                            <a:ea typeface="Cambria Math" panose="02040503050406030204" pitchFamily="18" charset="0"/>
                          </a:endParaRPr>
                        </a:p>
                      </a:txBody>
                      <a:tcPr marL="9525" marR="9525" marT="9525" marB="0" anchor="b">
                        <a:lnL w="19050" cap="flat" cmpd="sng" algn="ctr">
                          <a:solidFill>
                            <a:schemeClr val="tx1"/>
                          </a:solidFill>
                          <a:prstDash val="solid"/>
                          <a:round/>
                          <a:headEnd type="none" w="med" len="med"/>
                          <a:tailEnd type="none" w="med" len="med"/>
                        </a:lnL>
                        <a:solidFill>
                          <a:schemeClr val="tx2">
                            <a:lumMod val="20000"/>
                            <a:lumOff val="80000"/>
                          </a:schemeClr>
                        </a:solidFill>
                      </a:tcPr>
                    </a:tc>
                    <a:tc>
                      <a:txBody>
                        <a:bodyPr/>
                        <a:lstStyle/>
                        <a:p>
                          <a:pPr algn="r" fontAlgn="b"/>
                          <a:r>
                            <a:rPr lang="cs-CZ" sz="1000" u="none" strike="noStrike" dirty="0">
                              <a:effectLst/>
                              <a:latin typeface="Cambria Math" panose="02040503050406030204" pitchFamily="18" charset="0"/>
                              <a:ea typeface="Cambria Math" panose="02040503050406030204" pitchFamily="18" charset="0"/>
                            </a:rPr>
                            <a:t>199.85</a:t>
                          </a:r>
                          <a:endParaRPr lang="cs-CZ" sz="1000" b="0" i="0" u="none" strike="noStrike" dirty="0">
                            <a:solidFill>
                              <a:srgbClr val="000000"/>
                            </a:solidFill>
                            <a:effectLst/>
                            <a:latin typeface="Cambria Math" panose="02040503050406030204" pitchFamily="18" charset="0"/>
                            <a:ea typeface="Cambria Math" panose="02040503050406030204" pitchFamily="18" charset="0"/>
                          </a:endParaRPr>
                        </a:p>
                      </a:txBody>
                      <a:tcPr marL="9525" marR="36000" marT="9525" marB="0" anchor="b">
                        <a:solidFill>
                          <a:schemeClr val="tx2">
                            <a:lumMod val="20000"/>
                            <a:lumOff val="80000"/>
                          </a:schemeClr>
                        </a:solidFill>
                      </a:tcPr>
                    </a:tc>
                    <a:tc>
                      <a:txBody>
                        <a:bodyPr/>
                        <a:lstStyle/>
                        <a:p>
                          <a:pPr algn="r" fontAlgn="b"/>
                          <a:r>
                            <a:rPr lang="cs-CZ" sz="1000" u="none" strike="noStrike" dirty="0">
                              <a:effectLst/>
                              <a:latin typeface="Cambria Math" panose="02040503050406030204" pitchFamily="18" charset="0"/>
                              <a:ea typeface="Cambria Math" panose="02040503050406030204" pitchFamily="18" charset="0"/>
                            </a:rPr>
                            <a:t>154.85</a:t>
                          </a:r>
                          <a:endParaRPr lang="cs-CZ" sz="1000" b="0" i="0" u="none" strike="noStrike" dirty="0">
                            <a:solidFill>
                              <a:srgbClr val="000000"/>
                            </a:solidFill>
                            <a:effectLst/>
                            <a:latin typeface="Cambria Math" panose="02040503050406030204" pitchFamily="18" charset="0"/>
                            <a:ea typeface="Cambria Math" panose="02040503050406030204" pitchFamily="18" charset="0"/>
                          </a:endParaRPr>
                        </a:p>
                      </a:txBody>
                      <a:tcPr marL="9525" marR="36000" marT="9525" marB="0" anchor="b">
                        <a:solidFill>
                          <a:schemeClr val="tx2">
                            <a:lumMod val="20000"/>
                            <a:lumOff val="80000"/>
                          </a:schemeClr>
                        </a:solidFill>
                      </a:tcPr>
                    </a:tc>
                    <a:tc>
                      <a:txBody>
                        <a:bodyPr/>
                        <a:lstStyle/>
                        <a:p>
                          <a:pPr algn="r" fontAlgn="b"/>
                          <a:r>
                            <a:rPr lang="cs-CZ" sz="1000" u="none" strike="noStrike" dirty="0">
                              <a:effectLst/>
                              <a:latin typeface="Cambria Math" panose="02040503050406030204" pitchFamily="18" charset="0"/>
                              <a:ea typeface="Cambria Math" panose="02040503050406030204" pitchFamily="18" charset="0"/>
                            </a:rPr>
                            <a:t>45</a:t>
                          </a:r>
                          <a:endParaRPr lang="cs-CZ" sz="1000" b="0" i="0" u="none" strike="noStrike" dirty="0">
                            <a:solidFill>
                              <a:srgbClr val="000000"/>
                            </a:solidFill>
                            <a:effectLst/>
                            <a:latin typeface="Cambria Math" panose="02040503050406030204" pitchFamily="18" charset="0"/>
                            <a:ea typeface="Cambria Math" panose="02040503050406030204" pitchFamily="18" charset="0"/>
                          </a:endParaRPr>
                        </a:p>
                      </a:txBody>
                      <a:tcPr marL="9525" marR="36000" marT="9525" marB="0" anchor="b">
                        <a:solidFill>
                          <a:schemeClr val="tx2">
                            <a:lumMod val="20000"/>
                            <a:lumOff val="80000"/>
                          </a:schemeClr>
                        </a:solidFill>
                      </a:tcPr>
                    </a:tc>
                    <a:tc>
                      <a:txBody>
                        <a:bodyPr/>
                        <a:lstStyle/>
                        <a:p>
                          <a:pPr algn="r" fontAlgn="b"/>
                          <a:r>
                            <a:rPr lang="cs-CZ" sz="1000" u="none" strike="noStrike" dirty="0">
                              <a:effectLst/>
                              <a:latin typeface="Cambria Math" panose="02040503050406030204" pitchFamily="18" charset="0"/>
                              <a:ea typeface="Cambria Math" panose="02040503050406030204" pitchFamily="18" charset="0"/>
                            </a:rPr>
                            <a:t>0.1951</a:t>
                          </a:r>
                          <a:endParaRPr lang="cs-CZ" sz="1000" b="0" i="0" u="none" strike="noStrike" dirty="0">
                            <a:solidFill>
                              <a:srgbClr val="000000"/>
                            </a:solidFill>
                            <a:effectLst/>
                            <a:latin typeface="Cambria Math" panose="02040503050406030204" pitchFamily="18" charset="0"/>
                            <a:ea typeface="Cambria Math" panose="02040503050406030204" pitchFamily="18" charset="0"/>
                          </a:endParaRPr>
                        </a:p>
                      </a:txBody>
                      <a:tcPr marL="9525" marR="36000" marT="9525" marB="0" anchor="b">
                        <a:solidFill>
                          <a:schemeClr val="tx2">
                            <a:lumMod val="20000"/>
                            <a:lumOff val="80000"/>
                          </a:schemeClr>
                        </a:solidFill>
                      </a:tcPr>
                    </a:tc>
                    <a:tc>
                      <a:txBody>
                        <a:bodyPr/>
                        <a:lstStyle/>
                        <a:p>
                          <a:pPr algn="r" fontAlgn="b"/>
                          <a:r>
                            <a:rPr lang="cs-CZ" sz="1000" u="none" strike="noStrike" dirty="0">
                              <a:effectLst/>
                              <a:latin typeface="Cambria Math" panose="02040503050406030204" pitchFamily="18" charset="0"/>
                              <a:ea typeface="Cambria Math" panose="02040503050406030204" pitchFamily="18" charset="0"/>
                            </a:rPr>
                            <a:t>30.21</a:t>
                          </a:r>
                          <a:endParaRPr lang="cs-CZ" sz="1000" b="0" i="0" u="none" strike="noStrike" dirty="0">
                            <a:solidFill>
                              <a:srgbClr val="000000"/>
                            </a:solidFill>
                            <a:effectLst/>
                            <a:latin typeface="Cambria Math" panose="02040503050406030204" pitchFamily="18" charset="0"/>
                            <a:ea typeface="Cambria Math" panose="02040503050406030204" pitchFamily="18" charset="0"/>
                          </a:endParaRPr>
                        </a:p>
                      </a:txBody>
                      <a:tcPr marL="9525" marR="36000" marT="9525" marB="0" anchor="b">
                        <a:lnR w="19050" cap="flat" cmpd="sng" algn="ctr">
                          <a:solidFill>
                            <a:schemeClr val="tx1"/>
                          </a:solidFill>
                          <a:prstDash val="solid"/>
                          <a:round/>
                          <a:headEnd type="none" w="med" len="med"/>
                          <a:tailEnd type="none" w="med" len="med"/>
                        </a:lnR>
                        <a:solidFill>
                          <a:schemeClr val="tx2">
                            <a:lumMod val="20000"/>
                            <a:lumOff val="80000"/>
                          </a:schemeClr>
                        </a:solidFill>
                      </a:tcPr>
                    </a:tc>
                    <a:extLst>
                      <a:ext uri="{0D108BD9-81ED-4DB2-BD59-A6C34878D82A}">
                        <a16:rowId xmlns:a16="http://schemas.microsoft.com/office/drawing/2014/main" val="10003"/>
                      </a:ext>
                    </a:extLst>
                  </a:tr>
                  <a:tr h="190500">
                    <a:tc>
                      <a:txBody>
                        <a:bodyPr/>
                        <a:lstStyle/>
                        <a:p>
                          <a:pPr algn="ctr" fontAlgn="b"/>
                          <a:r>
                            <a:rPr lang="cs-CZ" sz="1000" u="none" strike="noStrike" dirty="0">
                              <a:effectLst/>
                              <a:latin typeface="Cambria Math" panose="02040503050406030204" pitchFamily="18" charset="0"/>
                              <a:ea typeface="Cambria Math" panose="02040503050406030204" pitchFamily="18" charset="0"/>
                            </a:rPr>
                            <a:t>7</a:t>
                          </a:r>
                          <a:endParaRPr lang="cs-CZ" sz="1000" b="0" i="0" u="none" strike="noStrike" dirty="0">
                            <a:solidFill>
                              <a:srgbClr val="000000"/>
                            </a:solidFill>
                            <a:effectLst/>
                            <a:latin typeface="Cambria Math" panose="02040503050406030204" pitchFamily="18" charset="0"/>
                            <a:ea typeface="Cambria Math" panose="02040503050406030204" pitchFamily="18" charset="0"/>
                          </a:endParaRPr>
                        </a:p>
                      </a:txBody>
                      <a:tcPr marL="9525" marR="9525" marT="9525" marB="0" anchor="b">
                        <a:lnL w="19050" cap="flat" cmpd="sng" algn="ctr">
                          <a:solidFill>
                            <a:schemeClr val="tx1"/>
                          </a:solidFill>
                          <a:prstDash val="solid"/>
                          <a:round/>
                          <a:headEnd type="none" w="med" len="med"/>
                          <a:tailEnd type="none" w="med" len="med"/>
                        </a:lnL>
                        <a:solidFill>
                          <a:schemeClr val="tx2">
                            <a:lumMod val="20000"/>
                            <a:lumOff val="80000"/>
                          </a:schemeClr>
                        </a:solidFill>
                      </a:tcPr>
                    </a:tc>
                    <a:tc>
                      <a:txBody>
                        <a:bodyPr/>
                        <a:lstStyle/>
                        <a:p>
                          <a:pPr algn="r" fontAlgn="b"/>
                          <a:r>
                            <a:rPr lang="cs-CZ" sz="1000" u="none" strike="noStrike" dirty="0">
                              <a:effectLst/>
                              <a:latin typeface="Cambria Math" panose="02040503050406030204" pitchFamily="18" charset="0"/>
                              <a:ea typeface="Cambria Math" panose="02040503050406030204" pitchFamily="18" charset="0"/>
                            </a:rPr>
                            <a:t>107.61</a:t>
                          </a:r>
                          <a:endParaRPr lang="cs-CZ" sz="1000" b="0" i="0" u="none" strike="noStrike" dirty="0">
                            <a:solidFill>
                              <a:srgbClr val="000000"/>
                            </a:solidFill>
                            <a:effectLst/>
                            <a:latin typeface="Cambria Math" panose="02040503050406030204" pitchFamily="18" charset="0"/>
                            <a:ea typeface="Cambria Math" panose="02040503050406030204" pitchFamily="18" charset="0"/>
                          </a:endParaRPr>
                        </a:p>
                      </a:txBody>
                      <a:tcPr marL="9525" marR="36000" marT="9525" marB="0" anchor="b">
                        <a:solidFill>
                          <a:schemeClr val="tx2">
                            <a:lumMod val="20000"/>
                            <a:lumOff val="80000"/>
                          </a:schemeClr>
                        </a:solidFill>
                      </a:tcPr>
                    </a:tc>
                    <a:tc>
                      <a:txBody>
                        <a:bodyPr/>
                        <a:lstStyle/>
                        <a:p>
                          <a:pPr algn="r" fontAlgn="b"/>
                          <a:r>
                            <a:rPr lang="cs-CZ" sz="1000" u="none" strike="noStrike" dirty="0">
                              <a:effectLst/>
                              <a:latin typeface="Cambria Math" panose="02040503050406030204" pitchFamily="18" charset="0"/>
                              <a:ea typeface="Cambria Math" panose="02040503050406030204" pitchFamily="18" charset="0"/>
                            </a:rPr>
                            <a:t>62.61</a:t>
                          </a:r>
                          <a:endParaRPr lang="cs-CZ" sz="1000" b="0" i="0" u="none" strike="noStrike" dirty="0">
                            <a:solidFill>
                              <a:srgbClr val="000000"/>
                            </a:solidFill>
                            <a:effectLst/>
                            <a:latin typeface="Cambria Math" panose="02040503050406030204" pitchFamily="18" charset="0"/>
                            <a:ea typeface="Cambria Math" panose="02040503050406030204" pitchFamily="18" charset="0"/>
                          </a:endParaRPr>
                        </a:p>
                      </a:txBody>
                      <a:tcPr marL="9525" marR="36000" marT="9525" marB="0" anchor="b">
                        <a:solidFill>
                          <a:schemeClr val="tx2">
                            <a:lumMod val="20000"/>
                            <a:lumOff val="80000"/>
                          </a:schemeClr>
                        </a:solidFill>
                      </a:tcPr>
                    </a:tc>
                    <a:tc>
                      <a:txBody>
                        <a:bodyPr/>
                        <a:lstStyle/>
                        <a:p>
                          <a:pPr algn="r" fontAlgn="b"/>
                          <a:r>
                            <a:rPr lang="cs-CZ" sz="1000" u="none" strike="noStrike" dirty="0">
                              <a:effectLst/>
                              <a:latin typeface="Cambria Math" panose="02040503050406030204" pitchFamily="18" charset="0"/>
                              <a:ea typeface="Cambria Math" panose="02040503050406030204" pitchFamily="18" charset="0"/>
                            </a:rPr>
                            <a:t>120</a:t>
                          </a:r>
                          <a:endParaRPr lang="cs-CZ" sz="1000" b="0" i="0" u="none" strike="noStrike" dirty="0">
                            <a:solidFill>
                              <a:srgbClr val="000000"/>
                            </a:solidFill>
                            <a:effectLst/>
                            <a:latin typeface="Cambria Math" panose="02040503050406030204" pitchFamily="18" charset="0"/>
                            <a:ea typeface="Cambria Math" panose="02040503050406030204" pitchFamily="18" charset="0"/>
                          </a:endParaRPr>
                        </a:p>
                      </a:txBody>
                      <a:tcPr marL="9525" marR="36000" marT="9525" marB="0" anchor="b">
                        <a:solidFill>
                          <a:schemeClr val="tx2">
                            <a:lumMod val="20000"/>
                            <a:lumOff val="80000"/>
                          </a:schemeClr>
                        </a:solidFill>
                      </a:tcPr>
                    </a:tc>
                    <a:tc>
                      <a:txBody>
                        <a:bodyPr/>
                        <a:lstStyle/>
                        <a:p>
                          <a:pPr algn="r" fontAlgn="b"/>
                          <a:r>
                            <a:rPr lang="cs-CZ" sz="1000" u="none" strike="noStrike" dirty="0">
                              <a:effectLst/>
                              <a:latin typeface="Cambria Math" panose="02040503050406030204" pitchFamily="18" charset="0"/>
                              <a:ea typeface="Cambria Math" panose="02040503050406030204" pitchFamily="18" charset="0"/>
                            </a:rPr>
                            <a:t>0.2601</a:t>
                          </a:r>
                          <a:endParaRPr lang="cs-CZ" sz="1000" b="0" i="0" u="none" strike="noStrike" dirty="0">
                            <a:solidFill>
                              <a:srgbClr val="000000"/>
                            </a:solidFill>
                            <a:effectLst/>
                            <a:latin typeface="Cambria Math" panose="02040503050406030204" pitchFamily="18" charset="0"/>
                            <a:ea typeface="Cambria Math" panose="02040503050406030204" pitchFamily="18" charset="0"/>
                          </a:endParaRPr>
                        </a:p>
                      </a:txBody>
                      <a:tcPr marL="9525" marR="36000" marT="9525" marB="0" anchor="b">
                        <a:solidFill>
                          <a:schemeClr val="tx2">
                            <a:lumMod val="20000"/>
                            <a:lumOff val="80000"/>
                          </a:schemeClr>
                        </a:solidFill>
                      </a:tcPr>
                    </a:tc>
                    <a:tc>
                      <a:txBody>
                        <a:bodyPr/>
                        <a:lstStyle/>
                        <a:p>
                          <a:pPr algn="r" fontAlgn="b"/>
                          <a:r>
                            <a:rPr lang="cs-CZ" sz="1000" u="none" strike="noStrike" dirty="0">
                              <a:effectLst/>
                              <a:latin typeface="Cambria Math" panose="02040503050406030204" pitchFamily="18" charset="0"/>
                              <a:ea typeface="Cambria Math" panose="02040503050406030204" pitchFamily="18" charset="0"/>
                            </a:rPr>
                            <a:t>16.29</a:t>
                          </a:r>
                          <a:endParaRPr lang="cs-CZ" sz="1000" b="0" i="0" u="none" strike="noStrike" dirty="0">
                            <a:solidFill>
                              <a:srgbClr val="000000"/>
                            </a:solidFill>
                            <a:effectLst/>
                            <a:latin typeface="Cambria Math" panose="02040503050406030204" pitchFamily="18" charset="0"/>
                            <a:ea typeface="Cambria Math" panose="02040503050406030204" pitchFamily="18" charset="0"/>
                          </a:endParaRPr>
                        </a:p>
                      </a:txBody>
                      <a:tcPr marL="9525" marR="36000" marT="9525" marB="0" anchor="b">
                        <a:lnR w="19050" cap="flat" cmpd="sng" algn="ctr">
                          <a:solidFill>
                            <a:schemeClr val="tx1"/>
                          </a:solidFill>
                          <a:prstDash val="solid"/>
                          <a:round/>
                          <a:headEnd type="none" w="med" len="med"/>
                          <a:tailEnd type="none" w="med" len="med"/>
                        </a:lnR>
                        <a:solidFill>
                          <a:schemeClr val="tx2">
                            <a:lumMod val="20000"/>
                            <a:lumOff val="80000"/>
                          </a:schemeClr>
                        </a:solidFill>
                      </a:tcPr>
                    </a:tc>
                    <a:extLst>
                      <a:ext uri="{0D108BD9-81ED-4DB2-BD59-A6C34878D82A}">
                        <a16:rowId xmlns:a16="http://schemas.microsoft.com/office/drawing/2014/main" val="10004"/>
                      </a:ext>
                    </a:extLst>
                  </a:tr>
                  <a:tr h="190500">
                    <a:tc>
                      <a:txBody>
                        <a:bodyPr/>
                        <a:lstStyle/>
                        <a:p>
                          <a:pPr algn="ctr" fontAlgn="b"/>
                          <a:r>
                            <a:rPr lang="cs-CZ" sz="1000" u="none" strike="noStrike" dirty="0">
                              <a:effectLst/>
                              <a:latin typeface="Cambria Math" panose="02040503050406030204" pitchFamily="18" charset="0"/>
                              <a:ea typeface="Cambria Math" panose="02040503050406030204" pitchFamily="18" charset="0"/>
                            </a:rPr>
                            <a:t>6</a:t>
                          </a:r>
                          <a:endParaRPr lang="cs-CZ" sz="1000" b="0" i="0" u="none" strike="noStrike" dirty="0">
                            <a:solidFill>
                              <a:srgbClr val="000000"/>
                            </a:solidFill>
                            <a:effectLst/>
                            <a:latin typeface="Cambria Math" panose="02040503050406030204" pitchFamily="18" charset="0"/>
                            <a:ea typeface="Cambria Math" panose="02040503050406030204" pitchFamily="18" charset="0"/>
                          </a:endParaRPr>
                        </a:p>
                      </a:txBody>
                      <a:tcPr marL="9525" marR="9525" marT="9525" marB="0" anchor="b">
                        <a:lnL w="19050" cap="flat" cmpd="sng" algn="ctr">
                          <a:solidFill>
                            <a:schemeClr val="tx1"/>
                          </a:solidFill>
                          <a:prstDash val="solid"/>
                          <a:round/>
                          <a:headEnd type="none" w="med" len="med"/>
                          <a:tailEnd type="none" w="med" len="med"/>
                        </a:lnL>
                        <a:solidFill>
                          <a:schemeClr val="tx2">
                            <a:lumMod val="20000"/>
                            <a:lumOff val="80000"/>
                          </a:schemeClr>
                        </a:solidFill>
                      </a:tcPr>
                    </a:tc>
                    <a:tc>
                      <a:txBody>
                        <a:bodyPr/>
                        <a:lstStyle/>
                        <a:p>
                          <a:pPr algn="r" fontAlgn="b"/>
                          <a:r>
                            <a:rPr lang="cs-CZ" sz="1000" u="none" strike="noStrike" dirty="0">
                              <a:effectLst/>
                              <a:latin typeface="Cambria Math" panose="02040503050406030204" pitchFamily="18" charset="0"/>
                              <a:ea typeface="Cambria Math" panose="02040503050406030204" pitchFamily="18" charset="0"/>
                            </a:rPr>
                            <a:t>57.95</a:t>
                          </a:r>
                          <a:endParaRPr lang="cs-CZ" sz="1000" b="0" i="0" u="none" strike="noStrike" dirty="0">
                            <a:solidFill>
                              <a:srgbClr val="000000"/>
                            </a:solidFill>
                            <a:effectLst/>
                            <a:latin typeface="Cambria Math" panose="02040503050406030204" pitchFamily="18" charset="0"/>
                            <a:ea typeface="Cambria Math" panose="02040503050406030204" pitchFamily="18" charset="0"/>
                          </a:endParaRPr>
                        </a:p>
                      </a:txBody>
                      <a:tcPr marL="9525" marR="36000" marT="9525" marB="0" anchor="b">
                        <a:solidFill>
                          <a:schemeClr val="tx2">
                            <a:lumMod val="20000"/>
                            <a:lumOff val="80000"/>
                          </a:schemeClr>
                        </a:solidFill>
                      </a:tcPr>
                    </a:tc>
                    <a:tc>
                      <a:txBody>
                        <a:bodyPr/>
                        <a:lstStyle/>
                        <a:p>
                          <a:pPr algn="r" fontAlgn="b"/>
                          <a:r>
                            <a:rPr lang="cs-CZ" sz="1000" u="none" strike="noStrike" dirty="0">
                              <a:effectLst/>
                              <a:latin typeface="Cambria Math" panose="02040503050406030204" pitchFamily="18" charset="0"/>
                              <a:ea typeface="Cambria Math" panose="02040503050406030204" pitchFamily="18" charset="0"/>
                            </a:rPr>
                            <a:t>12.95</a:t>
                          </a:r>
                          <a:endParaRPr lang="cs-CZ" sz="1000" b="0" i="0" u="none" strike="noStrike" dirty="0">
                            <a:solidFill>
                              <a:srgbClr val="000000"/>
                            </a:solidFill>
                            <a:effectLst/>
                            <a:latin typeface="Cambria Math" panose="02040503050406030204" pitchFamily="18" charset="0"/>
                            <a:ea typeface="Cambria Math" panose="02040503050406030204" pitchFamily="18" charset="0"/>
                          </a:endParaRPr>
                        </a:p>
                      </a:txBody>
                      <a:tcPr marL="9525" marR="36000" marT="9525" marB="0" anchor="b">
                        <a:solidFill>
                          <a:schemeClr val="tx2">
                            <a:lumMod val="20000"/>
                            <a:lumOff val="80000"/>
                          </a:schemeClr>
                        </a:solidFill>
                      </a:tcPr>
                    </a:tc>
                    <a:tc>
                      <a:txBody>
                        <a:bodyPr/>
                        <a:lstStyle/>
                        <a:p>
                          <a:pPr algn="r" fontAlgn="b"/>
                          <a:r>
                            <a:rPr lang="cs-CZ" sz="1000" u="none" strike="noStrike" dirty="0">
                              <a:effectLst/>
                              <a:latin typeface="Cambria Math" panose="02040503050406030204" pitchFamily="18" charset="0"/>
                              <a:ea typeface="Cambria Math" panose="02040503050406030204" pitchFamily="18" charset="0"/>
                            </a:rPr>
                            <a:t>210</a:t>
                          </a:r>
                          <a:endParaRPr lang="cs-CZ" sz="1000" b="0" i="0" u="none" strike="noStrike" dirty="0">
                            <a:solidFill>
                              <a:srgbClr val="000000"/>
                            </a:solidFill>
                            <a:effectLst/>
                            <a:latin typeface="Cambria Math" panose="02040503050406030204" pitchFamily="18" charset="0"/>
                            <a:ea typeface="Cambria Math" panose="02040503050406030204" pitchFamily="18" charset="0"/>
                          </a:endParaRPr>
                        </a:p>
                      </a:txBody>
                      <a:tcPr marL="9525" marR="36000" marT="9525" marB="0" anchor="b">
                        <a:solidFill>
                          <a:schemeClr val="tx2">
                            <a:lumMod val="20000"/>
                            <a:lumOff val="80000"/>
                          </a:schemeClr>
                        </a:solidFill>
                      </a:tcPr>
                    </a:tc>
                    <a:tc>
                      <a:txBody>
                        <a:bodyPr/>
                        <a:lstStyle/>
                        <a:p>
                          <a:pPr algn="r" fontAlgn="b"/>
                          <a:r>
                            <a:rPr lang="cs-CZ" sz="1000" u="none" strike="noStrike" dirty="0">
                              <a:effectLst/>
                              <a:latin typeface="Cambria Math" panose="02040503050406030204" pitchFamily="18" charset="0"/>
                              <a:ea typeface="Cambria Math" panose="02040503050406030204" pitchFamily="18" charset="0"/>
                            </a:rPr>
                            <a:t>0.2276</a:t>
                          </a:r>
                          <a:endParaRPr lang="cs-CZ" sz="1000" b="0" i="0" u="none" strike="noStrike" dirty="0">
                            <a:solidFill>
                              <a:srgbClr val="000000"/>
                            </a:solidFill>
                            <a:effectLst/>
                            <a:latin typeface="Cambria Math" panose="02040503050406030204" pitchFamily="18" charset="0"/>
                            <a:ea typeface="Cambria Math" panose="02040503050406030204" pitchFamily="18" charset="0"/>
                          </a:endParaRPr>
                        </a:p>
                      </a:txBody>
                      <a:tcPr marL="9525" marR="36000" marT="9525" marB="0" anchor="b">
                        <a:solidFill>
                          <a:schemeClr val="tx2">
                            <a:lumMod val="20000"/>
                            <a:lumOff val="80000"/>
                          </a:schemeClr>
                        </a:solidFill>
                      </a:tcPr>
                    </a:tc>
                    <a:tc>
                      <a:txBody>
                        <a:bodyPr/>
                        <a:lstStyle/>
                        <a:p>
                          <a:pPr algn="r" fontAlgn="b"/>
                          <a:r>
                            <a:rPr lang="cs-CZ" sz="1000" u="none" strike="noStrike" dirty="0">
                              <a:effectLst/>
                              <a:latin typeface="Cambria Math" panose="02040503050406030204" pitchFamily="18" charset="0"/>
                              <a:ea typeface="Cambria Math" panose="02040503050406030204" pitchFamily="18" charset="0"/>
                            </a:rPr>
                            <a:t>2.95</a:t>
                          </a:r>
                          <a:endParaRPr lang="cs-CZ" sz="1000" b="0" i="0" u="none" strike="noStrike" dirty="0">
                            <a:solidFill>
                              <a:srgbClr val="000000"/>
                            </a:solidFill>
                            <a:effectLst/>
                            <a:latin typeface="Cambria Math" panose="02040503050406030204" pitchFamily="18" charset="0"/>
                            <a:ea typeface="Cambria Math" panose="02040503050406030204" pitchFamily="18" charset="0"/>
                          </a:endParaRPr>
                        </a:p>
                      </a:txBody>
                      <a:tcPr marL="9525" marR="36000" marT="9525" marB="0" anchor="b">
                        <a:lnR w="19050" cap="flat" cmpd="sng" algn="ctr">
                          <a:solidFill>
                            <a:schemeClr val="tx1"/>
                          </a:solidFill>
                          <a:prstDash val="solid"/>
                          <a:round/>
                          <a:headEnd type="none" w="med" len="med"/>
                          <a:tailEnd type="none" w="med" len="med"/>
                        </a:lnR>
                        <a:solidFill>
                          <a:schemeClr val="tx2">
                            <a:lumMod val="20000"/>
                            <a:lumOff val="80000"/>
                          </a:schemeClr>
                        </a:solidFill>
                      </a:tcPr>
                    </a:tc>
                    <a:extLst>
                      <a:ext uri="{0D108BD9-81ED-4DB2-BD59-A6C34878D82A}">
                        <a16:rowId xmlns:a16="http://schemas.microsoft.com/office/drawing/2014/main" val="10005"/>
                      </a:ext>
                    </a:extLst>
                  </a:tr>
                  <a:tr h="190500">
                    <a:tc>
                      <a:txBody>
                        <a:bodyPr/>
                        <a:lstStyle/>
                        <a:p>
                          <a:pPr algn="ctr" fontAlgn="b"/>
                          <a:r>
                            <a:rPr lang="cs-CZ" sz="1000" u="none" strike="noStrike" dirty="0">
                              <a:effectLst/>
                              <a:latin typeface="Cambria Math" panose="02040503050406030204" pitchFamily="18" charset="0"/>
                              <a:ea typeface="Cambria Math" panose="02040503050406030204" pitchFamily="18" charset="0"/>
                            </a:rPr>
                            <a:t>5</a:t>
                          </a:r>
                          <a:endParaRPr lang="cs-CZ" sz="1000" b="0" i="0" u="none" strike="noStrike" dirty="0">
                            <a:solidFill>
                              <a:srgbClr val="000000"/>
                            </a:solidFill>
                            <a:effectLst/>
                            <a:latin typeface="Cambria Math" panose="02040503050406030204" pitchFamily="18" charset="0"/>
                            <a:ea typeface="Cambria Math" panose="02040503050406030204" pitchFamily="18" charset="0"/>
                          </a:endParaRPr>
                        </a:p>
                      </a:txBody>
                      <a:tcPr marL="9525" marR="9525" marT="9525" marB="0" anchor="b">
                        <a:lnL w="19050" cap="flat" cmpd="sng" algn="ctr">
                          <a:solidFill>
                            <a:schemeClr val="tx1"/>
                          </a:solidFill>
                          <a:prstDash val="solid"/>
                          <a:round/>
                          <a:headEnd type="none" w="med" len="med"/>
                          <a:tailEnd type="none" w="med" len="med"/>
                        </a:lnL>
                        <a:solidFill>
                          <a:schemeClr val="tx2">
                            <a:lumMod val="20000"/>
                            <a:lumOff val="80000"/>
                          </a:schemeClr>
                        </a:solidFill>
                      </a:tcPr>
                    </a:tc>
                    <a:tc>
                      <a:txBody>
                        <a:bodyPr/>
                        <a:lstStyle/>
                        <a:p>
                          <a:pPr algn="r" fontAlgn="b"/>
                          <a:r>
                            <a:rPr lang="cs-CZ" sz="1000" u="none" strike="noStrike" dirty="0">
                              <a:effectLst/>
                              <a:latin typeface="Cambria Math" panose="02040503050406030204" pitchFamily="18" charset="0"/>
                              <a:ea typeface="Cambria Math" panose="02040503050406030204" pitchFamily="18" charset="0"/>
                            </a:rPr>
                            <a:t>31.20</a:t>
                          </a:r>
                          <a:endParaRPr lang="cs-CZ" sz="1000" b="0" i="0" u="none" strike="noStrike" dirty="0">
                            <a:solidFill>
                              <a:srgbClr val="000000"/>
                            </a:solidFill>
                            <a:effectLst/>
                            <a:latin typeface="Cambria Math" panose="02040503050406030204" pitchFamily="18" charset="0"/>
                            <a:ea typeface="Cambria Math" panose="02040503050406030204" pitchFamily="18" charset="0"/>
                          </a:endParaRPr>
                        </a:p>
                      </a:txBody>
                      <a:tcPr marL="9525" marR="36000" marT="9525" marB="0" anchor="b">
                        <a:solidFill>
                          <a:schemeClr val="tx2">
                            <a:lumMod val="20000"/>
                            <a:lumOff val="80000"/>
                          </a:schemeClr>
                        </a:solidFill>
                      </a:tcPr>
                    </a:tc>
                    <a:tc>
                      <a:txBody>
                        <a:bodyPr/>
                        <a:lstStyle/>
                        <a:p>
                          <a:pPr algn="r" fontAlgn="b"/>
                          <a:r>
                            <a:rPr lang="cs-CZ" sz="1000" u="none" strike="noStrike" dirty="0">
                              <a:effectLst/>
                              <a:latin typeface="Cambria Math" panose="02040503050406030204" pitchFamily="18" charset="0"/>
                              <a:ea typeface="Cambria Math" panose="02040503050406030204" pitchFamily="18" charset="0"/>
                            </a:rPr>
                            <a:t>0.00</a:t>
                          </a:r>
                          <a:endParaRPr lang="cs-CZ" sz="1000" b="0" i="0" u="none" strike="noStrike" dirty="0">
                            <a:solidFill>
                              <a:srgbClr val="000000"/>
                            </a:solidFill>
                            <a:effectLst/>
                            <a:latin typeface="Cambria Math" panose="02040503050406030204" pitchFamily="18" charset="0"/>
                            <a:ea typeface="Cambria Math" panose="02040503050406030204" pitchFamily="18" charset="0"/>
                          </a:endParaRPr>
                        </a:p>
                      </a:txBody>
                      <a:tcPr marL="9525" marR="36000" marT="9525" marB="0" anchor="b">
                        <a:solidFill>
                          <a:schemeClr val="tx2">
                            <a:lumMod val="20000"/>
                            <a:lumOff val="80000"/>
                          </a:schemeClr>
                        </a:solidFill>
                      </a:tcPr>
                    </a:tc>
                    <a:tc>
                      <a:txBody>
                        <a:bodyPr/>
                        <a:lstStyle/>
                        <a:p>
                          <a:pPr algn="r" fontAlgn="b"/>
                          <a:r>
                            <a:rPr lang="cs-CZ" sz="1000" u="none" strike="noStrike" dirty="0">
                              <a:effectLst/>
                              <a:latin typeface="Cambria Math" panose="02040503050406030204" pitchFamily="18" charset="0"/>
                              <a:ea typeface="Cambria Math" panose="02040503050406030204" pitchFamily="18" charset="0"/>
                            </a:rPr>
                            <a:t>252</a:t>
                          </a:r>
                          <a:endParaRPr lang="cs-CZ" sz="1000" b="0" i="0" u="none" strike="noStrike" dirty="0">
                            <a:solidFill>
                              <a:srgbClr val="000000"/>
                            </a:solidFill>
                            <a:effectLst/>
                            <a:latin typeface="Cambria Math" panose="02040503050406030204" pitchFamily="18" charset="0"/>
                            <a:ea typeface="Cambria Math" panose="02040503050406030204" pitchFamily="18" charset="0"/>
                          </a:endParaRPr>
                        </a:p>
                      </a:txBody>
                      <a:tcPr marL="9525" marR="36000" marT="9525" marB="0" anchor="b">
                        <a:solidFill>
                          <a:schemeClr val="tx2">
                            <a:lumMod val="20000"/>
                            <a:lumOff val="80000"/>
                          </a:schemeClr>
                        </a:solidFill>
                      </a:tcPr>
                    </a:tc>
                    <a:tc>
                      <a:txBody>
                        <a:bodyPr/>
                        <a:lstStyle/>
                        <a:p>
                          <a:pPr algn="r" fontAlgn="b"/>
                          <a:r>
                            <a:rPr lang="cs-CZ" sz="1000" u="none" strike="noStrike" dirty="0">
                              <a:effectLst/>
                              <a:latin typeface="Cambria Math" panose="02040503050406030204" pitchFamily="18" charset="0"/>
                              <a:ea typeface="Cambria Math" panose="02040503050406030204" pitchFamily="18" charset="0"/>
                            </a:rPr>
                            <a:t>0.1366</a:t>
                          </a:r>
                          <a:endParaRPr lang="cs-CZ" sz="1000" b="0" i="0" u="none" strike="noStrike" dirty="0">
                            <a:solidFill>
                              <a:srgbClr val="000000"/>
                            </a:solidFill>
                            <a:effectLst/>
                            <a:latin typeface="Cambria Math" panose="02040503050406030204" pitchFamily="18" charset="0"/>
                            <a:ea typeface="Cambria Math" panose="02040503050406030204" pitchFamily="18" charset="0"/>
                          </a:endParaRPr>
                        </a:p>
                      </a:txBody>
                      <a:tcPr marL="9525" marR="36000" marT="9525" marB="0" anchor="b">
                        <a:solidFill>
                          <a:schemeClr val="tx2">
                            <a:lumMod val="20000"/>
                            <a:lumOff val="80000"/>
                          </a:schemeClr>
                        </a:solidFill>
                      </a:tcPr>
                    </a:tc>
                    <a:tc>
                      <a:txBody>
                        <a:bodyPr/>
                        <a:lstStyle/>
                        <a:p>
                          <a:pPr algn="r" fontAlgn="b"/>
                          <a:r>
                            <a:rPr lang="cs-CZ" sz="1000" u="none" strike="noStrike" dirty="0">
                              <a:effectLst/>
                              <a:latin typeface="Cambria Math" panose="02040503050406030204" pitchFamily="18" charset="0"/>
                              <a:ea typeface="Cambria Math" panose="02040503050406030204" pitchFamily="18" charset="0"/>
                            </a:rPr>
                            <a:t>0.00</a:t>
                          </a:r>
                          <a:endParaRPr lang="cs-CZ" sz="1000" b="0" i="0" u="none" strike="noStrike" dirty="0">
                            <a:solidFill>
                              <a:srgbClr val="000000"/>
                            </a:solidFill>
                            <a:effectLst/>
                            <a:latin typeface="Cambria Math" panose="02040503050406030204" pitchFamily="18" charset="0"/>
                            <a:ea typeface="Cambria Math" panose="02040503050406030204" pitchFamily="18" charset="0"/>
                          </a:endParaRPr>
                        </a:p>
                      </a:txBody>
                      <a:tcPr marL="9525" marR="36000" marT="9525" marB="0" anchor="b">
                        <a:lnR w="19050" cap="flat" cmpd="sng" algn="ctr">
                          <a:solidFill>
                            <a:schemeClr val="tx1"/>
                          </a:solidFill>
                          <a:prstDash val="solid"/>
                          <a:round/>
                          <a:headEnd type="none" w="med" len="med"/>
                          <a:tailEnd type="none" w="med" len="med"/>
                        </a:lnR>
                        <a:solidFill>
                          <a:schemeClr val="tx2">
                            <a:lumMod val="20000"/>
                            <a:lumOff val="80000"/>
                          </a:schemeClr>
                        </a:solidFill>
                      </a:tcPr>
                    </a:tc>
                    <a:extLst>
                      <a:ext uri="{0D108BD9-81ED-4DB2-BD59-A6C34878D82A}">
                        <a16:rowId xmlns:a16="http://schemas.microsoft.com/office/drawing/2014/main" val="10006"/>
                      </a:ext>
                    </a:extLst>
                  </a:tr>
                  <a:tr h="190500">
                    <a:tc>
                      <a:txBody>
                        <a:bodyPr/>
                        <a:lstStyle/>
                        <a:p>
                          <a:pPr algn="ctr" fontAlgn="b"/>
                          <a:r>
                            <a:rPr lang="cs-CZ" sz="1000" u="none" strike="noStrike" dirty="0">
                              <a:effectLst/>
                              <a:latin typeface="Cambria Math" panose="02040503050406030204" pitchFamily="18" charset="0"/>
                              <a:ea typeface="Cambria Math" panose="02040503050406030204" pitchFamily="18" charset="0"/>
                            </a:rPr>
                            <a:t>4</a:t>
                          </a:r>
                          <a:endParaRPr lang="cs-CZ" sz="1000" b="0" i="0" u="none" strike="noStrike" dirty="0">
                            <a:solidFill>
                              <a:srgbClr val="000000"/>
                            </a:solidFill>
                            <a:effectLst/>
                            <a:latin typeface="Cambria Math" panose="02040503050406030204" pitchFamily="18" charset="0"/>
                            <a:ea typeface="Cambria Math" panose="02040503050406030204" pitchFamily="18" charset="0"/>
                          </a:endParaRPr>
                        </a:p>
                      </a:txBody>
                      <a:tcPr marL="9525" marR="9525" marT="9525" marB="0" anchor="b">
                        <a:lnL w="19050" cap="flat" cmpd="sng" algn="ctr">
                          <a:solidFill>
                            <a:schemeClr val="tx1"/>
                          </a:solidFill>
                          <a:prstDash val="solid"/>
                          <a:round/>
                          <a:headEnd type="none" w="med" len="med"/>
                          <a:tailEnd type="none" w="med" len="med"/>
                        </a:lnL>
                        <a:solidFill>
                          <a:schemeClr val="tx2">
                            <a:lumMod val="20000"/>
                            <a:lumOff val="80000"/>
                          </a:schemeClr>
                        </a:solidFill>
                      </a:tcPr>
                    </a:tc>
                    <a:tc>
                      <a:txBody>
                        <a:bodyPr/>
                        <a:lstStyle/>
                        <a:p>
                          <a:pPr algn="r" fontAlgn="b"/>
                          <a:r>
                            <a:rPr lang="cs-CZ" sz="1000" u="none" strike="noStrike" dirty="0">
                              <a:effectLst/>
                              <a:latin typeface="Cambria Math" panose="02040503050406030204" pitchFamily="18" charset="0"/>
                              <a:ea typeface="Cambria Math" panose="02040503050406030204" pitchFamily="18" charset="0"/>
                            </a:rPr>
                            <a:t>16.80</a:t>
                          </a:r>
                          <a:endParaRPr lang="cs-CZ" sz="1000" b="0" i="0" u="none" strike="noStrike" dirty="0">
                            <a:solidFill>
                              <a:srgbClr val="000000"/>
                            </a:solidFill>
                            <a:effectLst/>
                            <a:latin typeface="Cambria Math" panose="02040503050406030204" pitchFamily="18" charset="0"/>
                            <a:ea typeface="Cambria Math" panose="02040503050406030204" pitchFamily="18" charset="0"/>
                          </a:endParaRPr>
                        </a:p>
                      </a:txBody>
                      <a:tcPr marL="9525" marR="36000" marT="9525" marB="0" anchor="b">
                        <a:solidFill>
                          <a:schemeClr val="tx2">
                            <a:lumMod val="20000"/>
                            <a:lumOff val="80000"/>
                          </a:schemeClr>
                        </a:solidFill>
                      </a:tcPr>
                    </a:tc>
                    <a:tc>
                      <a:txBody>
                        <a:bodyPr/>
                        <a:lstStyle/>
                        <a:p>
                          <a:pPr algn="r" fontAlgn="b"/>
                          <a:r>
                            <a:rPr lang="cs-CZ" sz="1000" u="none" strike="noStrike" dirty="0">
                              <a:effectLst/>
                              <a:latin typeface="Cambria Math" panose="02040503050406030204" pitchFamily="18" charset="0"/>
                              <a:ea typeface="Cambria Math" panose="02040503050406030204" pitchFamily="18" charset="0"/>
                            </a:rPr>
                            <a:t>0.00</a:t>
                          </a:r>
                          <a:endParaRPr lang="cs-CZ" sz="1000" b="0" i="0" u="none" strike="noStrike" dirty="0">
                            <a:solidFill>
                              <a:srgbClr val="000000"/>
                            </a:solidFill>
                            <a:effectLst/>
                            <a:latin typeface="Cambria Math" panose="02040503050406030204" pitchFamily="18" charset="0"/>
                            <a:ea typeface="Cambria Math" panose="02040503050406030204" pitchFamily="18" charset="0"/>
                          </a:endParaRPr>
                        </a:p>
                      </a:txBody>
                      <a:tcPr marL="9525" marR="36000" marT="9525" marB="0" anchor="b">
                        <a:solidFill>
                          <a:schemeClr val="tx2">
                            <a:lumMod val="20000"/>
                            <a:lumOff val="80000"/>
                          </a:schemeClr>
                        </a:solidFill>
                      </a:tcPr>
                    </a:tc>
                    <a:tc>
                      <a:txBody>
                        <a:bodyPr/>
                        <a:lstStyle/>
                        <a:p>
                          <a:pPr algn="r" fontAlgn="b"/>
                          <a:r>
                            <a:rPr lang="cs-CZ" sz="1000" u="none" strike="noStrike" dirty="0">
                              <a:effectLst/>
                              <a:latin typeface="Cambria Math" panose="02040503050406030204" pitchFamily="18" charset="0"/>
                              <a:ea typeface="Cambria Math" panose="02040503050406030204" pitchFamily="18" charset="0"/>
                            </a:rPr>
                            <a:t>210</a:t>
                          </a:r>
                          <a:endParaRPr lang="cs-CZ" sz="1000" b="0" i="0" u="none" strike="noStrike" dirty="0">
                            <a:solidFill>
                              <a:srgbClr val="000000"/>
                            </a:solidFill>
                            <a:effectLst/>
                            <a:latin typeface="Cambria Math" panose="02040503050406030204" pitchFamily="18" charset="0"/>
                            <a:ea typeface="Cambria Math" panose="02040503050406030204" pitchFamily="18" charset="0"/>
                          </a:endParaRPr>
                        </a:p>
                      </a:txBody>
                      <a:tcPr marL="9525" marR="36000" marT="9525" marB="0" anchor="b">
                        <a:solidFill>
                          <a:schemeClr val="tx2">
                            <a:lumMod val="20000"/>
                            <a:lumOff val="80000"/>
                          </a:schemeClr>
                        </a:solidFill>
                      </a:tcPr>
                    </a:tc>
                    <a:tc>
                      <a:txBody>
                        <a:bodyPr/>
                        <a:lstStyle/>
                        <a:p>
                          <a:pPr algn="r" fontAlgn="b"/>
                          <a:r>
                            <a:rPr lang="cs-CZ" sz="1000" u="none" strike="noStrike" dirty="0">
                              <a:effectLst/>
                              <a:latin typeface="Cambria Math" panose="02040503050406030204" pitchFamily="18" charset="0"/>
                              <a:ea typeface="Cambria Math" panose="02040503050406030204" pitchFamily="18" charset="0"/>
                            </a:rPr>
                            <a:t>0.0569</a:t>
                          </a:r>
                          <a:endParaRPr lang="cs-CZ" sz="1000" b="0" i="0" u="none" strike="noStrike" dirty="0">
                            <a:solidFill>
                              <a:srgbClr val="000000"/>
                            </a:solidFill>
                            <a:effectLst/>
                            <a:latin typeface="Cambria Math" panose="02040503050406030204" pitchFamily="18" charset="0"/>
                            <a:ea typeface="Cambria Math" panose="02040503050406030204" pitchFamily="18" charset="0"/>
                          </a:endParaRPr>
                        </a:p>
                      </a:txBody>
                      <a:tcPr marL="9525" marR="36000" marT="9525" marB="0" anchor="b">
                        <a:solidFill>
                          <a:schemeClr val="tx2">
                            <a:lumMod val="20000"/>
                            <a:lumOff val="80000"/>
                          </a:schemeClr>
                        </a:solidFill>
                      </a:tcPr>
                    </a:tc>
                    <a:tc>
                      <a:txBody>
                        <a:bodyPr/>
                        <a:lstStyle/>
                        <a:p>
                          <a:pPr algn="r" fontAlgn="b"/>
                          <a:r>
                            <a:rPr lang="cs-CZ" sz="1000" u="none" strike="noStrike" dirty="0">
                              <a:effectLst/>
                              <a:latin typeface="Cambria Math" panose="02040503050406030204" pitchFamily="18" charset="0"/>
                              <a:ea typeface="Cambria Math" panose="02040503050406030204" pitchFamily="18" charset="0"/>
                            </a:rPr>
                            <a:t>0.00</a:t>
                          </a:r>
                          <a:endParaRPr lang="cs-CZ" sz="1000" b="0" i="0" u="none" strike="noStrike" dirty="0">
                            <a:solidFill>
                              <a:srgbClr val="000000"/>
                            </a:solidFill>
                            <a:effectLst/>
                            <a:latin typeface="Cambria Math" panose="02040503050406030204" pitchFamily="18" charset="0"/>
                            <a:ea typeface="Cambria Math" panose="02040503050406030204" pitchFamily="18" charset="0"/>
                          </a:endParaRPr>
                        </a:p>
                      </a:txBody>
                      <a:tcPr marL="9525" marR="36000" marT="9525" marB="0" anchor="b">
                        <a:lnR w="19050" cap="flat" cmpd="sng" algn="ctr">
                          <a:solidFill>
                            <a:schemeClr val="tx1"/>
                          </a:solidFill>
                          <a:prstDash val="solid"/>
                          <a:round/>
                          <a:headEnd type="none" w="med" len="med"/>
                          <a:tailEnd type="none" w="med" len="med"/>
                        </a:lnR>
                        <a:solidFill>
                          <a:schemeClr val="tx2">
                            <a:lumMod val="20000"/>
                            <a:lumOff val="80000"/>
                          </a:schemeClr>
                        </a:solidFill>
                      </a:tcPr>
                    </a:tc>
                    <a:extLst>
                      <a:ext uri="{0D108BD9-81ED-4DB2-BD59-A6C34878D82A}">
                        <a16:rowId xmlns:a16="http://schemas.microsoft.com/office/drawing/2014/main" val="10007"/>
                      </a:ext>
                    </a:extLst>
                  </a:tr>
                  <a:tr h="190500">
                    <a:tc>
                      <a:txBody>
                        <a:bodyPr/>
                        <a:lstStyle/>
                        <a:p>
                          <a:pPr algn="ctr" fontAlgn="b"/>
                          <a:r>
                            <a:rPr lang="cs-CZ" sz="1000" u="none" strike="noStrike">
                              <a:effectLst/>
                              <a:latin typeface="Cambria Math" panose="02040503050406030204" pitchFamily="18" charset="0"/>
                              <a:ea typeface="Cambria Math" panose="02040503050406030204" pitchFamily="18" charset="0"/>
                            </a:rPr>
                            <a:t>3</a:t>
                          </a:r>
                          <a:endParaRPr lang="cs-CZ" sz="1000" b="0" i="0" u="none" strike="noStrike">
                            <a:solidFill>
                              <a:srgbClr val="000000"/>
                            </a:solidFill>
                            <a:effectLst/>
                            <a:latin typeface="Cambria Math" panose="02040503050406030204" pitchFamily="18" charset="0"/>
                            <a:ea typeface="Cambria Math" panose="02040503050406030204" pitchFamily="18" charset="0"/>
                          </a:endParaRPr>
                        </a:p>
                      </a:txBody>
                      <a:tcPr marL="9525" marR="9525" marT="9525" marB="0" anchor="b">
                        <a:lnL w="19050" cap="flat" cmpd="sng" algn="ctr">
                          <a:solidFill>
                            <a:schemeClr val="tx1"/>
                          </a:solidFill>
                          <a:prstDash val="solid"/>
                          <a:round/>
                          <a:headEnd type="none" w="med" len="med"/>
                          <a:tailEnd type="none" w="med" len="med"/>
                        </a:lnL>
                        <a:solidFill>
                          <a:schemeClr val="tx2">
                            <a:lumMod val="20000"/>
                            <a:lumOff val="80000"/>
                          </a:schemeClr>
                        </a:solidFill>
                      </a:tcPr>
                    </a:tc>
                    <a:tc>
                      <a:txBody>
                        <a:bodyPr/>
                        <a:lstStyle/>
                        <a:p>
                          <a:pPr algn="r" fontAlgn="b"/>
                          <a:r>
                            <a:rPr lang="cs-CZ" sz="1000" u="none" strike="noStrike" dirty="0">
                              <a:effectLst/>
                              <a:latin typeface="Cambria Math" panose="02040503050406030204" pitchFamily="18" charset="0"/>
                              <a:ea typeface="Cambria Math" panose="02040503050406030204" pitchFamily="18" charset="0"/>
                            </a:rPr>
                            <a:t>9.05</a:t>
                          </a:r>
                          <a:endParaRPr lang="cs-CZ" sz="1000" b="0" i="0" u="none" strike="noStrike" dirty="0">
                            <a:solidFill>
                              <a:srgbClr val="000000"/>
                            </a:solidFill>
                            <a:effectLst/>
                            <a:latin typeface="Cambria Math" panose="02040503050406030204" pitchFamily="18" charset="0"/>
                            <a:ea typeface="Cambria Math" panose="02040503050406030204" pitchFamily="18" charset="0"/>
                          </a:endParaRPr>
                        </a:p>
                      </a:txBody>
                      <a:tcPr marL="9525" marR="36000" marT="9525" marB="0" anchor="b">
                        <a:solidFill>
                          <a:schemeClr val="tx2">
                            <a:lumMod val="20000"/>
                            <a:lumOff val="80000"/>
                          </a:schemeClr>
                        </a:solidFill>
                      </a:tcPr>
                    </a:tc>
                    <a:tc>
                      <a:txBody>
                        <a:bodyPr/>
                        <a:lstStyle/>
                        <a:p>
                          <a:pPr algn="r" fontAlgn="b"/>
                          <a:r>
                            <a:rPr lang="cs-CZ" sz="1000" u="none" strike="noStrike" dirty="0">
                              <a:effectLst/>
                              <a:latin typeface="Cambria Math" panose="02040503050406030204" pitchFamily="18" charset="0"/>
                              <a:ea typeface="Cambria Math" panose="02040503050406030204" pitchFamily="18" charset="0"/>
                            </a:rPr>
                            <a:t>0.00</a:t>
                          </a:r>
                          <a:endParaRPr lang="cs-CZ" sz="1000" b="0" i="0" u="none" strike="noStrike" dirty="0">
                            <a:solidFill>
                              <a:srgbClr val="000000"/>
                            </a:solidFill>
                            <a:effectLst/>
                            <a:latin typeface="Cambria Math" panose="02040503050406030204" pitchFamily="18" charset="0"/>
                            <a:ea typeface="Cambria Math" panose="02040503050406030204" pitchFamily="18" charset="0"/>
                          </a:endParaRPr>
                        </a:p>
                      </a:txBody>
                      <a:tcPr marL="9525" marR="36000" marT="9525" marB="0" anchor="b">
                        <a:solidFill>
                          <a:schemeClr val="tx2">
                            <a:lumMod val="20000"/>
                            <a:lumOff val="80000"/>
                          </a:schemeClr>
                        </a:solidFill>
                      </a:tcPr>
                    </a:tc>
                    <a:tc>
                      <a:txBody>
                        <a:bodyPr/>
                        <a:lstStyle/>
                        <a:p>
                          <a:pPr algn="r" fontAlgn="b"/>
                          <a:r>
                            <a:rPr lang="cs-CZ" sz="1000" u="none" strike="noStrike" dirty="0">
                              <a:effectLst/>
                              <a:latin typeface="Cambria Math" panose="02040503050406030204" pitchFamily="18" charset="0"/>
                              <a:ea typeface="Cambria Math" panose="02040503050406030204" pitchFamily="18" charset="0"/>
                            </a:rPr>
                            <a:t>120</a:t>
                          </a:r>
                          <a:endParaRPr lang="cs-CZ" sz="1000" b="0" i="0" u="none" strike="noStrike" dirty="0">
                            <a:solidFill>
                              <a:srgbClr val="000000"/>
                            </a:solidFill>
                            <a:effectLst/>
                            <a:latin typeface="Cambria Math" panose="02040503050406030204" pitchFamily="18" charset="0"/>
                            <a:ea typeface="Cambria Math" panose="02040503050406030204" pitchFamily="18" charset="0"/>
                          </a:endParaRPr>
                        </a:p>
                      </a:txBody>
                      <a:tcPr marL="9525" marR="36000" marT="9525" marB="0" anchor="b">
                        <a:solidFill>
                          <a:schemeClr val="tx2">
                            <a:lumMod val="20000"/>
                            <a:lumOff val="80000"/>
                          </a:schemeClr>
                        </a:solidFill>
                      </a:tcPr>
                    </a:tc>
                    <a:tc>
                      <a:txBody>
                        <a:bodyPr/>
                        <a:lstStyle/>
                        <a:p>
                          <a:pPr algn="r" fontAlgn="b"/>
                          <a:r>
                            <a:rPr lang="cs-CZ" sz="1000" u="none" strike="noStrike" dirty="0">
                              <a:effectLst/>
                              <a:latin typeface="Cambria Math" panose="02040503050406030204" pitchFamily="18" charset="0"/>
                              <a:ea typeface="Cambria Math" panose="02040503050406030204" pitchFamily="18" charset="0"/>
                            </a:rPr>
                            <a:t>0.0163</a:t>
                          </a:r>
                          <a:endParaRPr lang="cs-CZ" sz="1000" b="0" i="0" u="none" strike="noStrike" dirty="0">
                            <a:solidFill>
                              <a:srgbClr val="000000"/>
                            </a:solidFill>
                            <a:effectLst/>
                            <a:latin typeface="Cambria Math" panose="02040503050406030204" pitchFamily="18" charset="0"/>
                            <a:ea typeface="Cambria Math" panose="02040503050406030204" pitchFamily="18" charset="0"/>
                          </a:endParaRPr>
                        </a:p>
                      </a:txBody>
                      <a:tcPr marL="9525" marR="36000" marT="9525" marB="0" anchor="b">
                        <a:solidFill>
                          <a:schemeClr val="tx2">
                            <a:lumMod val="20000"/>
                            <a:lumOff val="80000"/>
                          </a:schemeClr>
                        </a:solidFill>
                      </a:tcPr>
                    </a:tc>
                    <a:tc>
                      <a:txBody>
                        <a:bodyPr/>
                        <a:lstStyle/>
                        <a:p>
                          <a:pPr algn="r" fontAlgn="b"/>
                          <a:r>
                            <a:rPr lang="cs-CZ" sz="1000" u="none" strike="noStrike" dirty="0">
                              <a:effectLst/>
                              <a:latin typeface="Cambria Math" panose="02040503050406030204" pitchFamily="18" charset="0"/>
                              <a:ea typeface="Cambria Math" panose="02040503050406030204" pitchFamily="18" charset="0"/>
                            </a:rPr>
                            <a:t>0.00</a:t>
                          </a:r>
                          <a:endParaRPr lang="cs-CZ" sz="1000" b="0" i="0" u="none" strike="noStrike" dirty="0">
                            <a:solidFill>
                              <a:srgbClr val="000000"/>
                            </a:solidFill>
                            <a:effectLst/>
                            <a:latin typeface="Cambria Math" panose="02040503050406030204" pitchFamily="18" charset="0"/>
                            <a:ea typeface="Cambria Math" panose="02040503050406030204" pitchFamily="18" charset="0"/>
                          </a:endParaRPr>
                        </a:p>
                      </a:txBody>
                      <a:tcPr marL="9525" marR="36000" marT="9525" marB="0" anchor="b">
                        <a:lnR w="19050" cap="flat" cmpd="sng" algn="ctr">
                          <a:solidFill>
                            <a:schemeClr val="tx1"/>
                          </a:solidFill>
                          <a:prstDash val="solid"/>
                          <a:round/>
                          <a:headEnd type="none" w="med" len="med"/>
                          <a:tailEnd type="none" w="med" len="med"/>
                        </a:lnR>
                        <a:solidFill>
                          <a:schemeClr val="tx2">
                            <a:lumMod val="20000"/>
                            <a:lumOff val="80000"/>
                          </a:schemeClr>
                        </a:solidFill>
                      </a:tcPr>
                    </a:tc>
                    <a:extLst>
                      <a:ext uri="{0D108BD9-81ED-4DB2-BD59-A6C34878D82A}">
                        <a16:rowId xmlns:a16="http://schemas.microsoft.com/office/drawing/2014/main" val="10008"/>
                      </a:ext>
                    </a:extLst>
                  </a:tr>
                  <a:tr h="190500">
                    <a:tc>
                      <a:txBody>
                        <a:bodyPr/>
                        <a:lstStyle/>
                        <a:p>
                          <a:pPr algn="ctr" fontAlgn="b"/>
                          <a:r>
                            <a:rPr lang="cs-CZ" sz="1000" u="none" strike="noStrike">
                              <a:effectLst/>
                              <a:latin typeface="Cambria Math" panose="02040503050406030204" pitchFamily="18" charset="0"/>
                              <a:ea typeface="Cambria Math" panose="02040503050406030204" pitchFamily="18" charset="0"/>
                            </a:rPr>
                            <a:t>2</a:t>
                          </a:r>
                          <a:endParaRPr lang="cs-CZ" sz="1000" b="0" i="0" u="none" strike="noStrike">
                            <a:solidFill>
                              <a:srgbClr val="000000"/>
                            </a:solidFill>
                            <a:effectLst/>
                            <a:latin typeface="Cambria Math" panose="02040503050406030204" pitchFamily="18" charset="0"/>
                            <a:ea typeface="Cambria Math" panose="02040503050406030204" pitchFamily="18" charset="0"/>
                          </a:endParaRPr>
                        </a:p>
                      </a:txBody>
                      <a:tcPr marL="9525" marR="9525" marT="9525" marB="0" anchor="b">
                        <a:lnL w="19050" cap="flat" cmpd="sng" algn="ctr">
                          <a:solidFill>
                            <a:schemeClr val="tx1"/>
                          </a:solidFill>
                          <a:prstDash val="solid"/>
                          <a:round/>
                          <a:headEnd type="none" w="med" len="med"/>
                          <a:tailEnd type="none" w="med" len="med"/>
                        </a:lnL>
                        <a:solidFill>
                          <a:schemeClr val="tx2">
                            <a:lumMod val="20000"/>
                            <a:lumOff val="80000"/>
                          </a:schemeClr>
                        </a:solidFill>
                      </a:tcPr>
                    </a:tc>
                    <a:tc>
                      <a:txBody>
                        <a:bodyPr/>
                        <a:lstStyle/>
                        <a:p>
                          <a:pPr algn="r" fontAlgn="b"/>
                          <a:r>
                            <a:rPr lang="cs-CZ" sz="1000" u="none" strike="noStrike" dirty="0">
                              <a:effectLst/>
                              <a:latin typeface="Cambria Math" panose="02040503050406030204" pitchFamily="18" charset="0"/>
                              <a:ea typeface="Cambria Math" panose="02040503050406030204" pitchFamily="18" charset="0"/>
                            </a:rPr>
                            <a:t>4.87</a:t>
                          </a:r>
                          <a:endParaRPr lang="cs-CZ" sz="1000" b="0" i="0" u="none" strike="noStrike" dirty="0">
                            <a:solidFill>
                              <a:srgbClr val="000000"/>
                            </a:solidFill>
                            <a:effectLst/>
                            <a:latin typeface="Cambria Math" panose="02040503050406030204" pitchFamily="18" charset="0"/>
                            <a:ea typeface="Cambria Math" panose="02040503050406030204" pitchFamily="18" charset="0"/>
                          </a:endParaRPr>
                        </a:p>
                      </a:txBody>
                      <a:tcPr marL="9525" marR="36000" marT="9525" marB="0" anchor="b">
                        <a:solidFill>
                          <a:schemeClr val="tx2">
                            <a:lumMod val="20000"/>
                            <a:lumOff val="80000"/>
                          </a:schemeClr>
                        </a:solidFill>
                      </a:tcPr>
                    </a:tc>
                    <a:tc>
                      <a:txBody>
                        <a:bodyPr/>
                        <a:lstStyle/>
                        <a:p>
                          <a:pPr algn="r" fontAlgn="b"/>
                          <a:r>
                            <a:rPr lang="cs-CZ" sz="1000" u="none" strike="noStrike" dirty="0">
                              <a:effectLst/>
                              <a:latin typeface="Cambria Math" panose="02040503050406030204" pitchFamily="18" charset="0"/>
                              <a:ea typeface="Cambria Math" panose="02040503050406030204" pitchFamily="18" charset="0"/>
                            </a:rPr>
                            <a:t>0.00</a:t>
                          </a:r>
                          <a:endParaRPr lang="cs-CZ" sz="1000" b="0" i="0" u="none" strike="noStrike" dirty="0">
                            <a:solidFill>
                              <a:srgbClr val="000000"/>
                            </a:solidFill>
                            <a:effectLst/>
                            <a:latin typeface="Cambria Math" panose="02040503050406030204" pitchFamily="18" charset="0"/>
                            <a:ea typeface="Cambria Math" panose="02040503050406030204" pitchFamily="18" charset="0"/>
                          </a:endParaRPr>
                        </a:p>
                      </a:txBody>
                      <a:tcPr marL="9525" marR="36000" marT="9525" marB="0" anchor="b">
                        <a:solidFill>
                          <a:schemeClr val="tx2">
                            <a:lumMod val="20000"/>
                            <a:lumOff val="80000"/>
                          </a:schemeClr>
                        </a:solidFill>
                      </a:tcPr>
                    </a:tc>
                    <a:tc>
                      <a:txBody>
                        <a:bodyPr/>
                        <a:lstStyle/>
                        <a:p>
                          <a:pPr algn="r" fontAlgn="b"/>
                          <a:r>
                            <a:rPr lang="cs-CZ" sz="1000" u="none" strike="noStrike" dirty="0">
                              <a:effectLst/>
                              <a:latin typeface="Cambria Math" panose="02040503050406030204" pitchFamily="18" charset="0"/>
                              <a:ea typeface="Cambria Math" panose="02040503050406030204" pitchFamily="18" charset="0"/>
                            </a:rPr>
                            <a:t>45</a:t>
                          </a:r>
                          <a:endParaRPr lang="cs-CZ" sz="1000" b="0" i="0" u="none" strike="noStrike" dirty="0">
                            <a:solidFill>
                              <a:srgbClr val="000000"/>
                            </a:solidFill>
                            <a:effectLst/>
                            <a:latin typeface="Cambria Math" panose="02040503050406030204" pitchFamily="18" charset="0"/>
                            <a:ea typeface="Cambria Math" panose="02040503050406030204" pitchFamily="18" charset="0"/>
                          </a:endParaRPr>
                        </a:p>
                      </a:txBody>
                      <a:tcPr marL="9525" marR="36000" marT="9525" marB="0" anchor="b">
                        <a:solidFill>
                          <a:schemeClr val="tx2">
                            <a:lumMod val="20000"/>
                            <a:lumOff val="80000"/>
                          </a:schemeClr>
                        </a:solidFill>
                      </a:tcPr>
                    </a:tc>
                    <a:tc>
                      <a:txBody>
                        <a:bodyPr/>
                        <a:lstStyle/>
                        <a:p>
                          <a:pPr algn="r" fontAlgn="b"/>
                          <a:r>
                            <a:rPr lang="cs-CZ" sz="1000" u="none" strike="noStrike" dirty="0">
                              <a:effectLst/>
                              <a:latin typeface="Cambria Math" panose="02040503050406030204" pitchFamily="18" charset="0"/>
                              <a:ea typeface="Cambria Math" panose="02040503050406030204" pitchFamily="18" charset="0"/>
                            </a:rPr>
                            <a:t>0.0030</a:t>
                          </a:r>
                          <a:endParaRPr lang="cs-CZ" sz="1000" b="0" i="0" u="none" strike="noStrike" dirty="0">
                            <a:solidFill>
                              <a:srgbClr val="000000"/>
                            </a:solidFill>
                            <a:effectLst/>
                            <a:latin typeface="Cambria Math" panose="02040503050406030204" pitchFamily="18" charset="0"/>
                            <a:ea typeface="Cambria Math" panose="02040503050406030204" pitchFamily="18" charset="0"/>
                          </a:endParaRPr>
                        </a:p>
                      </a:txBody>
                      <a:tcPr marL="9525" marR="36000" marT="9525" marB="0" anchor="b">
                        <a:solidFill>
                          <a:schemeClr val="tx2">
                            <a:lumMod val="20000"/>
                            <a:lumOff val="80000"/>
                          </a:schemeClr>
                        </a:solidFill>
                      </a:tcPr>
                    </a:tc>
                    <a:tc>
                      <a:txBody>
                        <a:bodyPr/>
                        <a:lstStyle/>
                        <a:p>
                          <a:pPr algn="r" fontAlgn="b"/>
                          <a:r>
                            <a:rPr lang="cs-CZ" sz="1000" u="none" strike="noStrike" dirty="0">
                              <a:effectLst/>
                              <a:latin typeface="Cambria Math" panose="02040503050406030204" pitchFamily="18" charset="0"/>
                              <a:ea typeface="Cambria Math" panose="02040503050406030204" pitchFamily="18" charset="0"/>
                            </a:rPr>
                            <a:t>0.00</a:t>
                          </a:r>
                          <a:endParaRPr lang="cs-CZ" sz="1000" b="0" i="0" u="none" strike="noStrike" dirty="0">
                            <a:solidFill>
                              <a:srgbClr val="000000"/>
                            </a:solidFill>
                            <a:effectLst/>
                            <a:latin typeface="Cambria Math" panose="02040503050406030204" pitchFamily="18" charset="0"/>
                            <a:ea typeface="Cambria Math" panose="02040503050406030204" pitchFamily="18" charset="0"/>
                          </a:endParaRPr>
                        </a:p>
                      </a:txBody>
                      <a:tcPr marL="9525" marR="36000" marT="9525" marB="0" anchor="b">
                        <a:lnR w="19050" cap="flat" cmpd="sng" algn="ctr">
                          <a:solidFill>
                            <a:schemeClr val="tx1"/>
                          </a:solidFill>
                          <a:prstDash val="solid"/>
                          <a:round/>
                          <a:headEnd type="none" w="med" len="med"/>
                          <a:tailEnd type="none" w="med" len="med"/>
                        </a:lnR>
                        <a:solidFill>
                          <a:schemeClr val="tx2">
                            <a:lumMod val="20000"/>
                            <a:lumOff val="80000"/>
                          </a:schemeClr>
                        </a:solidFill>
                      </a:tcPr>
                    </a:tc>
                    <a:extLst>
                      <a:ext uri="{0D108BD9-81ED-4DB2-BD59-A6C34878D82A}">
                        <a16:rowId xmlns:a16="http://schemas.microsoft.com/office/drawing/2014/main" val="10009"/>
                      </a:ext>
                    </a:extLst>
                  </a:tr>
                  <a:tr h="190500">
                    <a:tc>
                      <a:txBody>
                        <a:bodyPr/>
                        <a:lstStyle/>
                        <a:p>
                          <a:pPr algn="ctr" fontAlgn="b"/>
                          <a:r>
                            <a:rPr lang="cs-CZ" sz="1000" u="none" strike="noStrike">
                              <a:effectLst/>
                              <a:latin typeface="Cambria Math" panose="02040503050406030204" pitchFamily="18" charset="0"/>
                              <a:ea typeface="Cambria Math" panose="02040503050406030204" pitchFamily="18" charset="0"/>
                            </a:rPr>
                            <a:t>1</a:t>
                          </a:r>
                          <a:endParaRPr lang="cs-CZ" sz="1000" b="0" i="0" u="none" strike="noStrike">
                            <a:solidFill>
                              <a:srgbClr val="000000"/>
                            </a:solidFill>
                            <a:effectLst/>
                            <a:latin typeface="Cambria Math" panose="02040503050406030204" pitchFamily="18" charset="0"/>
                            <a:ea typeface="Cambria Math" panose="02040503050406030204" pitchFamily="18" charset="0"/>
                          </a:endParaRPr>
                        </a:p>
                      </a:txBody>
                      <a:tcPr marL="9525" marR="9525" marT="9525" marB="0" anchor="b">
                        <a:lnL w="19050" cap="flat" cmpd="sng" algn="ctr">
                          <a:solidFill>
                            <a:schemeClr val="tx1"/>
                          </a:solidFill>
                          <a:prstDash val="solid"/>
                          <a:round/>
                          <a:headEnd type="none" w="med" len="med"/>
                          <a:tailEnd type="none" w="med" len="med"/>
                        </a:lnL>
                        <a:solidFill>
                          <a:schemeClr val="tx2">
                            <a:lumMod val="20000"/>
                            <a:lumOff val="80000"/>
                          </a:schemeClr>
                        </a:solidFill>
                      </a:tcPr>
                    </a:tc>
                    <a:tc>
                      <a:txBody>
                        <a:bodyPr/>
                        <a:lstStyle/>
                        <a:p>
                          <a:pPr algn="r" fontAlgn="b"/>
                          <a:r>
                            <a:rPr lang="cs-CZ" sz="1000" u="none" strike="noStrike" dirty="0">
                              <a:effectLst/>
                              <a:latin typeface="Cambria Math" panose="02040503050406030204" pitchFamily="18" charset="0"/>
                              <a:ea typeface="Cambria Math" panose="02040503050406030204" pitchFamily="18" charset="0"/>
                            </a:rPr>
                            <a:t>2.62</a:t>
                          </a:r>
                          <a:endParaRPr lang="cs-CZ" sz="1000" b="0" i="0" u="none" strike="noStrike" dirty="0">
                            <a:solidFill>
                              <a:srgbClr val="000000"/>
                            </a:solidFill>
                            <a:effectLst/>
                            <a:latin typeface="Cambria Math" panose="02040503050406030204" pitchFamily="18" charset="0"/>
                            <a:ea typeface="Cambria Math" panose="02040503050406030204" pitchFamily="18" charset="0"/>
                          </a:endParaRPr>
                        </a:p>
                      </a:txBody>
                      <a:tcPr marL="9525" marR="36000" marT="9525" marB="0" anchor="b">
                        <a:solidFill>
                          <a:schemeClr val="tx2">
                            <a:lumMod val="20000"/>
                            <a:lumOff val="80000"/>
                          </a:schemeClr>
                        </a:solidFill>
                      </a:tcPr>
                    </a:tc>
                    <a:tc>
                      <a:txBody>
                        <a:bodyPr/>
                        <a:lstStyle/>
                        <a:p>
                          <a:pPr algn="r" fontAlgn="b"/>
                          <a:r>
                            <a:rPr lang="cs-CZ" sz="1000" u="none" strike="noStrike" dirty="0">
                              <a:effectLst/>
                              <a:latin typeface="Cambria Math" panose="02040503050406030204" pitchFamily="18" charset="0"/>
                              <a:ea typeface="Cambria Math" panose="02040503050406030204" pitchFamily="18" charset="0"/>
                            </a:rPr>
                            <a:t>0.00</a:t>
                          </a:r>
                          <a:endParaRPr lang="cs-CZ" sz="1000" b="0" i="0" u="none" strike="noStrike" dirty="0">
                            <a:solidFill>
                              <a:srgbClr val="000000"/>
                            </a:solidFill>
                            <a:effectLst/>
                            <a:latin typeface="Cambria Math" panose="02040503050406030204" pitchFamily="18" charset="0"/>
                            <a:ea typeface="Cambria Math" panose="02040503050406030204" pitchFamily="18" charset="0"/>
                          </a:endParaRPr>
                        </a:p>
                      </a:txBody>
                      <a:tcPr marL="9525" marR="36000" marT="9525" marB="0" anchor="b">
                        <a:solidFill>
                          <a:schemeClr val="tx2">
                            <a:lumMod val="20000"/>
                            <a:lumOff val="80000"/>
                          </a:schemeClr>
                        </a:solidFill>
                      </a:tcPr>
                    </a:tc>
                    <a:tc>
                      <a:txBody>
                        <a:bodyPr/>
                        <a:lstStyle/>
                        <a:p>
                          <a:pPr algn="r" fontAlgn="b"/>
                          <a:r>
                            <a:rPr lang="cs-CZ" sz="1000" u="none" strike="noStrike" dirty="0">
                              <a:effectLst/>
                              <a:latin typeface="Cambria Math" panose="02040503050406030204" pitchFamily="18" charset="0"/>
                              <a:ea typeface="Cambria Math" panose="02040503050406030204" pitchFamily="18" charset="0"/>
                            </a:rPr>
                            <a:t>10</a:t>
                          </a:r>
                          <a:endParaRPr lang="cs-CZ" sz="1000" b="0" i="0" u="none" strike="noStrike" dirty="0">
                            <a:solidFill>
                              <a:srgbClr val="000000"/>
                            </a:solidFill>
                            <a:effectLst/>
                            <a:latin typeface="Cambria Math" panose="02040503050406030204" pitchFamily="18" charset="0"/>
                            <a:ea typeface="Cambria Math" panose="02040503050406030204" pitchFamily="18" charset="0"/>
                          </a:endParaRPr>
                        </a:p>
                      </a:txBody>
                      <a:tcPr marL="9525" marR="36000" marT="9525" marB="0" anchor="b">
                        <a:solidFill>
                          <a:schemeClr val="tx2">
                            <a:lumMod val="20000"/>
                            <a:lumOff val="80000"/>
                          </a:schemeClr>
                        </a:solidFill>
                      </a:tcPr>
                    </a:tc>
                    <a:tc>
                      <a:txBody>
                        <a:bodyPr/>
                        <a:lstStyle/>
                        <a:p>
                          <a:pPr algn="r" fontAlgn="b"/>
                          <a:r>
                            <a:rPr lang="cs-CZ" sz="1000" u="none" strike="noStrike" dirty="0">
                              <a:effectLst/>
                              <a:latin typeface="Cambria Math" panose="02040503050406030204" pitchFamily="18" charset="0"/>
                              <a:ea typeface="Cambria Math" panose="02040503050406030204" pitchFamily="18" charset="0"/>
                            </a:rPr>
                            <a:t>0.0003</a:t>
                          </a:r>
                          <a:endParaRPr lang="cs-CZ" sz="1000" b="0" i="0" u="none" strike="noStrike" dirty="0">
                            <a:solidFill>
                              <a:srgbClr val="000000"/>
                            </a:solidFill>
                            <a:effectLst/>
                            <a:latin typeface="Cambria Math" panose="02040503050406030204" pitchFamily="18" charset="0"/>
                            <a:ea typeface="Cambria Math" panose="02040503050406030204" pitchFamily="18" charset="0"/>
                          </a:endParaRPr>
                        </a:p>
                      </a:txBody>
                      <a:tcPr marL="9525" marR="36000" marT="9525" marB="0" anchor="b">
                        <a:solidFill>
                          <a:schemeClr val="tx2">
                            <a:lumMod val="20000"/>
                            <a:lumOff val="80000"/>
                          </a:schemeClr>
                        </a:solidFill>
                      </a:tcPr>
                    </a:tc>
                    <a:tc>
                      <a:txBody>
                        <a:bodyPr/>
                        <a:lstStyle/>
                        <a:p>
                          <a:pPr algn="r" fontAlgn="b"/>
                          <a:r>
                            <a:rPr lang="cs-CZ" sz="1000" u="none" strike="noStrike" dirty="0">
                              <a:effectLst/>
                              <a:latin typeface="Cambria Math" panose="02040503050406030204" pitchFamily="18" charset="0"/>
                              <a:ea typeface="Cambria Math" panose="02040503050406030204" pitchFamily="18" charset="0"/>
                            </a:rPr>
                            <a:t>0.00</a:t>
                          </a:r>
                          <a:endParaRPr lang="cs-CZ" sz="1000" b="0" i="0" u="none" strike="noStrike" dirty="0">
                            <a:solidFill>
                              <a:srgbClr val="000000"/>
                            </a:solidFill>
                            <a:effectLst/>
                            <a:latin typeface="Cambria Math" panose="02040503050406030204" pitchFamily="18" charset="0"/>
                            <a:ea typeface="Cambria Math" panose="02040503050406030204" pitchFamily="18" charset="0"/>
                          </a:endParaRPr>
                        </a:p>
                      </a:txBody>
                      <a:tcPr marL="9525" marR="36000" marT="9525" marB="0" anchor="b">
                        <a:lnR w="19050" cap="flat" cmpd="sng" algn="ctr">
                          <a:solidFill>
                            <a:schemeClr val="tx1"/>
                          </a:solidFill>
                          <a:prstDash val="solid"/>
                          <a:round/>
                          <a:headEnd type="none" w="med" len="med"/>
                          <a:tailEnd type="none" w="med" len="med"/>
                        </a:lnR>
                        <a:solidFill>
                          <a:schemeClr val="tx2">
                            <a:lumMod val="20000"/>
                            <a:lumOff val="80000"/>
                          </a:schemeClr>
                        </a:solidFill>
                      </a:tcPr>
                    </a:tc>
                    <a:extLst>
                      <a:ext uri="{0D108BD9-81ED-4DB2-BD59-A6C34878D82A}">
                        <a16:rowId xmlns:a16="http://schemas.microsoft.com/office/drawing/2014/main" val="10010"/>
                      </a:ext>
                    </a:extLst>
                  </a:tr>
                  <a:tr h="190500">
                    <a:tc>
                      <a:txBody>
                        <a:bodyPr/>
                        <a:lstStyle/>
                        <a:p>
                          <a:pPr algn="ctr" fontAlgn="b"/>
                          <a:r>
                            <a:rPr lang="cs-CZ" sz="1000" u="none" strike="noStrike">
                              <a:effectLst/>
                              <a:latin typeface="Cambria Math" panose="02040503050406030204" pitchFamily="18" charset="0"/>
                              <a:ea typeface="Cambria Math" panose="02040503050406030204" pitchFamily="18" charset="0"/>
                            </a:rPr>
                            <a:t>0</a:t>
                          </a:r>
                          <a:endParaRPr lang="cs-CZ" sz="1000" b="0" i="0" u="none" strike="noStrike">
                            <a:solidFill>
                              <a:srgbClr val="000000"/>
                            </a:solidFill>
                            <a:effectLst/>
                            <a:latin typeface="Cambria Math" panose="02040503050406030204" pitchFamily="18" charset="0"/>
                            <a:ea typeface="Cambria Math" panose="02040503050406030204" pitchFamily="18" charset="0"/>
                          </a:endParaRPr>
                        </a:p>
                      </a:txBody>
                      <a:tcPr marL="9525" marR="9525" marT="9525" marB="0" anchor="b">
                        <a:lnL w="19050" cap="flat" cmpd="sng" algn="ctr">
                          <a:solidFill>
                            <a:schemeClr val="tx1"/>
                          </a:solidFill>
                          <a:prstDash val="solid"/>
                          <a:round/>
                          <a:headEnd type="none" w="med" len="med"/>
                          <a:tailEnd type="none" w="med" len="med"/>
                        </a:lnL>
                        <a:lnB w="635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r" fontAlgn="b"/>
                          <a:r>
                            <a:rPr lang="cs-CZ" sz="1000" u="none" strike="noStrike" dirty="0">
                              <a:effectLst/>
                              <a:latin typeface="Cambria Math" panose="02040503050406030204" pitchFamily="18" charset="0"/>
                              <a:ea typeface="Cambria Math" panose="02040503050406030204" pitchFamily="18" charset="0"/>
                            </a:rPr>
                            <a:t>1.41</a:t>
                          </a:r>
                          <a:endParaRPr lang="cs-CZ" sz="1000" b="0" i="0" u="none" strike="noStrike" dirty="0">
                            <a:solidFill>
                              <a:srgbClr val="000000"/>
                            </a:solidFill>
                            <a:effectLst/>
                            <a:latin typeface="Cambria Math" panose="02040503050406030204" pitchFamily="18" charset="0"/>
                            <a:ea typeface="Cambria Math" panose="02040503050406030204" pitchFamily="18" charset="0"/>
                          </a:endParaRPr>
                        </a:p>
                      </a:txBody>
                      <a:tcPr marL="9525" marR="36000" marT="9525" marB="0" anchor="b">
                        <a:lnB w="635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r" fontAlgn="b"/>
                          <a:r>
                            <a:rPr lang="cs-CZ" sz="1000" u="none" strike="noStrike" dirty="0">
                              <a:effectLst/>
                              <a:latin typeface="Cambria Math" panose="02040503050406030204" pitchFamily="18" charset="0"/>
                              <a:ea typeface="Cambria Math" panose="02040503050406030204" pitchFamily="18" charset="0"/>
                            </a:rPr>
                            <a:t>0.00</a:t>
                          </a:r>
                          <a:endParaRPr lang="cs-CZ" sz="1000" b="0" i="0" u="none" strike="noStrike" dirty="0">
                            <a:solidFill>
                              <a:srgbClr val="000000"/>
                            </a:solidFill>
                            <a:effectLst/>
                            <a:latin typeface="Cambria Math" panose="02040503050406030204" pitchFamily="18" charset="0"/>
                            <a:ea typeface="Cambria Math" panose="02040503050406030204" pitchFamily="18" charset="0"/>
                          </a:endParaRPr>
                        </a:p>
                      </a:txBody>
                      <a:tcPr marL="9525" marR="36000" marT="9525" marB="0" anchor="b">
                        <a:lnB w="635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r" fontAlgn="b"/>
                          <a:r>
                            <a:rPr lang="cs-CZ" sz="1000" u="none" strike="noStrike" dirty="0">
                              <a:effectLst/>
                              <a:latin typeface="Cambria Math" panose="02040503050406030204" pitchFamily="18" charset="0"/>
                              <a:ea typeface="Cambria Math" panose="02040503050406030204" pitchFamily="18" charset="0"/>
                            </a:rPr>
                            <a:t>1</a:t>
                          </a:r>
                          <a:endParaRPr lang="cs-CZ" sz="1000" b="0" i="0" u="none" strike="noStrike" dirty="0">
                            <a:solidFill>
                              <a:srgbClr val="000000"/>
                            </a:solidFill>
                            <a:effectLst/>
                            <a:latin typeface="Cambria Math" panose="02040503050406030204" pitchFamily="18" charset="0"/>
                            <a:ea typeface="Cambria Math" panose="02040503050406030204" pitchFamily="18" charset="0"/>
                          </a:endParaRPr>
                        </a:p>
                      </a:txBody>
                      <a:tcPr marL="9525" marR="36000" marT="9525" marB="0" anchor="b">
                        <a:lnB w="635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r" fontAlgn="b"/>
                          <a:r>
                            <a:rPr lang="cs-CZ" sz="1000" u="none" strike="noStrike" dirty="0">
                              <a:effectLst/>
                              <a:latin typeface="Cambria Math" panose="02040503050406030204" pitchFamily="18" charset="0"/>
                              <a:ea typeface="Cambria Math" panose="02040503050406030204" pitchFamily="18" charset="0"/>
                            </a:rPr>
                            <a:t>0.0000</a:t>
                          </a:r>
                          <a:endParaRPr lang="cs-CZ" sz="1000" b="0" i="0" u="none" strike="noStrike" dirty="0">
                            <a:solidFill>
                              <a:srgbClr val="000000"/>
                            </a:solidFill>
                            <a:effectLst/>
                            <a:latin typeface="Cambria Math" panose="02040503050406030204" pitchFamily="18" charset="0"/>
                            <a:ea typeface="Cambria Math" panose="02040503050406030204" pitchFamily="18" charset="0"/>
                          </a:endParaRPr>
                        </a:p>
                      </a:txBody>
                      <a:tcPr marL="9525" marR="36000" marT="9525" marB="0" anchor="b">
                        <a:lnB w="635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r" fontAlgn="b"/>
                          <a:r>
                            <a:rPr lang="cs-CZ" sz="1000" u="none" strike="noStrike" dirty="0">
                              <a:effectLst/>
                              <a:latin typeface="Cambria Math" panose="02040503050406030204" pitchFamily="18" charset="0"/>
                              <a:ea typeface="Cambria Math" panose="02040503050406030204" pitchFamily="18" charset="0"/>
                            </a:rPr>
                            <a:t>0.00</a:t>
                          </a:r>
                          <a:endParaRPr lang="cs-CZ" sz="1000" b="0" i="0" u="none" strike="noStrike" dirty="0">
                            <a:solidFill>
                              <a:srgbClr val="000000"/>
                            </a:solidFill>
                            <a:effectLst/>
                            <a:latin typeface="Cambria Math" panose="02040503050406030204" pitchFamily="18" charset="0"/>
                            <a:ea typeface="Cambria Math" panose="02040503050406030204" pitchFamily="18" charset="0"/>
                          </a:endParaRPr>
                        </a:p>
                      </a:txBody>
                      <a:tcPr marL="9525" marR="36000" marT="9525" marB="0" anchor="b">
                        <a:lnR w="19050" cap="flat" cmpd="sng" algn="ctr">
                          <a:solidFill>
                            <a:schemeClr val="tx1"/>
                          </a:solidFill>
                          <a:prstDash val="solid"/>
                          <a:round/>
                          <a:headEnd type="none" w="med" len="med"/>
                          <a:tailEnd type="none" w="med" len="med"/>
                        </a:lnR>
                        <a:lnB w="635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10011"/>
                      </a:ext>
                    </a:extLst>
                  </a:tr>
                  <a:tr h="190500">
                    <a:tc>
                      <a:txBody>
                        <a:bodyPr/>
                        <a:lstStyle/>
                        <a:p>
                          <a:pPr algn="ctr" fontAlgn="b"/>
                          <a:r>
                            <a:rPr lang="el-GR" sz="1000" b="0" i="0" u="none" strike="noStrike" dirty="0">
                              <a:solidFill>
                                <a:srgbClr val="000000"/>
                              </a:solidFill>
                              <a:effectLst/>
                              <a:latin typeface="Cambria Math" panose="02040503050406030204" pitchFamily="18" charset="0"/>
                              <a:ea typeface="Cambria Math" panose="02040503050406030204" pitchFamily="18" charset="0"/>
                            </a:rPr>
                            <a:t>Σ</a:t>
                          </a:r>
                          <a:endParaRPr lang="cs-CZ" sz="1000" b="0" i="0" u="none" strike="noStrike" dirty="0">
                            <a:solidFill>
                              <a:srgbClr val="000000"/>
                            </a:solidFill>
                            <a:effectLst/>
                            <a:latin typeface="Cambria Math" panose="02040503050406030204" pitchFamily="18" charset="0"/>
                            <a:ea typeface="Cambria Math" panose="02040503050406030204" pitchFamily="18" charset="0"/>
                          </a:endParaRPr>
                        </a:p>
                      </a:txBody>
                      <a:tcPr marL="9525" marR="9525" marT="9525" marB="0" anchor="b">
                        <a:lnL w="19050" cap="flat" cmpd="sng" algn="ctr">
                          <a:solidFill>
                            <a:schemeClr val="tx1"/>
                          </a:solidFill>
                          <a:prstDash val="solid"/>
                          <a:round/>
                          <a:headEnd type="none" w="med" len="med"/>
                          <a:tailEnd type="none" w="med" len="med"/>
                        </a:lnL>
                        <a:lnT w="63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l" fontAlgn="b"/>
                          <a:endParaRPr lang="cs-CZ" sz="1000" b="0" i="0" u="none" strike="noStrike" dirty="0">
                            <a:solidFill>
                              <a:srgbClr val="000000"/>
                            </a:solidFill>
                            <a:effectLst/>
                            <a:latin typeface="Cambria Math" panose="02040503050406030204" pitchFamily="18" charset="0"/>
                            <a:ea typeface="Cambria Math" panose="02040503050406030204" pitchFamily="18" charset="0"/>
                          </a:endParaRPr>
                        </a:p>
                      </a:txBody>
                      <a:tcPr marL="9525" marR="9525" marT="9525" marB="0" anchor="b">
                        <a:lnT w="63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l" fontAlgn="b"/>
                          <a:endParaRPr lang="cs-CZ" sz="1000" b="0" i="0" u="none" strike="noStrike" dirty="0">
                            <a:solidFill>
                              <a:srgbClr val="000000"/>
                            </a:solidFill>
                            <a:effectLst/>
                            <a:latin typeface="Cambria Math" panose="02040503050406030204" pitchFamily="18" charset="0"/>
                            <a:ea typeface="Cambria Math" panose="02040503050406030204" pitchFamily="18" charset="0"/>
                          </a:endParaRPr>
                        </a:p>
                      </a:txBody>
                      <a:tcPr marL="9525" marR="36000" marT="9525" marB="0" anchor="b">
                        <a:lnT w="63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l" fontAlgn="b"/>
                          <a:endParaRPr lang="cs-CZ" sz="1000" b="0" i="0" u="none" strike="noStrike" dirty="0">
                            <a:solidFill>
                              <a:srgbClr val="000000"/>
                            </a:solidFill>
                            <a:effectLst/>
                            <a:latin typeface="Cambria Math" panose="02040503050406030204" pitchFamily="18" charset="0"/>
                            <a:ea typeface="Cambria Math" panose="02040503050406030204" pitchFamily="18" charset="0"/>
                          </a:endParaRPr>
                        </a:p>
                      </a:txBody>
                      <a:tcPr marL="9525" marR="36000" marT="9525" marB="0" anchor="b">
                        <a:lnT w="63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r" fontAlgn="b"/>
                          <a:r>
                            <a:rPr lang="cs-CZ" sz="1000" u="none" strike="noStrike" dirty="0">
                              <a:effectLst/>
                              <a:latin typeface="Cambria Math" panose="02040503050406030204" pitchFamily="18" charset="0"/>
                              <a:ea typeface="Cambria Math" panose="02040503050406030204" pitchFamily="18" charset="0"/>
                            </a:rPr>
                            <a:t>1.0000</a:t>
                          </a:r>
                          <a:endParaRPr lang="cs-CZ" sz="1000" b="0" i="0" u="none" strike="noStrike" dirty="0">
                            <a:solidFill>
                              <a:srgbClr val="000000"/>
                            </a:solidFill>
                            <a:effectLst/>
                            <a:latin typeface="Cambria Math" panose="02040503050406030204" pitchFamily="18" charset="0"/>
                            <a:ea typeface="Cambria Math" panose="02040503050406030204" pitchFamily="18" charset="0"/>
                          </a:endParaRPr>
                        </a:p>
                      </a:txBody>
                      <a:tcPr marL="9525" marR="36000" marT="9525" marB="0" anchor="b">
                        <a:lnT w="63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r" fontAlgn="b"/>
                          <a:r>
                            <a:rPr lang="cs-CZ" sz="1000" u="none" strike="noStrike" dirty="0">
                              <a:effectLst/>
                              <a:latin typeface="Cambria Math" panose="02040503050406030204" pitchFamily="18" charset="0"/>
                              <a:ea typeface="Cambria Math" panose="02040503050406030204" pitchFamily="18" charset="0"/>
                            </a:rPr>
                            <a:t>88.90</a:t>
                          </a:r>
                          <a:endParaRPr lang="cs-CZ" sz="1000" b="0" i="0" u="none" strike="noStrike" dirty="0">
                            <a:solidFill>
                              <a:srgbClr val="000000"/>
                            </a:solidFill>
                            <a:effectLst/>
                            <a:latin typeface="Cambria Math" panose="02040503050406030204" pitchFamily="18" charset="0"/>
                            <a:ea typeface="Cambria Math" panose="02040503050406030204" pitchFamily="18" charset="0"/>
                          </a:endParaRPr>
                        </a:p>
                      </a:txBody>
                      <a:tcPr marL="9525" marR="36000" marT="9525" marB="0" anchor="b">
                        <a:lnR w="190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10013"/>
                      </a:ext>
                    </a:extLst>
                  </a:tr>
                </a:tbl>
              </a:graphicData>
            </a:graphic>
          </p:graphicFrame>
        </mc:Fallback>
      </mc:AlternateContent>
      <mc:AlternateContent xmlns:mc="http://schemas.openxmlformats.org/markup-compatibility/2006" xmlns:a14="http://schemas.microsoft.com/office/drawing/2010/main">
        <mc:Choice Requires="a14">
          <p:sp>
            <p:nvSpPr>
              <p:cNvPr id="34" name="TextovéPole 33"/>
              <p:cNvSpPr txBox="1"/>
              <p:nvPr/>
            </p:nvSpPr>
            <p:spPr>
              <a:xfrm>
                <a:off x="1188000" y="1770078"/>
                <a:ext cx="6768000" cy="338554"/>
              </a:xfrm>
              <a:prstGeom prst="rect">
                <a:avLst/>
              </a:prstGeom>
              <a:noFill/>
              <a:ln>
                <a:noFill/>
              </a:ln>
            </p:spPr>
            <p:txBody>
              <a:bodyPr wrap="square" rtlCol="0">
                <a:spAutoFit/>
              </a:bodyPr>
              <a:lstStyle/>
              <a:p>
                <a:pPr marL="180000" indent="-180000">
                  <a:buClr>
                    <a:srgbClr val="7030A0"/>
                  </a:buClr>
                  <a:buSzPct val="100000"/>
                  <a:buFont typeface="Wingdings" panose="05000000000000000000" pitchFamily="2" charset="2"/>
                  <a:buChar char="§"/>
                </a:pPr>
                <a14:m>
                  <m:oMath xmlns:m="http://schemas.openxmlformats.org/officeDocument/2006/math">
                    <m:r>
                      <a:rPr lang="en-GB" sz="1600">
                        <a:latin typeface="Cambria Math" panose="02040503050406030204" pitchFamily="18" charset="0"/>
                        <a:ea typeface="Cambria Math" panose="02040503050406030204" pitchFamily="18" charset="0"/>
                      </a:rPr>
                      <m:t>𝑝</m:t>
                    </m:r>
                    <m:r>
                      <a:rPr lang="en-GB" sz="1600">
                        <a:latin typeface="Cambria Math" panose="02040503050406030204" pitchFamily="18" charset="0"/>
                        <a:ea typeface="Cambria Math" panose="02040503050406030204" pitchFamily="18" charset="0"/>
                      </a:rPr>
                      <m:t>=66.67% </m:t>
                    </m:r>
                  </m:oMath>
                </a14:m>
                <a:r>
                  <a:rPr lang="en-GB" sz="1600" dirty="0">
                    <a:latin typeface="Cambria Math" panose="02040503050406030204" pitchFamily="18" charset="0"/>
                    <a:ea typeface="Cambria Math" panose="02040503050406030204" pitchFamily="18" charset="0"/>
                  </a:rPr>
                  <a:t>(risk-neutral probability calculated on the previous slide)</a:t>
                </a:r>
              </a:p>
            </p:txBody>
          </p:sp>
        </mc:Choice>
        <mc:Fallback xmlns="">
          <p:sp>
            <p:nvSpPr>
              <p:cNvPr id="34" name="TextovéPole 33"/>
              <p:cNvSpPr txBox="1">
                <a:spLocks noRot="1" noChangeAspect="1" noMove="1" noResize="1" noEditPoints="1" noAdjustHandles="1" noChangeArrowheads="1" noChangeShapeType="1" noTextEdit="1"/>
              </p:cNvSpPr>
              <p:nvPr/>
            </p:nvSpPr>
            <p:spPr>
              <a:xfrm>
                <a:off x="1188000" y="1770078"/>
                <a:ext cx="6768000" cy="338554"/>
              </a:xfrm>
              <a:prstGeom prst="rect">
                <a:avLst/>
              </a:prstGeom>
              <a:blipFill>
                <a:blip r:embed="rId13"/>
                <a:stretch>
                  <a:fillRect l="-360" t="-7143" b="-19643"/>
                </a:stretch>
              </a:blipFill>
              <a:ln>
                <a:noFill/>
              </a:ln>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46" name="TextovéPole 45"/>
              <p:cNvSpPr txBox="1"/>
              <p:nvPr/>
            </p:nvSpPr>
            <p:spPr>
              <a:xfrm>
                <a:off x="1188000" y="1496286"/>
                <a:ext cx="4752152" cy="338554"/>
              </a:xfrm>
              <a:prstGeom prst="rect">
                <a:avLst/>
              </a:prstGeom>
              <a:noFill/>
              <a:ln>
                <a:noFill/>
              </a:ln>
            </p:spPr>
            <p:txBody>
              <a:bodyPr wrap="square" rtlCol="0">
                <a:spAutoFit/>
              </a:bodyPr>
              <a:lstStyle/>
              <a:p>
                <a:pPr marL="180000" indent="-180000">
                  <a:buClr>
                    <a:srgbClr val="7030A0"/>
                  </a:buClr>
                  <a:buSzPct val="100000"/>
                  <a:buFont typeface="Wingdings" panose="05000000000000000000" pitchFamily="2" charset="2"/>
                  <a:buChar char="§"/>
                </a:pPr>
                <a14:m>
                  <m:oMath xmlns:m="http://schemas.openxmlformats.org/officeDocument/2006/math">
                    <m:r>
                      <a:rPr lang="en-GB" sz="1600" smtClean="0">
                        <a:latin typeface="Cambria Math" panose="02040503050406030204" pitchFamily="18" charset="0"/>
                        <a:ea typeface="Cambria Math" panose="02040503050406030204" pitchFamily="18" charset="0"/>
                      </a:rPr>
                      <m:t>𝑇</m:t>
                    </m:r>
                    <m:r>
                      <a:rPr lang="en-GB" sz="1600" smtClean="0">
                        <a:latin typeface="Cambria Math" panose="02040503050406030204" pitchFamily="18" charset="0"/>
                        <a:ea typeface="Cambria Math" panose="02040503050406030204" pitchFamily="18" charset="0"/>
                      </a:rPr>
                      <m:t>=10 </m:t>
                    </m:r>
                    <m:r>
                      <m:rPr>
                        <m:sty m:val="p"/>
                      </m:rPr>
                      <a:rPr lang="cs-CZ" sz="1600" b="0" i="0" smtClean="0">
                        <a:latin typeface="Cambria Math" panose="02040503050406030204" pitchFamily="18" charset="0"/>
                        <a:ea typeface="Cambria Math" panose="02040503050406030204" pitchFamily="18" charset="0"/>
                      </a:rPr>
                      <m:t>years</m:t>
                    </m:r>
                  </m:oMath>
                </a14:m>
                <a:r>
                  <a:rPr lang="en-GB" sz="1600" dirty="0">
                    <a:latin typeface="Cambria Math" panose="02040503050406030204" pitchFamily="18" charset="0"/>
                    <a:ea typeface="Cambria Math" panose="02040503050406030204" pitchFamily="18" charset="0"/>
                  </a:rPr>
                  <a:t> (model’s extension to 10 periods)</a:t>
                </a:r>
              </a:p>
            </p:txBody>
          </p:sp>
        </mc:Choice>
        <mc:Fallback xmlns="">
          <p:sp>
            <p:nvSpPr>
              <p:cNvPr id="46" name="TextovéPole 45"/>
              <p:cNvSpPr txBox="1">
                <a:spLocks noRot="1" noChangeAspect="1" noMove="1" noResize="1" noEditPoints="1" noAdjustHandles="1" noChangeArrowheads="1" noChangeShapeType="1" noTextEdit="1"/>
              </p:cNvSpPr>
              <p:nvPr/>
            </p:nvSpPr>
            <p:spPr>
              <a:xfrm>
                <a:off x="1188000" y="1496286"/>
                <a:ext cx="4752152" cy="338554"/>
              </a:xfrm>
              <a:prstGeom prst="rect">
                <a:avLst/>
              </a:prstGeom>
              <a:blipFill>
                <a:blip r:embed="rId14"/>
                <a:stretch>
                  <a:fillRect l="-513" t="-7143" b="-19643"/>
                </a:stretch>
              </a:blipFill>
              <a:ln>
                <a:noFill/>
              </a:ln>
            </p:spPr>
            <p:txBody>
              <a:bodyPr/>
              <a:lstStyle/>
              <a:p>
                <a:r>
                  <a:rPr lang="en-GB">
                    <a:noFill/>
                  </a:rPr>
                  <a:t> </a:t>
                </a:r>
              </a:p>
            </p:txBody>
          </p:sp>
        </mc:Fallback>
      </mc:AlternateContent>
      <p:sp>
        <p:nvSpPr>
          <p:cNvPr id="9" name="TextovéPole 8">
            <a:extLst>
              <a:ext uri="{FF2B5EF4-FFF2-40B4-BE49-F238E27FC236}">
                <a16:creationId xmlns:a16="http://schemas.microsoft.com/office/drawing/2014/main" id="{3FF86ABB-1A62-FCC3-3A84-EF2C97D61BE2}"/>
              </a:ext>
            </a:extLst>
          </p:cNvPr>
          <p:cNvSpPr txBox="1"/>
          <p:nvPr/>
        </p:nvSpPr>
        <p:spPr>
          <a:xfrm>
            <a:off x="864000" y="2124000"/>
            <a:ext cx="2089470" cy="430887"/>
          </a:xfrm>
          <a:prstGeom prst="rect">
            <a:avLst/>
          </a:prstGeom>
          <a:noFill/>
          <a:ln>
            <a:noFill/>
          </a:ln>
        </p:spPr>
        <p:txBody>
          <a:bodyPr wrap="square" rtlCol="0">
            <a:spAutoFit/>
          </a:bodyPr>
          <a:lstStyle/>
          <a:p>
            <a:pPr marL="324000" indent="-324000">
              <a:buClr>
                <a:srgbClr val="7030A0"/>
              </a:buClr>
              <a:buFont typeface="Wingdings" panose="05000000000000000000" pitchFamily="2" charset="2"/>
              <a:buChar char="Ø"/>
            </a:pPr>
            <a:r>
              <a:rPr lang="en-GB" sz="2200" dirty="0">
                <a:latin typeface="Cambria Math" panose="02040503050406030204" pitchFamily="18" charset="0"/>
                <a:ea typeface="Cambria Math" panose="02040503050406030204" pitchFamily="18" charset="0"/>
              </a:rPr>
              <a:t>Calculation</a:t>
            </a:r>
          </a:p>
        </p:txBody>
      </p:sp>
      <p:sp>
        <p:nvSpPr>
          <p:cNvPr id="10" name="TextovéPole 9">
            <a:extLst>
              <a:ext uri="{FF2B5EF4-FFF2-40B4-BE49-F238E27FC236}">
                <a16:creationId xmlns:a16="http://schemas.microsoft.com/office/drawing/2014/main" id="{F10D7D0B-6726-3EF6-787F-0EDD91CF4BC3}"/>
              </a:ext>
            </a:extLst>
          </p:cNvPr>
          <p:cNvSpPr txBox="1"/>
          <p:nvPr/>
        </p:nvSpPr>
        <p:spPr>
          <a:xfrm>
            <a:off x="149232" y="3652546"/>
            <a:ext cx="1038767" cy="400110"/>
          </a:xfrm>
          <a:prstGeom prst="rect">
            <a:avLst/>
          </a:prstGeom>
          <a:noFill/>
        </p:spPr>
        <p:txBody>
          <a:bodyPr wrap="square" rtlCol="0">
            <a:spAutoFit/>
          </a:bodyPr>
          <a:lstStyle/>
          <a:p>
            <a:r>
              <a:rPr lang="en-GB" sz="1000" dirty="0">
                <a:latin typeface="Cambria Math"/>
                <a:ea typeface="Cambria Math" panose="02040503050406030204" pitchFamily="18" charset="0"/>
              </a:rPr>
              <a:t>Math. functions</a:t>
            </a:r>
          </a:p>
          <a:p>
            <a:r>
              <a:rPr lang="en-GB" sz="1000" dirty="0">
                <a:latin typeface="Cambria Math"/>
                <a:ea typeface="Cambria Math" panose="02040503050406030204" pitchFamily="18" charset="0"/>
              </a:rPr>
              <a:t>→ COMBIN</a:t>
            </a:r>
          </a:p>
        </p:txBody>
      </p:sp>
      <p:pic>
        <p:nvPicPr>
          <p:cNvPr id="11" name="Obrázek 10">
            <a:extLst>
              <a:ext uri="{FF2B5EF4-FFF2-40B4-BE49-F238E27FC236}">
                <a16:creationId xmlns:a16="http://schemas.microsoft.com/office/drawing/2014/main" id="{9A0240F9-5940-E7C2-9EF8-5BE00CA95CEF}"/>
              </a:ext>
            </a:extLst>
          </p:cNvPr>
          <p:cNvPicPr>
            <a:picLocks noChangeAspect="1"/>
          </p:cNvPicPr>
          <p:nvPr/>
        </p:nvPicPr>
        <p:blipFill>
          <a:blip r:embed="rId15"/>
          <a:stretch>
            <a:fillRect/>
          </a:stretch>
        </p:blipFill>
        <p:spPr>
          <a:xfrm>
            <a:off x="251520" y="3332740"/>
            <a:ext cx="369332" cy="369332"/>
          </a:xfrm>
          <a:prstGeom prst="rect">
            <a:avLst/>
          </a:prstGeom>
        </p:spPr>
      </p:pic>
    </p:spTree>
    <p:extLst>
      <p:ext uri="{BB962C8B-B14F-4D97-AF65-F5344CB8AC3E}">
        <p14:creationId xmlns:p14="http://schemas.microsoft.com/office/powerpoint/2010/main" val="12209892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zápatí 1"/>
          <p:cNvSpPr>
            <a:spLocks noGrp="1"/>
          </p:cNvSpPr>
          <p:nvPr>
            <p:ph type="ftr" sz="quarter" idx="11"/>
          </p:nvPr>
        </p:nvSpPr>
        <p:spPr>
          <a:xfrm>
            <a:off x="180000" y="6336000"/>
            <a:ext cx="3312000" cy="360000"/>
          </a:xfrm>
        </p:spPr>
        <p:txBody>
          <a:bodyPr/>
          <a:lstStyle/>
          <a:p>
            <a:r>
              <a:rPr lang="en-GB" dirty="0"/>
              <a:t>Pricing of option contracts</a:t>
            </a:r>
          </a:p>
        </p:txBody>
      </p:sp>
      <p:sp>
        <p:nvSpPr>
          <p:cNvPr id="3" name="Zástupný symbol pro číslo snímku 2"/>
          <p:cNvSpPr>
            <a:spLocks noGrp="1"/>
          </p:cNvSpPr>
          <p:nvPr>
            <p:ph type="sldNum" sz="quarter" idx="12"/>
          </p:nvPr>
        </p:nvSpPr>
        <p:spPr>
          <a:xfrm>
            <a:off x="7164000" y="6336000"/>
            <a:ext cx="1800000" cy="360000"/>
          </a:xfrm>
        </p:spPr>
        <p:txBody>
          <a:bodyPr/>
          <a:lstStyle/>
          <a:p>
            <a:pPr algn="r"/>
            <a:fld id="{DFE5482F-2F05-49C5-9E15-73F945A41231}" type="slidenum">
              <a:rPr lang="cs-CZ" smtClean="0"/>
              <a:pPr algn="r"/>
              <a:t>6</a:t>
            </a:fld>
            <a:endParaRPr lang="cs-CZ" dirty="0"/>
          </a:p>
        </p:txBody>
      </p:sp>
      <p:sp>
        <p:nvSpPr>
          <p:cNvPr id="4" name="Nadpis 3"/>
          <p:cNvSpPr>
            <a:spLocks noGrp="1"/>
          </p:cNvSpPr>
          <p:nvPr>
            <p:ph type="title"/>
          </p:nvPr>
        </p:nvSpPr>
        <p:spPr>
          <a:xfrm>
            <a:off x="144000" y="144000"/>
            <a:ext cx="4067960" cy="648072"/>
          </a:xfrm>
        </p:spPr>
        <p:txBody>
          <a:bodyPr/>
          <a:lstStyle/>
          <a:p>
            <a:r>
              <a:rPr lang="en-GB" dirty="0">
                <a:solidFill>
                  <a:srgbClr val="000000"/>
                </a:solidFill>
              </a:rPr>
              <a:t>Black–Scholes formula</a:t>
            </a:r>
          </a:p>
        </p:txBody>
      </p:sp>
      <p:sp>
        <p:nvSpPr>
          <p:cNvPr id="29" name="TextovéPole 28"/>
          <p:cNvSpPr txBox="1"/>
          <p:nvPr/>
        </p:nvSpPr>
        <p:spPr>
          <a:xfrm>
            <a:off x="864000" y="864000"/>
            <a:ext cx="2195832" cy="430887"/>
          </a:xfrm>
          <a:prstGeom prst="rect">
            <a:avLst/>
          </a:prstGeom>
          <a:noFill/>
          <a:ln>
            <a:noFill/>
          </a:ln>
        </p:spPr>
        <p:txBody>
          <a:bodyPr wrap="square" rtlCol="0">
            <a:spAutoFit/>
          </a:bodyPr>
          <a:lstStyle/>
          <a:p>
            <a:pPr marL="324000" indent="-324000">
              <a:buClr>
                <a:srgbClr val="7030A0"/>
              </a:buClr>
              <a:buFont typeface="Wingdings" panose="05000000000000000000" pitchFamily="2" charset="2"/>
              <a:buChar char="Ø"/>
            </a:pPr>
            <a:r>
              <a:rPr lang="en-GB" sz="2200" dirty="0">
                <a:latin typeface="Cambria Math" panose="02040503050406030204" pitchFamily="18" charset="0"/>
                <a:ea typeface="Cambria Math" panose="02040503050406030204" pitchFamily="18" charset="0"/>
              </a:rPr>
              <a:t>Description</a:t>
            </a:r>
          </a:p>
        </p:txBody>
      </p:sp>
      <p:sp>
        <p:nvSpPr>
          <p:cNvPr id="83" name="TextovéPole 82">
            <a:extLst>
              <a:ext uri="{FF2B5EF4-FFF2-40B4-BE49-F238E27FC236}">
                <a16:creationId xmlns:a16="http://schemas.microsoft.com/office/drawing/2014/main" id="{EE16E3B3-D303-4859-B2FD-649CC47A3C14}"/>
              </a:ext>
            </a:extLst>
          </p:cNvPr>
          <p:cNvSpPr txBox="1"/>
          <p:nvPr/>
        </p:nvSpPr>
        <p:spPr>
          <a:xfrm>
            <a:off x="1187999" y="1257122"/>
            <a:ext cx="7007291" cy="338554"/>
          </a:xfrm>
          <a:prstGeom prst="rect">
            <a:avLst/>
          </a:prstGeom>
          <a:noFill/>
          <a:ln>
            <a:noFill/>
          </a:ln>
        </p:spPr>
        <p:txBody>
          <a:bodyPr wrap="square" rtlCol="0">
            <a:spAutoFit/>
          </a:bodyPr>
          <a:lstStyle/>
          <a:p>
            <a:pPr marL="180000" indent="-180000">
              <a:buClr>
                <a:srgbClr val="7030A0"/>
              </a:buClr>
              <a:buSzPct val="100000"/>
              <a:buFont typeface="Wingdings" panose="05000000000000000000" pitchFamily="2" charset="2"/>
              <a:buChar char="§"/>
            </a:pPr>
            <a:r>
              <a:rPr lang="en-GB" sz="1600" dirty="0">
                <a:latin typeface="Cambria Math" panose="02040503050406030204" pitchFamily="18" charset="0"/>
                <a:ea typeface="Cambria Math" panose="02040503050406030204" pitchFamily="18" charset="0"/>
              </a:rPr>
              <a:t>The B-S formula is a solution of a second order partial differential equation</a:t>
            </a:r>
          </a:p>
        </p:txBody>
      </p:sp>
      <p:sp>
        <p:nvSpPr>
          <p:cNvPr id="155" name="TextovéPole 154">
            <a:extLst>
              <a:ext uri="{FF2B5EF4-FFF2-40B4-BE49-F238E27FC236}">
                <a16:creationId xmlns:a16="http://schemas.microsoft.com/office/drawing/2014/main" id="{EE16E3B3-D303-4859-B2FD-649CC47A3C14}"/>
              </a:ext>
            </a:extLst>
          </p:cNvPr>
          <p:cNvSpPr txBox="1"/>
          <p:nvPr/>
        </p:nvSpPr>
        <p:spPr>
          <a:xfrm>
            <a:off x="864000" y="3600000"/>
            <a:ext cx="6012256" cy="430887"/>
          </a:xfrm>
          <a:prstGeom prst="rect">
            <a:avLst/>
          </a:prstGeom>
          <a:noFill/>
          <a:ln>
            <a:noFill/>
          </a:ln>
        </p:spPr>
        <p:txBody>
          <a:bodyPr wrap="square" rtlCol="0">
            <a:spAutoFit/>
          </a:bodyPr>
          <a:lstStyle/>
          <a:p>
            <a:pPr marL="324000" indent="-324000">
              <a:buClr>
                <a:srgbClr val="7030A0"/>
              </a:buClr>
              <a:buSzPct val="80000"/>
              <a:buFont typeface="Wingdings" panose="05000000000000000000" pitchFamily="2" charset="2"/>
              <a:buChar char="Ø"/>
            </a:pPr>
            <a:r>
              <a:rPr lang="en-GB" sz="2200" dirty="0">
                <a:latin typeface="Cambria Math" panose="02040503050406030204" pitchFamily="18" charset="0"/>
                <a:ea typeface="Cambria Math" panose="02040503050406030204" pitchFamily="18" charset="0"/>
              </a:rPr>
              <a:t>European call on non-dividend-paying stock  </a:t>
            </a:r>
          </a:p>
        </p:txBody>
      </p:sp>
      <mc:AlternateContent xmlns:mc="http://schemas.openxmlformats.org/markup-compatibility/2006" xmlns:a14="http://schemas.microsoft.com/office/drawing/2010/main">
        <mc:Choice Requires="a14">
          <p:sp>
            <p:nvSpPr>
              <p:cNvPr id="30" name="TextovéPole 29"/>
              <p:cNvSpPr txBox="1"/>
              <p:nvPr/>
            </p:nvSpPr>
            <p:spPr>
              <a:xfrm>
                <a:off x="3923928" y="2912168"/>
                <a:ext cx="1703287" cy="532069"/>
              </a:xfrm>
              <a:prstGeom prst="rect">
                <a:avLst/>
              </a:prstGeom>
              <a:noFill/>
            </p:spPr>
            <p:txBody>
              <a:bodyPr wrap="none" lIns="0" tIns="0" rIns="0" bIns="0" rtlCol="0">
                <a:spAutoFit/>
              </a:bodyPr>
              <a:lstStyle/>
              <a:p>
                <a:pPr algn="ctr"/>
                <a14:m>
                  <m:oMathPara xmlns:m="http://schemas.openxmlformats.org/officeDocument/2006/math">
                    <m:oMathParaPr>
                      <m:jc m:val="centerGroup"/>
                    </m:oMathParaPr>
                    <m:oMath xmlns:m="http://schemas.openxmlformats.org/officeDocument/2006/math">
                      <m:r>
                        <a:rPr lang="en-GB" sz="1600" b="0" i="1" smtClean="0">
                          <a:latin typeface="Cambria Math" panose="02040503050406030204" pitchFamily="18" charset="0"/>
                          <a:ea typeface="Cambria Math" panose="02040503050406030204" pitchFamily="18" charset="0"/>
                        </a:rPr>
                        <m:t>𝑁</m:t>
                      </m:r>
                      <m:d>
                        <m:dPr>
                          <m:ctrlPr>
                            <a:rPr lang="en-GB" sz="1600" b="0" i="1" smtClean="0">
                              <a:latin typeface="Cambria Math" panose="02040503050406030204" pitchFamily="18" charset="0"/>
                              <a:ea typeface="Cambria Math" panose="02040503050406030204" pitchFamily="18" charset="0"/>
                            </a:rPr>
                          </m:ctrlPr>
                        </m:dPr>
                        <m:e>
                          <m:r>
                            <a:rPr lang="en-GB" sz="1600" b="0" i="1" smtClean="0">
                              <a:latin typeface="Cambria Math" panose="02040503050406030204" pitchFamily="18" charset="0"/>
                              <a:ea typeface="Cambria Math" panose="02040503050406030204" pitchFamily="18" charset="0"/>
                            </a:rPr>
                            <m:t>𝑥</m:t>
                          </m:r>
                        </m:e>
                      </m:d>
                      <m:r>
                        <a:rPr lang="en-GB" sz="1600" b="0" i="1" smtClean="0">
                          <a:latin typeface="Cambria Math" panose="02040503050406030204" pitchFamily="18" charset="0"/>
                          <a:ea typeface="Cambria Math" panose="02040503050406030204" pitchFamily="18" charset="0"/>
                        </a:rPr>
                        <m:t>=</m:t>
                      </m:r>
                      <m:nary>
                        <m:naryPr>
                          <m:ctrlPr>
                            <a:rPr lang="en-GB" sz="1600" b="0" i="1" smtClean="0">
                              <a:latin typeface="Cambria Math" panose="02040503050406030204" pitchFamily="18" charset="0"/>
                              <a:ea typeface="Cambria Math" panose="02040503050406030204" pitchFamily="18" charset="0"/>
                            </a:rPr>
                          </m:ctrlPr>
                        </m:naryPr>
                        <m:sub>
                          <m:r>
                            <m:rPr>
                              <m:brk m:alnAt="23"/>
                            </m:rPr>
                            <a:rPr lang="en-GB" sz="1600" b="0" i="1" smtClean="0">
                              <a:latin typeface="Cambria Math" panose="02040503050406030204" pitchFamily="18" charset="0"/>
                              <a:ea typeface="Cambria Math" panose="02040503050406030204" pitchFamily="18" charset="0"/>
                            </a:rPr>
                            <m:t>−</m:t>
                          </m:r>
                          <m:r>
                            <a:rPr lang="en-GB" sz="1600" b="0" i="1" smtClean="0">
                              <a:latin typeface="Cambria Math" panose="02040503050406030204" pitchFamily="18" charset="0"/>
                              <a:ea typeface="Cambria Math" panose="02040503050406030204" pitchFamily="18" charset="0"/>
                            </a:rPr>
                            <m:t>∞</m:t>
                          </m:r>
                        </m:sub>
                        <m:sup>
                          <m:r>
                            <a:rPr lang="en-GB" sz="1600" b="0" i="1" smtClean="0">
                              <a:latin typeface="Cambria Math" panose="02040503050406030204" pitchFamily="18" charset="0"/>
                              <a:ea typeface="Cambria Math" panose="02040503050406030204" pitchFamily="18" charset="0"/>
                            </a:rPr>
                            <m:t>𝑥</m:t>
                          </m:r>
                        </m:sup>
                        <m:e>
                          <m:r>
                            <a:rPr lang="en-GB" sz="1600" i="1" smtClean="0">
                              <a:latin typeface="Cambria Math" panose="02040503050406030204" pitchFamily="18" charset="0"/>
                              <a:ea typeface="Cambria Math" panose="02040503050406030204" pitchFamily="18" charset="0"/>
                            </a:rPr>
                            <m:t>𝑓</m:t>
                          </m:r>
                          <m:r>
                            <a:rPr lang="en-GB" sz="1600" b="0" i="1" smtClean="0">
                              <a:latin typeface="Cambria Math" panose="02040503050406030204" pitchFamily="18" charset="0"/>
                              <a:ea typeface="Cambria Math" panose="02040503050406030204" pitchFamily="18" charset="0"/>
                            </a:rPr>
                            <m:t>(</m:t>
                          </m:r>
                          <m:r>
                            <a:rPr lang="en-GB" sz="1600" b="0" i="1" smtClean="0">
                              <a:latin typeface="Cambria Math"/>
                              <a:ea typeface="Cambria Math" panose="02040503050406030204" pitchFamily="18" charset="0"/>
                            </a:rPr>
                            <m:t>𝑧</m:t>
                          </m:r>
                          <m:r>
                            <a:rPr lang="en-GB" sz="1600" b="0" i="1" smtClean="0">
                              <a:latin typeface="Cambria Math" panose="02040503050406030204" pitchFamily="18" charset="0"/>
                              <a:ea typeface="Cambria Math" panose="02040503050406030204" pitchFamily="18" charset="0"/>
                            </a:rPr>
                            <m:t>)</m:t>
                          </m:r>
                          <m:r>
                            <a:rPr lang="en-GB" sz="1600" b="0" i="1" smtClean="0">
                              <a:latin typeface="Cambria Math" panose="02040503050406030204" pitchFamily="18" charset="0"/>
                              <a:ea typeface="Cambria Math" panose="02040503050406030204" pitchFamily="18" charset="0"/>
                            </a:rPr>
                            <m:t>𝑑𝑧</m:t>
                          </m:r>
                        </m:e>
                      </m:nary>
                    </m:oMath>
                  </m:oMathPara>
                </a14:m>
                <a:endParaRPr lang="en-GB" sz="1600" i="1" dirty="0">
                  <a:latin typeface="Cambria Math"/>
                  <a:ea typeface="Cambria Math" panose="02040503050406030204" pitchFamily="18" charset="0"/>
                </a:endParaRPr>
              </a:p>
            </p:txBody>
          </p:sp>
        </mc:Choice>
        <mc:Fallback xmlns="">
          <p:sp>
            <p:nvSpPr>
              <p:cNvPr id="30" name="TextovéPole 29"/>
              <p:cNvSpPr txBox="1">
                <a:spLocks noRot="1" noChangeAspect="1" noMove="1" noResize="1" noEditPoints="1" noAdjustHandles="1" noChangeArrowheads="1" noChangeShapeType="1" noTextEdit="1"/>
              </p:cNvSpPr>
              <p:nvPr/>
            </p:nvSpPr>
            <p:spPr>
              <a:xfrm>
                <a:off x="3923928" y="2912168"/>
                <a:ext cx="1703287" cy="532069"/>
              </a:xfrm>
              <a:prstGeom prst="rect">
                <a:avLst/>
              </a:prstGeom>
              <a:blipFill>
                <a:blip r:embed="rId13"/>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62" name="TextovéPole 61"/>
              <p:cNvSpPr txBox="1"/>
              <p:nvPr/>
            </p:nvSpPr>
            <p:spPr>
              <a:xfrm>
                <a:off x="1872000" y="4378766"/>
                <a:ext cx="2415661" cy="246221"/>
              </a:xfrm>
              <a:prstGeom prst="rect">
                <a:avLst/>
              </a:prstGeom>
              <a:noFill/>
            </p:spPr>
            <p:txBody>
              <a:bodyPr wrap="none" lIns="0" tIns="0" rIns="0" bIns="0" rtlCol="0">
                <a:spAutoFit/>
              </a:bodyPr>
              <a:lstStyle/>
              <a:p>
                <a:pPr algn="ctr"/>
                <a14:m>
                  <m:oMathPara xmlns:m="http://schemas.openxmlformats.org/officeDocument/2006/math">
                    <m:oMathParaPr>
                      <m:jc m:val="centerGroup"/>
                    </m:oMathParaPr>
                    <m:oMath xmlns:m="http://schemas.openxmlformats.org/officeDocument/2006/math">
                      <m:r>
                        <a:rPr lang="cs-CZ" sz="1600" b="0" i="1" smtClean="0">
                          <a:latin typeface="Cambria Math" panose="02040503050406030204" pitchFamily="18" charset="0"/>
                          <a:ea typeface="Cambria Math" panose="02040503050406030204" pitchFamily="18" charset="0"/>
                        </a:rPr>
                        <m:t>𝐶</m:t>
                      </m:r>
                      <m:r>
                        <a:rPr lang="cs-CZ" sz="1600" b="0" i="1" smtClean="0">
                          <a:latin typeface="Cambria Math" panose="02040503050406030204" pitchFamily="18" charset="0"/>
                          <a:ea typeface="Cambria Math" panose="02040503050406030204" pitchFamily="18" charset="0"/>
                        </a:rPr>
                        <m:t>=</m:t>
                      </m:r>
                      <m:r>
                        <a:rPr lang="cs-CZ" sz="1600" b="0" i="1" smtClean="0">
                          <a:latin typeface="Cambria Math" panose="02040503050406030204" pitchFamily="18" charset="0"/>
                          <a:ea typeface="Cambria Math" panose="02040503050406030204" pitchFamily="18" charset="0"/>
                        </a:rPr>
                        <m:t>𝑆𝑁</m:t>
                      </m:r>
                      <m:d>
                        <m:dPr>
                          <m:ctrlPr>
                            <a:rPr lang="cs-CZ" sz="1600" b="0" i="1" smtClean="0">
                              <a:latin typeface="Cambria Math" panose="02040503050406030204" pitchFamily="18" charset="0"/>
                              <a:ea typeface="Cambria Math" panose="02040503050406030204" pitchFamily="18" charset="0"/>
                            </a:rPr>
                          </m:ctrlPr>
                        </m:dPr>
                        <m:e>
                          <m:sSub>
                            <m:sSubPr>
                              <m:ctrlPr>
                                <a:rPr lang="cs-CZ" sz="1600" b="0" i="1" smtClean="0">
                                  <a:latin typeface="Cambria Math" panose="02040503050406030204" pitchFamily="18" charset="0"/>
                                  <a:ea typeface="Cambria Math" panose="02040503050406030204" pitchFamily="18" charset="0"/>
                                </a:rPr>
                              </m:ctrlPr>
                            </m:sSubPr>
                            <m:e>
                              <m:r>
                                <a:rPr lang="cs-CZ" sz="1600" b="0" i="1" smtClean="0">
                                  <a:latin typeface="Cambria Math" panose="02040503050406030204" pitchFamily="18" charset="0"/>
                                  <a:ea typeface="Cambria Math" panose="02040503050406030204" pitchFamily="18" charset="0"/>
                                </a:rPr>
                                <m:t>𝑑</m:t>
                              </m:r>
                            </m:e>
                            <m:sub>
                              <m:r>
                                <a:rPr lang="cs-CZ" sz="1600" b="0" i="1" smtClean="0">
                                  <a:latin typeface="Cambria Math" panose="02040503050406030204" pitchFamily="18" charset="0"/>
                                  <a:ea typeface="Cambria Math" panose="02040503050406030204" pitchFamily="18" charset="0"/>
                                </a:rPr>
                                <m:t>1</m:t>
                              </m:r>
                            </m:sub>
                          </m:sSub>
                        </m:e>
                      </m:d>
                      <m:r>
                        <a:rPr lang="cs-CZ" sz="1600" b="0" i="1" smtClean="0">
                          <a:latin typeface="Cambria Math" panose="02040503050406030204" pitchFamily="18" charset="0"/>
                          <a:ea typeface="Cambria Math" panose="02040503050406030204" pitchFamily="18" charset="0"/>
                        </a:rPr>
                        <m:t>−</m:t>
                      </m:r>
                      <m:r>
                        <a:rPr lang="cs-CZ" sz="1600" b="0" i="1" smtClean="0">
                          <a:latin typeface="Cambria Math" panose="02040503050406030204" pitchFamily="18" charset="0"/>
                          <a:ea typeface="Cambria Math" panose="02040503050406030204" pitchFamily="18" charset="0"/>
                        </a:rPr>
                        <m:t>𝑋</m:t>
                      </m:r>
                      <m:sSup>
                        <m:sSupPr>
                          <m:ctrlPr>
                            <a:rPr lang="cs-CZ" sz="1600" b="0" i="1" smtClean="0">
                              <a:latin typeface="Cambria Math" panose="02040503050406030204" pitchFamily="18" charset="0"/>
                              <a:ea typeface="Cambria Math" panose="02040503050406030204" pitchFamily="18" charset="0"/>
                            </a:rPr>
                          </m:ctrlPr>
                        </m:sSupPr>
                        <m:e>
                          <m:r>
                            <a:rPr lang="cs-CZ" sz="1600" b="0" i="1" smtClean="0">
                              <a:latin typeface="Cambria Math" panose="02040503050406030204" pitchFamily="18" charset="0"/>
                              <a:ea typeface="Cambria Math" panose="02040503050406030204" pitchFamily="18" charset="0"/>
                            </a:rPr>
                            <m:t>𝑒</m:t>
                          </m:r>
                        </m:e>
                        <m:sup>
                          <m:r>
                            <a:rPr lang="cs-CZ" sz="1600" b="0" i="1" smtClean="0">
                              <a:latin typeface="Cambria Math" panose="02040503050406030204" pitchFamily="18" charset="0"/>
                              <a:ea typeface="Cambria Math" panose="02040503050406030204" pitchFamily="18" charset="0"/>
                            </a:rPr>
                            <m:t>−</m:t>
                          </m:r>
                          <m:r>
                            <a:rPr lang="cs-CZ" sz="1600" b="0" i="1" smtClean="0">
                              <a:latin typeface="Cambria Math" panose="02040503050406030204" pitchFamily="18" charset="0"/>
                              <a:ea typeface="Cambria Math" panose="02040503050406030204" pitchFamily="18" charset="0"/>
                            </a:rPr>
                            <m:t>𝑟𝑇</m:t>
                          </m:r>
                        </m:sup>
                      </m:sSup>
                      <m:r>
                        <a:rPr lang="cs-CZ" sz="1600" b="0" i="1" smtClean="0">
                          <a:latin typeface="Cambria Math" panose="02040503050406030204" pitchFamily="18" charset="0"/>
                          <a:ea typeface="Cambria Math" panose="02040503050406030204" pitchFamily="18" charset="0"/>
                        </a:rPr>
                        <m:t>𝑁</m:t>
                      </m:r>
                      <m:r>
                        <a:rPr lang="cs-CZ" sz="1600" b="0" i="1" smtClean="0">
                          <a:latin typeface="Cambria Math" panose="02040503050406030204" pitchFamily="18" charset="0"/>
                          <a:ea typeface="Cambria Math" panose="02040503050406030204" pitchFamily="18" charset="0"/>
                        </a:rPr>
                        <m:t>(</m:t>
                      </m:r>
                      <m:sSub>
                        <m:sSubPr>
                          <m:ctrlPr>
                            <a:rPr lang="cs-CZ" sz="1600" b="0" i="1" smtClean="0">
                              <a:latin typeface="Cambria Math" panose="02040503050406030204" pitchFamily="18" charset="0"/>
                              <a:ea typeface="Cambria Math" panose="02040503050406030204" pitchFamily="18" charset="0"/>
                            </a:rPr>
                          </m:ctrlPr>
                        </m:sSubPr>
                        <m:e>
                          <m:r>
                            <a:rPr lang="cs-CZ" sz="1600" b="0" i="1" smtClean="0">
                              <a:latin typeface="Cambria Math" panose="02040503050406030204" pitchFamily="18" charset="0"/>
                              <a:ea typeface="Cambria Math" panose="02040503050406030204" pitchFamily="18" charset="0"/>
                            </a:rPr>
                            <m:t>𝑑</m:t>
                          </m:r>
                        </m:e>
                        <m:sub>
                          <m:r>
                            <a:rPr lang="cs-CZ" sz="1600" b="0" i="1" smtClean="0">
                              <a:latin typeface="Cambria Math" panose="02040503050406030204" pitchFamily="18" charset="0"/>
                              <a:ea typeface="Cambria Math" panose="02040503050406030204" pitchFamily="18" charset="0"/>
                            </a:rPr>
                            <m:t>2</m:t>
                          </m:r>
                        </m:sub>
                      </m:sSub>
                      <m:r>
                        <a:rPr lang="cs-CZ" sz="1600" b="0" i="1" smtClean="0">
                          <a:latin typeface="Cambria Math" panose="02040503050406030204" pitchFamily="18" charset="0"/>
                          <a:ea typeface="Cambria Math" panose="02040503050406030204" pitchFamily="18" charset="0"/>
                        </a:rPr>
                        <m:t>)</m:t>
                      </m:r>
                    </m:oMath>
                  </m:oMathPara>
                </a14:m>
                <a:endParaRPr lang="cs-CZ" sz="1600" i="1" dirty="0">
                  <a:latin typeface="Cambria Math"/>
                  <a:ea typeface="Cambria Math" panose="02040503050406030204" pitchFamily="18" charset="0"/>
                </a:endParaRPr>
              </a:p>
            </p:txBody>
          </p:sp>
        </mc:Choice>
        <mc:Fallback xmlns="">
          <p:sp>
            <p:nvSpPr>
              <p:cNvPr id="62" name="TextovéPole 61"/>
              <p:cNvSpPr txBox="1">
                <a:spLocks noRot="1" noChangeAspect="1" noMove="1" noResize="1" noEditPoints="1" noAdjustHandles="1" noChangeArrowheads="1" noChangeShapeType="1" noTextEdit="1"/>
              </p:cNvSpPr>
              <p:nvPr/>
            </p:nvSpPr>
            <p:spPr>
              <a:xfrm>
                <a:off x="1872000" y="4378766"/>
                <a:ext cx="2415661" cy="246221"/>
              </a:xfrm>
              <a:prstGeom prst="rect">
                <a:avLst/>
              </a:prstGeom>
              <a:blipFill>
                <a:blip r:embed="rId14"/>
                <a:stretch>
                  <a:fillRect l="-2525" r="-1768" b="-34146"/>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63" name="TextovéPole 62"/>
              <p:cNvSpPr txBox="1"/>
              <p:nvPr/>
            </p:nvSpPr>
            <p:spPr>
              <a:xfrm>
                <a:off x="1872000" y="4680460"/>
                <a:ext cx="2475229" cy="523926"/>
              </a:xfrm>
              <a:prstGeom prst="rect">
                <a:avLst/>
              </a:prstGeom>
              <a:noFill/>
            </p:spPr>
            <p:txBody>
              <a:bodyPr wrap="none" lIns="0" tIns="0" rIns="0" bIns="0" rtlCol="0">
                <a:spAutoFit/>
              </a:bodyPr>
              <a:lstStyle/>
              <a:p>
                <a:pPr algn="ctr"/>
                <a14:m>
                  <m:oMathPara xmlns:m="http://schemas.openxmlformats.org/officeDocument/2006/math">
                    <m:oMathParaPr>
                      <m:jc m:val="centerGroup"/>
                    </m:oMathParaPr>
                    <m:oMath xmlns:m="http://schemas.openxmlformats.org/officeDocument/2006/math">
                      <m:sSub>
                        <m:sSubPr>
                          <m:ctrlPr>
                            <a:rPr lang="cs-CZ" sz="1600" b="0" i="1" smtClean="0">
                              <a:latin typeface="Cambria Math" panose="02040503050406030204" pitchFamily="18" charset="0"/>
                              <a:ea typeface="Cambria Math" panose="02040503050406030204" pitchFamily="18" charset="0"/>
                            </a:rPr>
                          </m:ctrlPr>
                        </m:sSubPr>
                        <m:e>
                          <m:r>
                            <a:rPr lang="cs-CZ" sz="1600" b="0" i="1" smtClean="0">
                              <a:latin typeface="Cambria Math" panose="02040503050406030204" pitchFamily="18" charset="0"/>
                              <a:ea typeface="Cambria Math" panose="02040503050406030204" pitchFamily="18" charset="0"/>
                            </a:rPr>
                            <m:t>𝑑</m:t>
                          </m:r>
                        </m:e>
                        <m:sub>
                          <m:r>
                            <a:rPr lang="cs-CZ" sz="1600" b="0" i="1" smtClean="0">
                              <a:latin typeface="Cambria Math" panose="02040503050406030204" pitchFamily="18" charset="0"/>
                              <a:ea typeface="Cambria Math" panose="02040503050406030204" pitchFamily="18" charset="0"/>
                            </a:rPr>
                            <m:t>1</m:t>
                          </m:r>
                        </m:sub>
                      </m:sSub>
                      <m:r>
                        <a:rPr lang="cs-CZ" sz="1600" b="0" i="1" smtClean="0">
                          <a:latin typeface="Cambria Math" panose="02040503050406030204" pitchFamily="18" charset="0"/>
                          <a:ea typeface="Cambria Math" panose="02040503050406030204" pitchFamily="18" charset="0"/>
                        </a:rPr>
                        <m:t>=</m:t>
                      </m:r>
                      <m:f>
                        <m:fPr>
                          <m:ctrlPr>
                            <a:rPr lang="cs-CZ" sz="1600" b="0" i="1" smtClean="0">
                              <a:latin typeface="Cambria Math" panose="02040503050406030204" pitchFamily="18" charset="0"/>
                              <a:ea typeface="Cambria Math" panose="02040503050406030204" pitchFamily="18" charset="0"/>
                            </a:rPr>
                          </m:ctrlPr>
                        </m:fPr>
                        <m:num>
                          <m:func>
                            <m:funcPr>
                              <m:ctrlPr>
                                <a:rPr lang="cs-CZ" sz="1600" b="0" i="1" smtClean="0">
                                  <a:latin typeface="Cambria Math" panose="02040503050406030204" pitchFamily="18" charset="0"/>
                                  <a:ea typeface="Cambria Math" panose="02040503050406030204" pitchFamily="18" charset="0"/>
                                </a:rPr>
                              </m:ctrlPr>
                            </m:funcPr>
                            <m:fName>
                              <m:r>
                                <m:rPr>
                                  <m:sty m:val="p"/>
                                </m:rPr>
                                <a:rPr lang="cs-CZ" sz="1600" b="0" i="0" smtClean="0">
                                  <a:latin typeface="Cambria Math" panose="02040503050406030204" pitchFamily="18" charset="0"/>
                                  <a:ea typeface="Cambria Math" panose="02040503050406030204" pitchFamily="18" charset="0"/>
                                </a:rPr>
                                <m:t>ln</m:t>
                              </m:r>
                            </m:fName>
                            <m:e>
                              <m:d>
                                <m:dPr>
                                  <m:ctrlPr>
                                    <a:rPr lang="cs-CZ" sz="1600" b="0" i="1" smtClean="0">
                                      <a:latin typeface="Cambria Math" panose="02040503050406030204" pitchFamily="18" charset="0"/>
                                      <a:ea typeface="Cambria Math" panose="02040503050406030204" pitchFamily="18" charset="0"/>
                                    </a:rPr>
                                  </m:ctrlPr>
                                </m:dPr>
                                <m:e>
                                  <m:f>
                                    <m:fPr>
                                      <m:type m:val="lin"/>
                                      <m:ctrlPr>
                                        <a:rPr lang="cs-CZ" sz="1600" b="0" i="1" smtClean="0">
                                          <a:latin typeface="Cambria Math" panose="02040503050406030204" pitchFamily="18" charset="0"/>
                                          <a:ea typeface="Cambria Math" panose="02040503050406030204" pitchFamily="18" charset="0"/>
                                        </a:rPr>
                                      </m:ctrlPr>
                                    </m:fPr>
                                    <m:num>
                                      <m:r>
                                        <a:rPr lang="cs-CZ" sz="1600" b="0" i="1" smtClean="0">
                                          <a:latin typeface="Cambria Math" panose="02040503050406030204" pitchFamily="18" charset="0"/>
                                          <a:ea typeface="Cambria Math" panose="02040503050406030204" pitchFamily="18" charset="0"/>
                                        </a:rPr>
                                        <m:t>𝑆</m:t>
                                      </m:r>
                                    </m:num>
                                    <m:den>
                                      <m:r>
                                        <a:rPr lang="cs-CZ" sz="1600" b="0" i="1" smtClean="0">
                                          <a:latin typeface="Cambria Math" panose="02040503050406030204" pitchFamily="18" charset="0"/>
                                          <a:ea typeface="Cambria Math" panose="02040503050406030204" pitchFamily="18" charset="0"/>
                                        </a:rPr>
                                        <m:t>𝑋</m:t>
                                      </m:r>
                                    </m:den>
                                  </m:f>
                                </m:e>
                              </m:d>
                            </m:e>
                          </m:func>
                          <m:r>
                            <a:rPr lang="cs-CZ" sz="1600" b="0" i="1" smtClean="0">
                              <a:latin typeface="Cambria Math" panose="02040503050406030204" pitchFamily="18" charset="0"/>
                              <a:ea typeface="Cambria Math" panose="02040503050406030204" pitchFamily="18" charset="0"/>
                            </a:rPr>
                            <m:t>+</m:t>
                          </m:r>
                          <m:r>
                            <a:rPr lang="cs-CZ" sz="1600" b="0" i="1" smtClean="0">
                              <a:latin typeface="Cambria Math" panose="02040503050406030204" pitchFamily="18" charset="0"/>
                              <a:ea typeface="Cambria Math" panose="02040503050406030204" pitchFamily="18" charset="0"/>
                            </a:rPr>
                            <m:t>𝑟𝑇</m:t>
                          </m:r>
                        </m:num>
                        <m:den>
                          <m:r>
                            <a:rPr lang="cs-CZ" sz="1600" b="0" i="1" smtClean="0">
                              <a:latin typeface="Cambria Math" panose="02040503050406030204" pitchFamily="18" charset="0"/>
                              <a:ea typeface="Cambria Math" panose="02040503050406030204" pitchFamily="18" charset="0"/>
                            </a:rPr>
                            <m:t>𝜎</m:t>
                          </m:r>
                          <m:rad>
                            <m:radPr>
                              <m:degHide m:val="on"/>
                              <m:ctrlPr>
                                <a:rPr lang="cs-CZ" sz="1600" b="0" i="1" smtClean="0">
                                  <a:latin typeface="Cambria Math" panose="02040503050406030204" pitchFamily="18" charset="0"/>
                                  <a:ea typeface="Cambria Math" panose="02040503050406030204" pitchFamily="18" charset="0"/>
                                </a:rPr>
                              </m:ctrlPr>
                            </m:radPr>
                            <m:deg/>
                            <m:e>
                              <m:r>
                                <a:rPr lang="cs-CZ" sz="1600" b="0" i="1" smtClean="0">
                                  <a:latin typeface="Cambria Math" panose="02040503050406030204" pitchFamily="18" charset="0"/>
                                  <a:ea typeface="Cambria Math" panose="02040503050406030204" pitchFamily="18" charset="0"/>
                                </a:rPr>
                                <m:t>𝑇</m:t>
                              </m:r>
                            </m:e>
                          </m:rad>
                        </m:den>
                      </m:f>
                      <m:r>
                        <a:rPr lang="cs-CZ" sz="1600" b="0" i="1" smtClean="0">
                          <a:latin typeface="Cambria Math" panose="02040503050406030204" pitchFamily="18" charset="0"/>
                          <a:ea typeface="Cambria Math" panose="02040503050406030204" pitchFamily="18" charset="0"/>
                        </a:rPr>
                        <m:t>+</m:t>
                      </m:r>
                      <m:f>
                        <m:fPr>
                          <m:ctrlPr>
                            <a:rPr lang="cs-CZ" sz="1600" b="0" i="1" smtClean="0">
                              <a:latin typeface="Cambria Math" panose="02040503050406030204" pitchFamily="18" charset="0"/>
                              <a:ea typeface="Cambria Math" panose="02040503050406030204" pitchFamily="18" charset="0"/>
                            </a:rPr>
                          </m:ctrlPr>
                        </m:fPr>
                        <m:num>
                          <m:r>
                            <a:rPr lang="cs-CZ" sz="1600" b="0" i="1" smtClean="0">
                              <a:latin typeface="Cambria Math" panose="02040503050406030204" pitchFamily="18" charset="0"/>
                              <a:ea typeface="Cambria Math" panose="02040503050406030204" pitchFamily="18" charset="0"/>
                            </a:rPr>
                            <m:t>1</m:t>
                          </m:r>
                        </m:num>
                        <m:den>
                          <m:r>
                            <a:rPr lang="cs-CZ" sz="1600" b="0" i="1" smtClean="0">
                              <a:latin typeface="Cambria Math" panose="02040503050406030204" pitchFamily="18" charset="0"/>
                              <a:ea typeface="Cambria Math" panose="02040503050406030204" pitchFamily="18" charset="0"/>
                            </a:rPr>
                            <m:t>2</m:t>
                          </m:r>
                        </m:den>
                      </m:f>
                      <m:r>
                        <a:rPr lang="cs-CZ" sz="1600" i="1">
                          <a:latin typeface="Cambria Math" panose="02040503050406030204" pitchFamily="18" charset="0"/>
                          <a:ea typeface="Cambria Math" panose="02040503050406030204" pitchFamily="18" charset="0"/>
                        </a:rPr>
                        <m:t>𝜎</m:t>
                      </m:r>
                      <m:rad>
                        <m:radPr>
                          <m:degHide m:val="on"/>
                          <m:ctrlPr>
                            <a:rPr lang="cs-CZ" sz="1600" i="1">
                              <a:latin typeface="Cambria Math" panose="02040503050406030204" pitchFamily="18" charset="0"/>
                              <a:ea typeface="Cambria Math" panose="02040503050406030204" pitchFamily="18" charset="0"/>
                            </a:rPr>
                          </m:ctrlPr>
                        </m:radPr>
                        <m:deg/>
                        <m:e>
                          <m:r>
                            <a:rPr lang="cs-CZ" sz="1600" i="1">
                              <a:latin typeface="Cambria Math" panose="02040503050406030204" pitchFamily="18" charset="0"/>
                              <a:ea typeface="Cambria Math" panose="02040503050406030204" pitchFamily="18" charset="0"/>
                            </a:rPr>
                            <m:t>𝑇</m:t>
                          </m:r>
                        </m:e>
                      </m:rad>
                    </m:oMath>
                  </m:oMathPara>
                </a14:m>
                <a:endParaRPr lang="cs-CZ" sz="1600" i="1" dirty="0">
                  <a:latin typeface="Cambria Math"/>
                  <a:ea typeface="Cambria Math" panose="02040503050406030204" pitchFamily="18" charset="0"/>
                </a:endParaRPr>
              </a:p>
            </p:txBody>
          </p:sp>
        </mc:Choice>
        <mc:Fallback xmlns="">
          <p:sp>
            <p:nvSpPr>
              <p:cNvPr id="63" name="TextovéPole 62"/>
              <p:cNvSpPr txBox="1">
                <a:spLocks noRot="1" noChangeAspect="1" noMove="1" noResize="1" noEditPoints="1" noAdjustHandles="1" noChangeArrowheads="1" noChangeShapeType="1" noTextEdit="1"/>
              </p:cNvSpPr>
              <p:nvPr/>
            </p:nvSpPr>
            <p:spPr>
              <a:xfrm>
                <a:off x="1872000" y="4680460"/>
                <a:ext cx="2475229" cy="523926"/>
              </a:xfrm>
              <a:prstGeom prst="rect">
                <a:avLst/>
              </a:prstGeom>
              <a:blipFill>
                <a:blip r:embed="rId15"/>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64" name="TextovéPole 63"/>
              <p:cNvSpPr txBox="1"/>
              <p:nvPr/>
            </p:nvSpPr>
            <p:spPr>
              <a:xfrm>
                <a:off x="1872000" y="5259859"/>
                <a:ext cx="1366849" cy="273665"/>
              </a:xfrm>
              <a:prstGeom prst="rect">
                <a:avLst/>
              </a:prstGeom>
              <a:noFill/>
            </p:spPr>
            <p:txBody>
              <a:bodyPr wrap="none" lIns="0" tIns="0" rIns="0" bIns="0" rtlCol="0">
                <a:spAutoFit/>
              </a:bodyPr>
              <a:lstStyle/>
              <a:p>
                <a:pPr algn="ctr"/>
                <a14:m>
                  <m:oMathPara xmlns:m="http://schemas.openxmlformats.org/officeDocument/2006/math">
                    <m:oMathParaPr>
                      <m:jc m:val="centerGroup"/>
                    </m:oMathParaPr>
                    <m:oMath xmlns:m="http://schemas.openxmlformats.org/officeDocument/2006/math">
                      <m:sSub>
                        <m:sSubPr>
                          <m:ctrlPr>
                            <a:rPr lang="cs-CZ" sz="1600" b="0" i="1" smtClean="0">
                              <a:latin typeface="Cambria Math" panose="02040503050406030204" pitchFamily="18" charset="0"/>
                              <a:ea typeface="Cambria Math" panose="02040503050406030204" pitchFamily="18" charset="0"/>
                            </a:rPr>
                          </m:ctrlPr>
                        </m:sSubPr>
                        <m:e>
                          <m:r>
                            <a:rPr lang="cs-CZ" sz="1600" b="0" i="1" smtClean="0">
                              <a:latin typeface="Cambria Math" panose="02040503050406030204" pitchFamily="18" charset="0"/>
                              <a:ea typeface="Cambria Math" panose="02040503050406030204" pitchFamily="18" charset="0"/>
                            </a:rPr>
                            <m:t>𝑑</m:t>
                          </m:r>
                        </m:e>
                        <m:sub>
                          <m:r>
                            <a:rPr lang="cs-CZ" sz="1600" b="0" i="1" smtClean="0">
                              <a:latin typeface="Cambria Math" panose="02040503050406030204" pitchFamily="18" charset="0"/>
                              <a:ea typeface="Cambria Math" panose="02040503050406030204" pitchFamily="18" charset="0"/>
                            </a:rPr>
                            <m:t>2</m:t>
                          </m:r>
                        </m:sub>
                      </m:sSub>
                      <m:r>
                        <a:rPr lang="cs-CZ" sz="1600" b="0" i="1" smtClean="0">
                          <a:latin typeface="Cambria Math" panose="02040503050406030204" pitchFamily="18" charset="0"/>
                          <a:ea typeface="Cambria Math" panose="02040503050406030204" pitchFamily="18" charset="0"/>
                        </a:rPr>
                        <m:t>=</m:t>
                      </m:r>
                      <m:sSub>
                        <m:sSubPr>
                          <m:ctrlPr>
                            <a:rPr lang="cs-CZ" sz="1600" b="0" i="1" smtClean="0">
                              <a:latin typeface="Cambria Math" panose="02040503050406030204" pitchFamily="18" charset="0"/>
                              <a:ea typeface="Cambria Math" panose="02040503050406030204" pitchFamily="18" charset="0"/>
                            </a:rPr>
                          </m:ctrlPr>
                        </m:sSubPr>
                        <m:e>
                          <m:r>
                            <a:rPr lang="cs-CZ" sz="1600" b="0" i="1" smtClean="0">
                              <a:latin typeface="Cambria Math" panose="02040503050406030204" pitchFamily="18" charset="0"/>
                              <a:ea typeface="Cambria Math" panose="02040503050406030204" pitchFamily="18" charset="0"/>
                            </a:rPr>
                            <m:t>𝑑</m:t>
                          </m:r>
                        </m:e>
                        <m:sub>
                          <m:r>
                            <a:rPr lang="cs-CZ" sz="1600" b="0" i="1" smtClean="0">
                              <a:latin typeface="Cambria Math" panose="02040503050406030204" pitchFamily="18" charset="0"/>
                              <a:ea typeface="Cambria Math" panose="02040503050406030204" pitchFamily="18" charset="0"/>
                            </a:rPr>
                            <m:t>1</m:t>
                          </m:r>
                        </m:sub>
                      </m:sSub>
                      <m:r>
                        <a:rPr lang="cs-CZ" sz="1600" b="0" i="1" smtClean="0">
                          <a:latin typeface="Cambria Math" panose="02040503050406030204" pitchFamily="18" charset="0"/>
                          <a:ea typeface="Cambria Math" panose="02040503050406030204" pitchFamily="18" charset="0"/>
                        </a:rPr>
                        <m:t>−</m:t>
                      </m:r>
                      <m:r>
                        <a:rPr lang="cs-CZ" sz="1600" i="1">
                          <a:latin typeface="Cambria Math" panose="02040503050406030204" pitchFamily="18" charset="0"/>
                          <a:ea typeface="Cambria Math" panose="02040503050406030204" pitchFamily="18" charset="0"/>
                        </a:rPr>
                        <m:t>𝜎</m:t>
                      </m:r>
                      <m:rad>
                        <m:radPr>
                          <m:degHide m:val="on"/>
                          <m:ctrlPr>
                            <a:rPr lang="cs-CZ" sz="1600" i="1">
                              <a:latin typeface="Cambria Math" panose="02040503050406030204" pitchFamily="18" charset="0"/>
                              <a:ea typeface="Cambria Math" panose="02040503050406030204" pitchFamily="18" charset="0"/>
                            </a:rPr>
                          </m:ctrlPr>
                        </m:radPr>
                        <m:deg/>
                        <m:e>
                          <m:r>
                            <a:rPr lang="cs-CZ" sz="1600" i="1">
                              <a:latin typeface="Cambria Math" panose="02040503050406030204" pitchFamily="18" charset="0"/>
                              <a:ea typeface="Cambria Math" panose="02040503050406030204" pitchFamily="18" charset="0"/>
                            </a:rPr>
                            <m:t>𝑇</m:t>
                          </m:r>
                        </m:e>
                      </m:rad>
                    </m:oMath>
                  </m:oMathPara>
                </a14:m>
                <a:endParaRPr lang="cs-CZ" sz="1600" i="1" dirty="0">
                  <a:latin typeface="Cambria Math"/>
                  <a:ea typeface="Cambria Math" panose="02040503050406030204" pitchFamily="18" charset="0"/>
                </a:endParaRPr>
              </a:p>
            </p:txBody>
          </p:sp>
        </mc:Choice>
        <mc:Fallback xmlns="">
          <p:sp>
            <p:nvSpPr>
              <p:cNvPr id="64" name="TextovéPole 63"/>
              <p:cNvSpPr txBox="1">
                <a:spLocks noRot="1" noChangeAspect="1" noMove="1" noResize="1" noEditPoints="1" noAdjustHandles="1" noChangeArrowheads="1" noChangeShapeType="1" noTextEdit="1"/>
              </p:cNvSpPr>
              <p:nvPr/>
            </p:nvSpPr>
            <p:spPr>
              <a:xfrm>
                <a:off x="1872000" y="5259859"/>
                <a:ext cx="1366849" cy="273665"/>
              </a:xfrm>
              <a:prstGeom prst="rect">
                <a:avLst/>
              </a:prstGeom>
              <a:blipFill>
                <a:blip r:embed="rId16"/>
                <a:stretch>
                  <a:fillRect l="-4911" r="-1339" b="-15556"/>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65" name="TextovéPole 64">
                <a:extLst>
                  <a:ext uri="{FF2B5EF4-FFF2-40B4-BE49-F238E27FC236}">
                    <a16:creationId xmlns:a16="http://schemas.microsoft.com/office/drawing/2014/main" id="{05FC8A4A-3761-4383-881C-9096ADBF4AD7}"/>
                  </a:ext>
                </a:extLst>
              </p:cNvPr>
              <p:cNvSpPr txBox="1"/>
              <p:nvPr/>
            </p:nvSpPr>
            <p:spPr>
              <a:xfrm>
                <a:off x="4824001" y="4038163"/>
                <a:ext cx="2988360" cy="307777"/>
              </a:xfrm>
              <a:prstGeom prst="rect">
                <a:avLst/>
              </a:prstGeom>
              <a:noFill/>
              <a:ln>
                <a:noFill/>
              </a:ln>
            </p:spPr>
            <p:txBody>
              <a:bodyPr wrap="square" rtlCol="0">
                <a:spAutoFit/>
              </a:bodyPr>
              <a:lstStyle/>
              <a:p>
                <a:pPr>
                  <a:buClr>
                    <a:srgbClr val="7030A0"/>
                  </a:buClr>
                  <a:buSzPct val="100000"/>
                </a:pPr>
                <a14:m>
                  <m:oMath xmlns:m="http://schemas.openxmlformats.org/officeDocument/2006/math">
                    <m:r>
                      <a:rPr lang="en-GB" sz="1400" b="0" i="1" smtClean="0">
                        <a:latin typeface="Cambria Math" panose="02040503050406030204" pitchFamily="18" charset="0"/>
                        <a:ea typeface="Cambria Math" panose="02040503050406030204" pitchFamily="18" charset="0"/>
                      </a:rPr>
                      <m:t>𝐶</m:t>
                    </m:r>
                  </m:oMath>
                </a14:m>
                <a:r>
                  <a:rPr lang="en-GB" sz="1400" dirty="0">
                    <a:latin typeface="Cambria Math" panose="02040503050406030204" pitchFamily="18" charset="0"/>
                    <a:ea typeface="Cambria Math" panose="02040503050406030204" pitchFamily="18" charset="0"/>
                  </a:rPr>
                  <a:t>… premium of European call option</a:t>
                </a:r>
              </a:p>
            </p:txBody>
          </p:sp>
        </mc:Choice>
        <mc:Fallback xmlns="">
          <p:sp>
            <p:nvSpPr>
              <p:cNvPr id="65" name="TextovéPole 64">
                <a:extLst>
                  <a:ext uri="{FF2B5EF4-FFF2-40B4-BE49-F238E27FC236}">
                    <a16:creationId xmlns:a16="http://schemas.microsoft.com/office/drawing/2014/main" id="{05FC8A4A-3761-4383-881C-9096ADBF4AD7}"/>
                  </a:ext>
                </a:extLst>
              </p:cNvPr>
              <p:cNvSpPr txBox="1">
                <a:spLocks noRot="1" noChangeAspect="1" noMove="1" noResize="1" noEditPoints="1" noAdjustHandles="1" noChangeArrowheads="1" noChangeShapeType="1" noTextEdit="1"/>
              </p:cNvSpPr>
              <p:nvPr/>
            </p:nvSpPr>
            <p:spPr>
              <a:xfrm>
                <a:off x="4824001" y="4038163"/>
                <a:ext cx="2988360" cy="307777"/>
              </a:xfrm>
              <a:prstGeom prst="rect">
                <a:avLst/>
              </a:prstGeom>
              <a:blipFill>
                <a:blip r:embed="rId17"/>
                <a:stretch>
                  <a:fillRect t="-3922" b="-17647"/>
                </a:stretch>
              </a:blipFill>
              <a:ln>
                <a:noFill/>
              </a:ln>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66" name="TextovéPole 65">
                <a:extLst>
                  <a:ext uri="{FF2B5EF4-FFF2-40B4-BE49-F238E27FC236}">
                    <a16:creationId xmlns:a16="http://schemas.microsoft.com/office/drawing/2014/main" id="{05FC8A4A-3761-4383-881C-9096ADBF4AD7}"/>
                  </a:ext>
                </a:extLst>
              </p:cNvPr>
              <p:cNvSpPr txBox="1"/>
              <p:nvPr/>
            </p:nvSpPr>
            <p:spPr>
              <a:xfrm>
                <a:off x="4824001" y="4272538"/>
                <a:ext cx="2988360" cy="307777"/>
              </a:xfrm>
              <a:prstGeom prst="rect">
                <a:avLst/>
              </a:prstGeom>
              <a:noFill/>
              <a:ln>
                <a:noFill/>
              </a:ln>
            </p:spPr>
            <p:txBody>
              <a:bodyPr wrap="square" rtlCol="0">
                <a:spAutoFit/>
              </a:bodyPr>
              <a:lstStyle/>
              <a:p>
                <a:pPr>
                  <a:buClr>
                    <a:srgbClr val="7030A0"/>
                  </a:buClr>
                  <a:buSzPct val="100000"/>
                </a:pPr>
                <a14:m>
                  <m:oMath xmlns:m="http://schemas.openxmlformats.org/officeDocument/2006/math">
                    <m:r>
                      <a:rPr lang="en-GB" sz="1400" b="0" i="1" smtClean="0">
                        <a:latin typeface="Cambria Math" panose="02040503050406030204" pitchFamily="18" charset="0"/>
                        <a:ea typeface="Cambria Math" panose="02040503050406030204" pitchFamily="18" charset="0"/>
                      </a:rPr>
                      <m:t>𝑆</m:t>
                    </m:r>
                  </m:oMath>
                </a14:m>
                <a:r>
                  <a:rPr lang="en-GB" sz="1400" dirty="0">
                    <a:latin typeface="Cambria Math" panose="02040503050406030204" pitchFamily="18" charset="0"/>
                    <a:ea typeface="Cambria Math" panose="02040503050406030204" pitchFamily="18" charset="0"/>
                  </a:rPr>
                  <a:t>… current price of underlying stock</a:t>
                </a:r>
              </a:p>
            </p:txBody>
          </p:sp>
        </mc:Choice>
        <mc:Fallback xmlns="">
          <p:sp>
            <p:nvSpPr>
              <p:cNvPr id="66" name="TextovéPole 65">
                <a:extLst>
                  <a:ext uri="{FF2B5EF4-FFF2-40B4-BE49-F238E27FC236}">
                    <a16:creationId xmlns:a16="http://schemas.microsoft.com/office/drawing/2014/main" id="{05FC8A4A-3761-4383-881C-9096ADBF4AD7}"/>
                  </a:ext>
                </a:extLst>
              </p:cNvPr>
              <p:cNvSpPr txBox="1">
                <a:spLocks noRot="1" noChangeAspect="1" noMove="1" noResize="1" noEditPoints="1" noAdjustHandles="1" noChangeArrowheads="1" noChangeShapeType="1" noTextEdit="1"/>
              </p:cNvSpPr>
              <p:nvPr/>
            </p:nvSpPr>
            <p:spPr>
              <a:xfrm>
                <a:off x="4824001" y="4272538"/>
                <a:ext cx="2988360" cy="307777"/>
              </a:xfrm>
              <a:prstGeom prst="rect">
                <a:avLst/>
              </a:prstGeom>
              <a:blipFill>
                <a:blip r:embed="rId18"/>
                <a:stretch>
                  <a:fillRect t="-6000" b="-18000"/>
                </a:stretch>
              </a:blipFill>
              <a:ln>
                <a:noFill/>
              </a:ln>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67" name="TextovéPole 66">
                <a:extLst>
                  <a:ext uri="{FF2B5EF4-FFF2-40B4-BE49-F238E27FC236}">
                    <a16:creationId xmlns:a16="http://schemas.microsoft.com/office/drawing/2014/main" id="{05FC8A4A-3761-4383-881C-9096ADBF4AD7}"/>
                  </a:ext>
                </a:extLst>
              </p:cNvPr>
              <p:cNvSpPr txBox="1"/>
              <p:nvPr/>
            </p:nvSpPr>
            <p:spPr>
              <a:xfrm>
                <a:off x="4824001" y="4506913"/>
                <a:ext cx="2556312" cy="307777"/>
              </a:xfrm>
              <a:prstGeom prst="rect">
                <a:avLst/>
              </a:prstGeom>
              <a:noFill/>
              <a:ln>
                <a:noFill/>
              </a:ln>
            </p:spPr>
            <p:txBody>
              <a:bodyPr wrap="square" rtlCol="0">
                <a:spAutoFit/>
              </a:bodyPr>
              <a:lstStyle/>
              <a:p>
                <a:pPr>
                  <a:buClr>
                    <a:srgbClr val="7030A0"/>
                  </a:buClr>
                  <a:buSzPct val="100000"/>
                </a:pPr>
                <a14:m>
                  <m:oMath xmlns:m="http://schemas.openxmlformats.org/officeDocument/2006/math">
                    <m:r>
                      <a:rPr lang="en-GB" sz="1400" b="0" i="1" smtClean="0">
                        <a:latin typeface="Cambria Math" panose="02040503050406030204" pitchFamily="18" charset="0"/>
                        <a:ea typeface="Cambria Math" panose="02040503050406030204" pitchFamily="18" charset="0"/>
                      </a:rPr>
                      <m:t>𝑋</m:t>
                    </m:r>
                  </m:oMath>
                </a14:m>
                <a:r>
                  <a:rPr lang="en-GB" sz="1400" dirty="0">
                    <a:latin typeface="Cambria Math" panose="02040503050406030204" pitchFamily="18" charset="0"/>
                    <a:ea typeface="Cambria Math" panose="02040503050406030204" pitchFamily="18" charset="0"/>
                  </a:rPr>
                  <a:t>… exercise price of the option</a:t>
                </a:r>
              </a:p>
            </p:txBody>
          </p:sp>
        </mc:Choice>
        <mc:Fallback xmlns="">
          <p:sp>
            <p:nvSpPr>
              <p:cNvPr id="67" name="TextovéPole 66">
                <a:extLst>
                  <a:ext uri="{FF2B5EF4-FFF2-40B4-BE49-F238E27FC236}">
                    <a16:creationId xmlns:a16="http://schemas.microsoft.com/office/drawing/2014/main" id="{05FC8A4A-3761-4383-881C-9096ADBF4AD7}"/>
                  </a:ext>
                </a:extLst>
              </p:cNvPr>
              <p:cNvSpPr txBox="1">
                <a:spLocks noRot="1" noChangeAspect="1" noMove="1" noResize="1" noEditPoints="1" noAdjustHandles="1" noChangeArrowheads="1" noChangeShapeType="1" noTextEdit="1"/>
              </p:cNvSpPr>
              <p:nvPr/>
            </p:nvSpPr>
            <p:spPr>
              <a:xfrm>
                <a:off x="4824001" y="4506913"/>
                <a:ext cx="2556312" cy="307777"/>
              </a:xfrm>
              <a:prstGeom prst="rect">
                <a:avLst/>
              </a:prstGeom>
              <a:blipFill>
                <a:blip r:embed="rId19"/>
                <a:stretch>
                  <a:fillRect t="-3922" b="-17647"/>
                </a:stretch>
              </a:blipFill>
              <a:ln>
                <a:noFill/>
              </a:ln>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68" name="TextovéPole 67">
                <a:extLst>
                  <a:ext uri="{FF2B5EF4-FFF2-40B4-BE49-F238E27FC236}">
                    <a16:creationId xmlns:a16="http://schemas.microsoft.com/office/drawing/2014/main" id="{05FC8A4A-3761-4383-881C-9096ADBF4AD7}"/>
                  </a:ext>
                </a:extLst>
              </p:cNvPr>
              <p:cNvSpPr txBox="1"/>
              <p:nvPr/>
            </p:nvSpPr>
            <p:spPr>
              <a:xfrm>
                <a:off x="4824001" y="4975663"/>
                <a:ext cx="2196000" cy="307777"/>
              </a:xfrm>
              <a:prstGeom prst="rect">
                <a:avLst/>
              </a:prstGeom>
              <a:noFill/>
              <a:ln>
                <a:noFill/>
              </a:ln>
            </p:spPr>
            <p:txBody>
              <a:bodyPr wrap="square" rtlCol="0">
                <a:spAutoFit/>
              </a:bodyPr>
              <a:lstStyle/>
              <a:p>
                <a:pPr>
                  <a:buClr>
                    <a:srgbClr val="7030A0"/>
                  </a:buClr>
                  <a:buSzPct val="100000"/>
                </a:pPr>
                <a14:m>
                  <m:oMath xmlns:m="http://schemas.openxmlformats.org/officeDocument/2006/math">
                    <m:r>
                      <a:rPr lang="en-GB" sz="1400" b="0" i="1" smtClean="0">
                        <a:latin typeface="Cambria Math" panose="02040503050406030204" pitchFamily="18" charset="0"/>
                        <a:ea typeface="Cambria Math" panose="02040503050406030204" pitchFamily="18" charset="0"/>
                      </a:rPr>
                      <m:t>𝑟</m:t>
                    </m:r>
                  </m:oMath>
                </a14:m>
                <a:r>
                  <a:rPr lang="en-GB" sz="1400" dirty="0">
                    <a:latin typeface="Cambria Math" panose="02040503050406030204" pitchFamily="18" charset="0"/>
                    <a:ea typeface="Cambria Math" panose="02040503050406030204" pitchFamily="18" charset="0"/>
                  </a:rPr>
                  <a:t>… risk-free interest rate</a:t>
                </a:r>
              </a:p>
            </p:txBody>
          </p:sp>
        </mc:Choice>
        <mc:Fallback xmlns="">
          <p:sp>
            <p:nvSpPr>
              <p:cNvPr id="68" name="TextovéPole 67">
                <a:extLst>
                  <a:ext uri="{FF2B5EF4-FFF2-40B4-BE49-F238E27FC236}">
                    <a16:creationId xmlns:a16="http://schemas.microsoft.com/office/drawing/2014/main" id="{05FC8A4A-3761-4383-881C-9096ADBF4AD7}"/>
                  </a:ext>
                </a:extLst>
              </p:cNvPr>
              <p:cNvSpPr txBox="1">
                <a:spLocks noRot="1" noChangeAspect="1" noMove="1" noResize="1" noEditPoints="1" noAdjustHandles="1" noChangeArrowheads="1" noChangeShapeType="1" noTextEdit="1"/>
              </p:cNvSpPr>
              <p:nvPr/>
            </p:nvSpPr>
            <p:spPr>
              <a:xfrm>
                <a:off x="4824001" y="4975663"/>
                <a:ext cx="2196000" cy="307777"/>
              </a:xfrm>
              <a:prstGeom prst="rect">
                <a:avLst/>
              </a:prstGeom>
              <a:blipFill>
                <a:blip r:embed="rId20"/>
                <a:stretch>
                  <a:fillRect t="-5882" b="-17647"/>
                </a:stretch>
              </a:blipFill>
              <a:ln>
                <a:noFill/>
              </a:ln>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69" name="TextovéPole 68">
                <a:extLst>
                  <a:ext uri="{FF2B5EF4-FFF2-40B4-BE49-F238E27FC236}">
                    <a16:creationId xmlns:a16="http://schemas.microsoft.com/office/drawing/2014/main" id="{05FC8A4A-3761-4383-881C-9096ADBF4AD7}"/>
                  </a:ext>
                </a:extLst>
              </p:cNvPr>
              <p:cNvSpPr txBox="1"/>
              <p:nvPr/>
            </p:nvSpPr>
            <p:spPr>
              <a:xfrm>
                <a:off x="4824001" y="4742316"/>
                <a:ext cx="2807480" cy="307777"/>
              </a:xfrm>
              <a:prstGeom prst="rect">
                <a:avLst/>
              </a:prstGeom>
              <a:noFill/>
              <a:ln>
                <a:noFill/>
              </a:ln>
            </p:spPr>
            <p:txBody>
              <a:bodyPr wrap="square" rtlCol="0">
                <a:spAutoFit/>
              </a:bodyPr>
              <a:lstStyle/>
              <a:p>
                <a:pPr>
                  <a:buClr>
                    <a:srgbClr val="7030A0"/>
                  </a:buClr>
                  <a:buSzPct val="100000"/>
                </a:pPr>
                <a14:m>
                  <m:oMath xmlns:m="http://schemas.openxmlformats.org/officeDocument/2006/math">
                    <m:r>
                      <a:rPr lang="en-GB" sz="1400" b="0" i="1" smtClean="0">
                        <a:latin typeface="Cambria Math" panose="02040503050406030204" pitchFamily="18" charset="0"/>
                        <a:ea typeface="Cambria Math" panose="02040503050406030204" pitchFamily="18" charset="0"/>
                      </a:rPr>
                      <m:t>𝑇</m:t>
                    </m:r>
                  </m:oMath>
                </a14:m>
                <a:r>
                  <a:rPr lang="en-GB" sz="1400" dirty="0">
                    <a:latin typeface="Cambria Math" panose="02040503050406030204" pitchFamily="18" charset="0"/>
                    <a:ea typeface="Cambria Math" panose="02040503050406030204" pitchFamily="18" charset="0"/>
                  </a:rPr>
                  <a:t>… time to maturity of the option</a:t>
                </a:r>
              </a:p>
            </p:txBody>
          </p:sp>
        </mc:Choice>
        <mc:Fallback xmlns="">
          <p:sp>
            <p:nvSpPr>
              <p:cNvPr id="69" name="TextovéPole 68">
                <a:extLst>
                  <a:ext uri="{FF2B5EF4-FFF2-40B4-BE49-F238E27FC236}">
                    <a16:creationId xmlns:a16="http://schemas.microsoft.com/office/drawing/2014/main" id="{05FC8A4A-3761-4383-881C-9096ADBF4AD7}"/>
                  </a:ext>
                </a:extLst>
              </p:cNvPr>
              <p:cNvSpPr txBox="1">
                <a:spLocks noRot="1" noChangeAspect="1" noMove="1" noResize="1" noEditPoints="1" noAdjustHandles="1" noChangeArrowheads="1" noChangeShapeType="1" noTextEdit="1"/>
              </p:cNvSpPr>
              <p:nvPr/>
            </p:nvSpPr>
            <p:spPr>
              <a:xfrm>
                <a:off x="4824001" y="4742316"/>
                <a:ext cx="2807480" cy="307777"/>
              </a:xfrm>
              <a:prstGeom prst="rect">
                <a:avLst/>
              </a:prstGeom>
              <a:blipFill>
                <a:blip r:embed="rId21"/>
                <a:stretch>
                  <a:fillRect t="-6000" b="-18000"/>
                </a:stretch>
              </a:blipFill>
              <a:ln>
                <a:noFill/>
              </a:ln>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70" name="TextovéPole 69">
                <a:extLst>
                  <a:ext uri="{FF2B5EF4-FFF2-40B4-BE49-F238E27FC236}">
                    <a16:creationId xmlns:a16="http://schemas.microsoft.com/office/drawing/2014/main" id="{05FC8A4A-3761-4383-881C-9096ADBF4AD7}"/>
                  </a:ext>
                </a:extLst>
              </p:cNvPr>
              <p:cNvSpPr txBox="1"/>
              <p:nvPr/>
            </p:nvSpPr>
            <p:spPr>
              <a:xfrm>
                <a:off x="4824000" y="5210036"/>
                <a:ext cx="4140000" cy="738664"/>
              </a:xfrm>
              <a:prstGeom prst="rect">
                <a:avLst/>
              </a:prstGeom>
              <a:noFill/>
              <a:ln>
                <a:noFill/>
              </a:ln>
            </p:spPr>
            <p:txBody>
              <a:bodyPr wrap="square" rtlCol="0">
                <a:spAutoFit/>
              </a:bodyPr>
              <a:lstStyle/>
              <a:p>
                <a:pPr marL="268288" indent="-268288" defTabSz="864000">
                  <a:buClr>
                    <a:srgbClr val="7030A0"/>
                  </a:buClr>
                  <a:buSzPct val="100000"/>
                  <a:tabLst>
                    <a:tab pos="268288" algn="l"/>
                  </a:tabLst>
                </a:pPr>
                <a14:m>
                  <m:oMath xmlns:m="http://schemas.openxmlformats.org/officeDocument/2006/math">
                    <m:r>
                      <a:rPr lang="en-GB" sz="1400" b="0" i="1" smtClean="0">
                        <a:latin typeface="Cambria Math" panose="02040503050406030204" pitchFamily="18" charset="0"/>
                        <a:ea typeface="Cambria Math" panose="02040503050406030204" pitchFamily="18" charset="0"/>
                      </a:rPr>
                      <m:t>𝜎</m:t>
                    </m:r>
                  </m:oMath>
                </a14:m>
                <a:r>
                  <a:rPr lang="en-GB" sz="1400" dirty="0">
                    <a:latin typeface="Cambria Math" panose="02040503050406030204" pitchFamily="18" charset="0"/>
                    <a:ea typeface="Cambria Math" panose="02040503050406030204" pitchFamily="18" charset="0"/>
                  </a:rPr>
                  <a:t>… volatility (standard deviation) of percentage price changes of the underlying stock</a:t>
                </a:r>
                <a:endParaRPr lang="cs-CZ" sz="1400" dirty="0">
                  <a:latin typeface="Cambria Math" panose="02040503050406030204" pitchFamily="18" charset="0"/>
                  <a:ea typeface="Cambria Math" panose="02040503050406030204" pitchFamily="18" charset="0"/>
                </a:endParaRPr>
              </a:p>
              <a:p>
                <a:pPr marL="268288" indent="-268288" defTabSz="864000">
                  <a:buClr>
                    <a:srgbClr val="7030A0"/>
                  </a:buClr>
                  <a:buSzPct val="100000"/>
                  <a:tabLst>
                    <a:tab pos="268288" algn="l"/>
                  </a:tabLst>
                </a:pPr>
                <a:r>
                  <a:rPr lang="cs-CZ" sz="1400" dirty="0">
                    <a:latin typeface="Cambria Math" panose="02040503050406030204" pitchFamily="18" charset="0"/>
                    <a:ea typeface="Cambria Math" panose="02040503050406030204" pitchFamily="18" charset="0"/>
                  </a:rPr>
                  <a:t>	</a:t>
                </a:r>
                <a:r>
                  <a:rPr lang="en-US" sz="1400" dirty="0">
                    <a:latin typeface="Cambria Math" panose="02040503050406030204" pitchFamily="18" charset="0"/>
                    <a:ea typeface="Cambria Math" panose="02040503050406030204" pitchFamily="18" charset="0"/>
                  </a:rPr>
                  <a:t>(measured in percentage or percentage points?)</a:t>
                </a:r>
                <a:endParaRPr lang="en-GB" sz="1400" dirty="0">
                  <a:latin typeface="Cambria Math" panose="02040503050406030204" pitchFamily="18" charset="0"/>
                  <a:ea typeface="Cambria Math" panose="02040503050406030204" pitchFamily="18" charset="0"/>
                </a:endParaRPr>
              </a:p>
            </p:txBody>
          </p:sp>
        </mc:Choice>
        <mc:Fallback xmlns="">
          <p:sp>
            <p:nvSpPr>
              <p:cNvPr id="70" name="TextovéPole 69">
                <a:extLst>
                  <a:ext uri="{FF2B5EF4-FFF2-40B4-BE49-F238E27FC236}">
                    <a16:creationId xmlns:a16="http://schemas.microsoft.com/office/drawing/2014/main" id="{05FC8A4A-3761-4383-881C-9096ADBF4AD7}"/>
                  </a:ext>
                </a:extLst>
              </p:cNvPr>
              <p:cNvSpPr txBox="1">
                <a:spLocks noRot="1" noChangeAspect="1" noMove="1" noResize="1" noEditPoints="1" noAdjustHandles="1" noChangeArrowheads="1" noChangeShapeType="1" noTextEdit="1"/>
              </p:cNvSpPr>
              <p:nvPr/>
            </p:nvSpPr>
            <p:spPr>
              <a:xfrm>
                <a:off x="4824000" y="5210036"/>
                <a:ext cx="4140000" cy="738664"/>
              </a:xfrm>
              <a:prstGeom prst="rect">
                <a:avLst/>
              </a:prstGeom>
              <a:blipFill>
                <a:blip r:embed="rId22"/>
                <a:stretch>
                  <a:fillRect t="-2479" b="-6612"/>
                </a:stretch>
              </a:blipFill>
              <a:ln>
                <a:noFill/>
              </a:ln>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71" name="TextovéPole 70"/>
              <p:cNvSpPr txBox="1"/>
              <p:nvPr/>
            </p:nvSpPr>
            <p:spPr>
              <a:xfrm>
                <a:off x="1872000" y="4077072"/>
                <a:ext cx="1640128" cy="246221"/>
              </a:xfrm>
              <a:prstGeom prst="rect">
                <a:avLst/>
              </a:prstGeom>
              <a:noFill/>
            </p:spPr>
            <p:txBody>
              <a:bodyPr wrap="none" lIns="0" tIns="0" rIns="0" bIns="0" rtlCol="0">
                <a:spAutoFit/>
              </a:bodyPr>
              <a:lstStyle/>
              <a:p>
                <a:pPr algn="ctr"/>
                <a14:m>
                  <m:oMathPara xmlns:m="http://schemas.openxmlformats.org/officeDocument/2006/math">
                    <m:oMathParaPr>
                      <m:jc m:val="centerGroup"/>
                    </m:oMathParaPr>
                    <m:oMath xmlns:m="http://schemas.openxmlformats.org/officeDocument/2006/math">
                      <m:r>
                        <a:rPr lang="cs-CZ" sz="1600" b="0" i="1" smtClean="0">
                          <a:latin typeface="Cambria Math" panose="02040503050406030204" pitchFamily="18" charset="0"/>
                          <a:ea typeface="Cambria Math" panose="02040503050406030204" pitchFamily="18" charset="0"/>
                        </a:rPr>
                        <m:t>𝐶</m:t>
                      </m:r>
                      <m:r>
                        <a:rPr lang="cs-CZ" sz="1600" b="0" i="1" smtClean="0">
                          <a:latin typeface="Cambria Math" panose="02040503050406030204" pitchFamily="18" charset="0"/>
                          <a:ea typeface="Cambria Math" panose="02040503050406030204" pitchFamily="18" charset="0"/>
                        </a:rPr>
                        <m:t>=</m:t>
                      </m:r>
                      <m:r>
                        <a:rPr lang="cs-CZ" sz="1600" b="0" i="1" smtClean="0">
                          <a:latin typeface="Cambria Math" panose="02040503050406030204" pitchFamily="18" charset="0"/>
                          <a:ea typeface="Cambria Math" panose="02040503050406030204" pitchFamily="18" charset="0"/>
                        </a:rPr>
                        <m:t>𝑓</m:t>
                      </m:r>
                      <m:r>
                        <a:rPr lang="cs-CZ" sz="1600" b="0" i="1" smtClean="0">
                          <a:latin typeface="Cambria Math" panose="02040503050406030204" pitchFamily="18" charset="0"/>
                          <a:ea typeface="Cambria Math" panose="02040503050406030204" pitchFamily="18" charset="0"/>
                        </a:rPr>
                        <m:t>(</m:t>
                      </m:r>
                      <m:r>
                        <a:rPr lang="cs-CZ" sz="1600" b="0" i="1" smtClean="0">
                          <a:latin typeface="Cambria Math" panose="02040503050406030204" pitchFamily="18" charset="0"/>
                          <a:ea typeface="Cambria Math" panose="02040503050406030204" pitchFamily="18" charset="0"/>
                        </a:rPr>
                        <m:t>𝑆</m:t>
                      </m:r>
                      <m:r>
                        <a:rPr lang="cs-CZ" sz="1600" b="0" i="1" smtClean="0">
                          <a:latin typeface="Cambria Math" panose="02040503050406030204" pitchFamily="18" charset="0"/>
                          <a:ea typeface="Cambria Math" panose="02040503050406030204" pitchFamily="18" charset="0"/>
                        </a:rPr>
                        <m:t>,</m:t>
                      </m:r>
                      <m:r>
                        <a:rPr lang="cs-CZ" sz="1600" b="0" i="1" smtClean="0">
                          <a:latin typeface="Cambria Math" panose="02040503050406030204" pitchFamily="18" charset="0"/>
                          <a:ea typeface="Cambria Math" panose="02040503050406030204" pitchFamily="18" charset="0"/>
                        </a:rPr>
                        <m:t>𝑋</m:t>
                      </m:r>
                      <m:r>
                        <a:rPr lang="cs-CZ" sz="1600" b="0" i="1" smtClean="0">
                          <a:latin typeface="Cambria Math" panose="02040503050406030204" pitchFamily="18" charset="0"/>
                          <a:ea typeface="Cambria Math" panose="02040503050406030204" pitchFamily="18" charset="0"/>
                        </a:rPr>
                        <m:t>,</m:t>
                      </m:r>
                      <m:r>
                        <a:rPr lang="cs-CZ" sz="1600" b="0" i="1" smtClean="0">
                          <a:latin typeface="Cambria Math" panose="02040503050406030204" pitchFamily="18" charset="0"/>
                          <a:ea typeface="Cambria Math" panose="02040503050406030204" pitchFamily="18" charset="0"/>
                        </a:rPr>
                        <m:t>𝑇</m:t>
                      </m:r>
                      <m:r>
                        <a:rPr lang="cs-CZ" sz="1600" b="0" i="1" smtClean="0">
                          <a:latin typeface="Cambria Math" panose="02040503050406030204" pitchFamily="18" charset="0"/>
                          <a:ea typeface="Cambria Math" panose="02040503050406030204" pitchFamily="18" charset="0"/>
                        </a:rPr>
                        <m:t>,</m:t>
                      </m:r>
                      <m:r>
                        <a:rPr lang="cs-CZ" sz="1600" b="0" i="1" smtClean="0">
                          <a:latin typeface="Cambria Math" panose="02040503050406030204" pitchFamily="18" charset="0"/>
                          <a:ea typeface="Cambria Math" panose="02040503050406030204" pitchFamily="18" charset="0"/>
                        </a:rPr>
                        <m:t>𝑟</m:t>
                      </m:r>
                      <m:r>
                        <a:rPr lang="cs-CZ" sz="1600" b="0" i="1" smtClean="0">
                          <a:latin typeface="Cambria Math" panose="02040503050406030204" pitchFamily="18" charset="0"/>
                          <a:ea typeface="Cambria Math" panose="02040503050406030204" pitchFamily="18" charset="0"/>
                        </a:rPr>
                        <m:t>,</m:t>
                      </m:r>
                      <m:r>
                        <a:rPr lang="cs-CZ" sz="1600" i="1">
                          <a:latin typeface="Cambria Math" panose="02040503050406030204" pitchFamily="18" charset="0"/>
                          <a:ea typeface="Cambria Math" panose="02040503050406030204" pitchFamily="18" charset="0"/>
                        </a:rPr>
                        <m:t>𝜎</m:t>
                      </m:r>
                      <m:r>
                        <a:rPr lang="cs-CZ" sz="1600" b="0" i="1" smtClean="0">
                          <a:latin typeface="Cambria Math" panose="02040503050406030204" pitchFamily="18" charset="0"/>
                          <a:ea typeface="Cambria Math" panose="02040503050406030204" pitchFamily="18" charset="0"/>
                        </a:rPr>
                        <m:t>)</m:t>
                      </m:r>
                    </m:oMath>
                  </m:oMathPara>
                </a14:m>
                <a:endParaRPr lang="cs-CZ" sz="1600" i="1" dirty="0">
                  <a:latin typeface="Cambria Math"/>
                  <a:ea typeface="Cambria Math" panose="02040503050406030204" pitchFamily="18" charset="0"/>
                </a:endParaRPr>
              </a:p>
            </p:txBody>
          </p:sp>
        </mc:Choice>
        <mc:Fallback xmlns="">
          <p:sp>
            <p:nvSpPr>
              <p:cNvPr id="71" name="TextovéPole 70"/>
              <p:cNvSpPr txBox="1">
                <a:spLocks noRot="1" noChangeAspect="1" noMove="1" noResize="1" noEditPoints="1" noAdjustHandles="1" noChangeArrowheads="1" noChangeShapeType="1" noTextEdit="1"/>
              </p:cNvSpPr>
              <p:nvPr/>
            </p:nvSpPr>
            <p:spPr>
              <a:xfrm>
                <a:off x="1872000" y="4077072"/>
                <a:ext cx="1640128" cy="246221"/>
              </a:xfrm>
              <a:prstGeom prst="rect">
                <a:avLst/>
              </a:prstGeom>
              <a:blipFill>
                <a:blip r:embed="rId23"/>
                <a:stretch>
                  <a:fillRect l="-3717" r="-2602" b="-35000"/>
                </a:stretch>
              </a:blipFill>
            </p:spPr>
            <p:txBody>
              <a:bodyPr/>
              <a:lstStyle/>
              <a:p>
                <a:r>
                  <a:rPr lang="en-GB">
                    <a:noFill/>
                  </a:rPr>
                  <a:t> </a:t>
                </a:r>
              </a:p>
            </p:txBody>
          </p:sp>
        </mc:Fallback>
      </mc:AlternateContent>
      <p:grpSp>
        <p:nvGrpSpPr>
          <p:cNvPr id="57" name="Skupina 56"/>
          <p:cNvGrpSpPr/>
          <p:nvPr/>
        </p:nvGrpSpPr>
        <p:grpSpPr>
          <a:xfrm>
            <a:off x="119616" y="2720368"/>
            <a:ext cx="1167758" cy="593367"/>
            <a:chOff x="2252114" y="2708920"/>
            <a:chExt cx="1167758" cy="593367"/>
          </a:xfrm>
        </p:grpSpPr>
        <p:grpSp>
          <p:nvGrpSpPr>
            <p:cNvPr id="74" name="Skupina 73"/>
            <p:cNvGrpSpPr>
              <a:grpSpLocks noChangeAspect="1"/>
            </p:cNvGrpSpPr>
            <p:nvPr/>
          </p:nvGrpSpPr>
          <p:grpSpPr>
            <a:xfrm>
              <a:off x="2339752" y="2780322"/>
              <a:ext cx="1002541" cy="396131"/>
              <a:chOff x="3662783" y="2905361"/>
              <a:chExt cx="1824892" cy="721064"/>
            </a:xfrm>
          </p:grpSpPr>
          <p:sp>
            <p:nvSpPr>
              <p:cNvPr id="77" name="Volný tvar 76"/>
              <p:cNvSpPr/>
              <p:nvPr/>
            </p:nvSpPr>
            <p:spPr>
              <a:xfrm rot="20346039">
                <a:off x="3662783" y="2905361"/>
                <a:ext cx="1072194" cy="715991"/>
              </a:xfrm>
              <a:custGeom>
                <a:avLst/>
                <a:gdLst>
                  <a:gd name="connsiteX0" fmla="*/ 0 w 1029660"/>
                  <a:gd name="connsiteY0" fmla="*/ 751089 h 795978"/>
                  <a:gd name="connsiteX1" fmla="*/ 384202 w 1029660"/>
                  <a:gd name="connsiteY1" fmla="*/ 728037 h 795978"/>
                  <a:gd name="connsiteX2" fmla="*/ 753035 w 1029660"/>
                  <a:gd name="connsiteY2" fmla="*/ 105631 h 795978"/>
                  <a:gd name="connsiteX3" fmla="*/ 1029660 w 1029660"/>
                  <a:gd name="connsiteY3" fmla="*/ 5738 h 795978"/>
                </a:gdLst>
                <a:ahLst/>
                <a:cxnLst>
                  <a:cxn ang="0">
                    <a:pos x="connsiteX0" y="connsiteY0"/>
                  </a:cxn>
                  <a:cxn ang="0">
                    <a:pos x="connsiteX1" y="connsiteY1"/>
                  </a:cxn>
                  <a:cxn ang="0">
                    <a:pos x="connsiteX2" y="connsiteY2"/>
                  </a:cxn>
                  <a:cxn ang="0">
                    <a:pos x="connsiteX3" y="connsiteY3"/>
                  </a:cxn>
                </a:cxnLst>
                <a:rect l="l" t="t" r="r" b="b"/>
                <a:pathLst>
                  <a:path w="1029660" h="795978">
                    <a:moveTo>
                      <a:pt x="0" y="751089"/>
                    </a:moveTo>
                    <a:cubicBezTo>
                      <a:pt x="129348" y="793351"/>
                      <a:pt x="258696" y="835613"/>
                      <a:pt x="384202" y="728037"/>
                    </a:cubicBezTo>
                    <a:cubicBezTo>
                      <a:pt x="509708" y="620461"/>
                      <a:pt x="645459" y="226014"/>
                      <a:pt x="753035" y="105631"/>
                    </a:cubicBezTo>
                    <a:cubicBezTo>
                      <a:pt x="860611" y="-14752"/>
                      <a:pt x="945135" y="-4507"/>
                      <a:pt x="1029660" y="5738"/>
                    </a:cubicBezTo>
                  </a:path>
                </a:pathLst>
              </a:custGeom>
              <a:no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78" name="Volný tvar 77"/>
              <p:cNvSpPr/>
              <p:nvPr/>
            </p:nvSpPr>
            <p:spPr>
              <a:xfrm rot="1253961" flipH="1">
                <a:off x="4415481" y="2910434"/>
                <a:ext cx="1072194" cy="715991"/>
              </a:xfrm>
              <a:custGeom>
                <a:avLst/>
                <a:gdLst>
                  <a:gd name="connsiteX0" fmla="*/ 0 w 1029660"/>
                  <a:gd name="connsiteY0" fmla="*/ 751089 h 795978"/>
                  <a:gd name="connsiteX1" fmla="*/ 384202 w 1029660"/>
                  <a:gd name="connsiteY1" fmla="*/ 728037 h 795978"/>
                  <a:gd name="connsiteX2" fmla="*/ 753035 w 1029660"/>
                  <a:gd name="connsiteY2" fmla="*/ 105631 h 795978"/>
                  <a:gd name="connsiteX3" fmla="*/ 1029660 w 1029660"/>
                  <a:gd name="connsiteY3" fmla="*/ 5738 h 795978"/>
                </a:gdLst>
                <a:ahLst/>
                <a:cxnLst>
                  <a:cxn ang="0">
                    <a:pos x="connsiteX0" y="connsiteY0"/>
                  </a:cxn>
                  <a:cxn ang="0">
                    <a:pos x="connsiteX1" y="connsiteY1"/>
                  </a:cxn>
                  <a:cxn ang="0">
                    <a:pos x="connsiteX2" y="connsiteY2"/>
                  </a:cxn>
                  <a:cxn ang="0">
                    <a:pos x="connsiteX3" y="connsiteY3"/>
                  </a:cxn>
                </a:cxnLst>
                <a:rect l="l" t="t" r="r" b="b"/>
                <a:pathLst>
                  <a:path w="1029660" h="795978">
                    <a:moveTo>
                      <a:pt x="0" y="751089"/>
                    </a:moveTo>
                    <a:cubicBezTo>
                      <a:pt x="129348" y="793351"/>
                      <a:pt x="258696" y="835613"/>
                      <a:pt x="384202" y="728037"/>
                    </a:cubicBezTo>
                    <a:cubicBezTo>
                      <a:pt x="509708" y="620461"/>
                      <a:pt x="645459" y="226014"/>
                      <a:pt x="753035" y="105631"/>
                    </a:cubicBezTo>
                    <a:cubicBezTo>
                      <a:pt x="860611" y="-14752"/>
                      <a:pt x="945135" y="-4507"/>
                      <a:pt x="1029660" y="5738"/>
                    </a:cubicBezTo>
                  </a:path>
                </a:pathLst>
              </a:custGeom>
              <a:no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grpSp>
        <p:cxnSp>
          <p:nvCxnSpPr>
            <p:cNvPr id="75" name="Přímá spojnice 74"/>
            <p:cNvCxnSpPr/>
            <p:nvPr/>
          </p:nvCxnSpPr>
          <p:spPr>
            <a:xfrm>
              <a:off x="2252114" y="3302287"/>
              <a:ext cx="1167758" cy="0"/>
            </a:xfrm>
            <a:prstGeom prst="line">
              <a:avLst/>
            </a:prstGeom>
            <a:ln w="15875">
              <a:solidFill>
                <a:schemeClr val="tx1"/>
              </a:solidFill>
              <a:prstDash val="sysDot"/>
              <a:headEnd type="none" w="lg" len="med"/>
              <a:tailEnd type="none" w="lg" len="med"/>
            </a:ln>
          </p:spPr>
          <p:style>
            <a:lnRef idx="1">
              <a:schemeClr val="accent1"/>
            </a:lnRef>
            <a:fillRef idx="0">
              <a:schemeClr val="accent1"/>
            </a:fillRef>
            <a:effectRef idx="0">
              <a:schemeClr val="accent1"/>
            </a:effectRef>
            <a:fontRef idx="minor">
              <a:schemeClr val="tx1"/>
            </a:fontRef>
          </p:style>
        </p:cxnSp>
        <p:cxnSp>
          <p:nvCxnSpPr>
            <p:cNvPr id="76" name="Přímá spojnice se šipkou 75"/>
            <p:cNvCxnSpPr/>
            <p:nvPr/>
          </p:nvCxnSpPr>
          <p:spPr>
            <a:xfrm>
              <a:off x="2843808" y="2708920"/>
              <a:ext cx="0" cy="593367"/>
            </a:xfrm>
            <a:prstGeom prst="straightConnector1">
              <a:avLst/>
            </a:prstGeom>
            <a:ln w="15875">
              <a:solidFill>
                <a:schemeClr val="tx1"/>
              </a:solidFill>
              <a:prstDash val="sysDot"/>
              <a:headEnd type="none" w="lg" len="med"/>
              <a:tailEnd type="none" w="lg" len="med"/>
            </a:ln>
          </p:spPr>
          <p:style>
            <a:lnRef idx="1">
              <a:schemeClr val="accent1"/>
            </a:lnRef>
            <a:fillRef idx="0">
              <a:schemeClr val="accent1"/>
            </a:fillRef>
            <a:effectRef idx="0">
              <a:schemeClr val="accent1"/>
            </a:effectRef>
            <a:fontRef idx="minor">
              <a:schemeClr val="tx1"/>
            </a:fontRef>
          </p:style>
        </p:cxnSp>
      </p:grpSp>
      <p:sp>
        <p:nvSpPr>
          <p:cNvPr id="85" name="TextovéPole 84">
            <a:extLst>
              <a:ext uri="{FF2B5EF4-FFF2-40B4-BE49-F238E27FC236}">
                <a16:creationId xmlns:a16="http://schemas.microsoft.com/office/drawing/2014/main" id="{05FC8A4A-3761-4383-881C-9096ADBF4AD7}"/>
              </a:ext>
            </a:extLst>
          </p:cNvPr>
          <p:cNvSpPr txBox="1"/>
          <p:nvPr/>
        </p:nvSpPr>
        <p:spPr>
          <a:xfrm>
            <a:off x="1188001" y="2054792"/>
            <a:ext cx="5544239" cy="338554"/>
          </a:xfrm>
          <a:prstGeom prst="rect">
            <a:avLst/>
          </a:prstGeom>
          <a:noFill/>
          <a:ln>
            <a:noFill/>
          </a:ln>
        </p:spPr>
        <p:txBody>
          <a:bodyPr wrap="square" rtlCol="0">
            <a:spAutoFit/>
          </a:bodyPr>
          <a:lstStyle/>
          <a:p>
            <a:pPr marL="180000" indent="-180000">
              <a:buClr>
                <a:srgbClr val="7030A0"/>
              </a:buClr>
              <a:buSzPct val="100000"/>
              <a:buFont typeface="Wingdings" panose="05000000000000000000" pitchFamily="2" charset="2"/>
              <a:buChar char="§"/>
            </a:pPr>
            <a:r>
              <a:rPr lang="en-GB" sz="1600" dirty="0">
                <a:latin typeface="Cambria Math" panose="02040503050406030204" pitchFamily="18" charset="0"/>
                <a:ea typeface="Cambria Math" panose="02040503050406030204" pitchFamily="18" charset="0"/>
              </a:rPr>
              <a:t>The underlying asset follows a geometric Brownian motion</a:t>
            </a:r>
          </a:p>
        </p:txBody>
      </p:sp>
      <mc:AlternateContent xmlns:mc="http://schemas.openxmlformats.org/markup-compatibility/2006" xmlns:a14="http://schemas.microsoft.com/office/drawing/2010/main">
        <mc:Choice Requires="a14">
          <p:sp>
            <p:nvSpPr>
              <p:cNvPr id="86" name="TextovéPole 85">
                <a:extLst>
                  <a:ext uri="{FF2B5EF4-FFF2-40B4-BE49-F238E27FC236}">
                    <a16:creationId xmlns:a16="http://schemas.microsoft.com/office/drawing/2014/main" id="{05FC8A4A-3761-4383-881C-9096ADBF4AD7}"/>
                  </a:ext>
                </a:extLst>
              </p:cNvPr>
              <p:cNvSpPr txBox="1"/>
              <p:nvPr/>
            </p:nvSpPr>
            <p:spPr>
              <a:xfrm>
                <a:off x="1188000" y="2634174"/>
                <a:ext cx="7525199" cy="338554"/>
              </a:xfrm>
              <a:prstGeom prst="rect">
                <a:avLst/>
              </a:prstGeom>
              <a:noFill/>
              <a:ln>
                <a:noFill/>
              </a:ln>
            </p:spPr>
            <p:txBody>
              <a:bodyPr wrap="square" rtlCol="0">
                <a:spAutoFit/>
              </a:bodyPr>
              <a:lstStyle/>
              <a:p>
                <a:pPr marL="180000" indent="-180000">
                  <a:buClr>
                    <a:srgbClr val="7030A0"/>
                  </a:buClr>
                  <a:buSzPct val="100000"/>
                  <a:buFont typeface="Wingdings" panose="05000000000000000000" pitchFamily="2" charset="2"/>
                  <a:buChar char="§"/>
                </a:pPr>
                <a:r>
                  <a:rPr lang="en-GB" sz="1600" dirty="0">
                    <a:latin typeface="Cambria Math" panose="02040503050406030204" pitchFamily="18" charset="0"/>
                    <a:ea typeface="Cambria Math" panose="02040503050406030204" pitchFamily="18" charset="0"/>
                  </a:rPr>
                  <a:t>The random error </a:t>
                </a:r>
                <a14:m>
                  <m:oMath xmlns:m="http://schemas.openxmlformats.org/officeDocument/2006/math">
                    <m:r>
                      <a:rPr lang="en-GB" sz="1600" b="0" i="1" smtClean="0">
                        <a:latin typeface="Cambria Math" panose="02040503050406030204" pitchFamily="18" charset="0"/>
                        <a:ea typeface="Cambria Math" panose="02040503050406030204" pitchFamily="18" charset="0"/>
                      </a:rPr>
                      <m:t>𝜖</m:t>
                    </m:r>
                  </m:oMath>
                </a14:m>
                <a:r>
                  <a:rPr lang="en-GB" sz="1600" dirty="0">
                    <a:latin typeface="Cambria Math" panose="02040503050406030204" pitchFamily="18" charset="0"/>
                    <a:ea typeface="Cambria Math" panose="02040503050406030204" pitchFamily="18" charset="0"/>
                  </a:rPr>
                  <a:t> is subject to ‘bell-shaped’ standardized normal distribution</a:t>
                </a:r>
              </a:p>
            </p:txBody>
          </p:sp>
        </mc:Choice>
        <mc:Fallback xmlns="">
          <p:sp>
            <p:nvSpPr>
              <p:cNvPr id="86" name="TextovéPole 85">
                <a:extLst>
                  <a:ext uri="{FF2B5EF4-FFF2-40B4-BE49-F238E27FC236}">
                    <a16:creationId xmlns:a16="http://schemas.microsoft.com/office/drawing/2014/main" id="{05FC8A4A-3761-4383-881C-9096ADBF4AD7}"/>
                  </a:ext>
                </a:extLst>
              </p:cNvPr>
              <p:cNvSpPr txBox="1">
                <a:spLocks noRot="1" noChangeAspect="1" noMove="1" noResize="1" noEditPoints="1" noAdjustHandles="1" noChangeArrowheads="1" noChangeShapeType="1" noTextEdit="1"/>
              </p:cNvSpPr>
              <p:nvPr/>
            </p:nvSpPr>
            <p:spPr>
              <a:xfrm>
                <a:off x="1188000" y="2634174"/>
                <a:ext cx="7525199" cy="338554"/>
              </a:xfrm>
              <a:prstGeom prst="rect">
                <a:avLst/>
              </a:prstGeom>
              <a:blipFill>
                <a:blip r:embed="rId24"/>
                <a:stretch>
                  <a:fillRect l="-324" t="-7143" b="-19643"/>
                </a:stretch>
              </a:blipFill>
              <a:ln>
                <a:noFill/>
              </a:ln>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87" name="TextovéPole 86"/>
              <p:cNvSpPr txBox="1"/>
              <p:nvPr/>
            </p:nvSpPr>
            <p:spPr>
              <a:xfrm>
                <a:off x="1442789" y="2924944"/>
                <a:ext cx="2406172" cy="508665"/>
              </a:xfrm>
              <a:prstGeom prst="rect">
                <a:avLst/>
              </a:prstGeom>
              <a:noFill/>
            </p:spPr>
            <p:txBody>
              <a:bodyPr wrap="none" lIns="0" tIns="0" rIns="0" bIns="0" rtlCol="0">
                <a:spAutoFit/>
              </a:bodyPr>
              <a:lstStyle/>
              <a:p>
                <a:pPr algn="ctr"/>
                <a14:m>
                  <m:oMathPara xmlns:m="http://schemas.openxmlformats.org/officeDocument/2006/math">
                    <m:oMathParaPr>
                      <m:jc m:val="centerGroup"/>
                    </m:oMathParaPr>
                    <m:oMath xmlns:m="http://schemas.openxmlformats.org/officeDocument/2006/math">
                      <m:r>
                        <a:rPr lang="en-GB" sz="1600" b="0" i="1" smtClean="0">
                          <a:latin typeface="Cambria Math" panose="02040503050406030204" pitchFamily="18" charset="0"/>
                          <a:ea typeface="Cambria Math" panose="02040503050406030204" pitchFamily="18" charset="0"/>
                        </a:rPr>
                        <m:t>𝑓</m:t>
                      </m:r>
                      <m:r>
                        <a:rPr lang="en-GB" sz="1600" b="0" i="1" smtClean="0">
                          <a:latin typeface="Cambria Math" panose="02040503050406030204" pitchFamily="18" charset="0"/>
                          <a:ea typeface="Cambria Math" panose="02040503050406030204" pitchFamily="18" charset="0"/>
                        </a:rPr>
                        <m:t>(</m:t>
                      </m:r>
                      <m:r>
                        <a:rPr lang="en-GB" sz="1600" b="0" i="1" smtClean="0">
                          <a:latin typeface="Cambria Math"/>
                          <a:ea typeface="Cambria Math" panose="02040503050406030204" pitchFamily="18" charset="0"/>
                        </a:rPr>
                        <m:t>𝑥</m:t>
                      </m:r>
                      <m:r>
                        <a:rPr lang="en-GB" sz="1600" b="0" i="1" smtClean="0">
                          <a:latin typeface="Cambria Math" panose="02040503050406030204" pitchFamily="18" charset="0"/>
                          <a:ea typeface="Cambria Math" panose="02040503050406030204" pitchFamily="18" charset="0"/>
                        </a:rPr>
                        <m:t>)=</m:t>
                      </m:r>
                      <m:f>
                        <m:fPr>
                          <m:ctrlPr>
                            <a:rPr lang="en-GB" sz="1600" i="1">
                              <a:latin typeface="Cambria Math" panose="02040503050406030204" pitchFamily="18" charset="0"/>
                              <a:ea typeface="Cambria Math" panose="02040503050406030204" pitchFamily="18" charset="0"/>
                            </a:rPr>
                          </m:ctrlPr>
                        </m:fPr>
                        <m:num>
                          <m:r>
                            <a:rPr lang="en-GB" sz="1600" i="1">
                              <a:latin typeface="Cambria Math" panose="02040503050406030204" pitchFamily="18" charset="0"/>
                              <a:ea typeface="Cambria Math" panose="02040503050406030204" pitchFamily="18" charset="0"/>
                            </a:rPr>
                            <m:t>1</m:t>
                          </m:r>
                        </m:num>
                        <m:den>
                          <m:r>
                            <a:rPr lang="en-GB" sz="1600" i="1" smtClean="0">
                              <a:latin typeface="Cambria Math" panose="02040503050406030204" pitchFamily="18" charset="0"/>
                              <a:ea typeface="Cambria Math" panose="02040503050406030204" pitchFamily="18" charset="0"/>
                            </a:rPr>
                            <m:t>𝜎</m:t>
                          </m:r>
                          <m:rad>
                            <m:radPr>
                              <m:degHide m:val="on"/>
                              <m:ctrlPr>
                                <a:rPr lang="en-GB" sz="1600" i="1">
                                  <a:latin typeface="Cambria Math" panose="02040503050406030204" pitchFamily="18" charset="0"/>
                                  <a:ea typeface="Cambria Math" panose="02040503050406030204" pitchFamily="18" charset="0"/>
                                </a:rPr>
                              </m:ctrlPr>
                            </m:radPr>
                            <m:deg/>
                            <m:e>
                              <m:r>
                                <a:rPr lang="en-GB" sz="1600" i="1">
                                  <a:latin typeface="Cambria Math" panose="02040503050406030204" pitchFamily="18" charset="0"/>
                                  <a:ea typeface="Cambria Math" panose="02040503050406030204" pitchFamily="18" charset="0"/>
                                </a:rPr>
                                <m:t>2</m:t>
                              </m:r>
                              <m:r>
                                <a:rPr lang="en-GB" sz="1600" i="1">
                                  <a:latin typeface="Cambria Math" panose="02040503050406030204" pitchFamily="18" charset="0"/>
                                  <a:ea typeface="Cambria Math" panose="02040503050406030204" pitchFamily="18" charset="0"/>
                                </a:rPr>
                                <m:t>𝜋</m:t>
                              </m:r>
                            </m:e>
                          </m:rad>
                        </m:den>
                      </m:f>
                      <m:sSup>
                        <m:sSupPr>
                          <m:ctrlPr>
                            <a:rPr lang="en-GB" sz="1600" i="1">
                              <a:latin typeface="Cambria Math" panose="02040503050406030204" pitchFamily="18" charset="0"/>
                              <a:ea typeface="Cambria Math" panose="02040503050406030204" pitchFamily="18" charset="0"/>
                            </a:rPr>
                          </m:ctrlPr>
                        </m:sSupPr>
                        <m:e>
                          <m:r>
                            <a:rPr lang="en-GB" sz="1600" i="1">
                              <a:latin typeface="Cambria Math" panose="02040503050406030204" pitchFamily="18" charset="0"/>
                              <a:ea typeface="Cambria Math" panose="02040503050406030204" pitchFamily="18" charset="0"/>
                            </a:rPr>
                            <m:t>𝑒</m:t>
                          </m:r>
                        </m:e>
                        <m:sup>
                          <m:r>
                            <a:rPr lang="en-GB" sz="1600" i="1">
                              <a:latin typeface="Cambria Math" panose="02040503050406030204" pitchFamily="18" charset="0"/>
                              <a:ea typeface="Cambria Math" panose="02040503050406030204" pitchFamily="18" charset="0"/>
                            </a:rPr>
                            <m:t>−</m:t>
                          </m:r>
                          <m:sSup>
                            <m:sSupPr>
                              <m:ctrlPr>
                                <a:rPr lang="en-GB" sz="1600" i="1" smtClean="0">
                                  <a:latin typeface="Cambria Math" panose="02040503050406030204" pitchFamily="18" charset="0"/>
                                  <a:ea typeface="Cambria Math" panose="02040503050406030204" pitchFamily="18" charset="0"/>
                                </a:rPr>
                              </m:ctrlPr>
                            </m:sSupPr>
                            <m:e>
                              <m:r>
                                <a:rPr lang="cs-CZ" sz="1600" b="0" i="1" smtClean="0">
                                  <a:latin typeface="Cambria Math" panose="02040503050406030204" pitchFamily="18" charset="0"/>
                                  <a:ea typeface="Cambria Math" panose="02040503050406030204" pitchFamily="18" charset="0"/>
                                </a:rPr>
                                <m:t>(</m:t>
                              </m:r>
                              <m:r>
                                <a:rPr lang="en-GB" sz="1600" b="0" i="1" smtClean="0">
                                  <a:latin typeface="Cambria Math" panose="02040503050406030204" pitchFamily="18" charset="0"/>
                                  <a:ea typeface="Cambria Math" panose="02040503050406030204" pitchFamily="18" charset="0"/>
                                </a:rPr>
                                <m:t>𝑥</m:t>
                              </m:r>
                              <m:r>
                                <a:rPr lang="cs-CZ" sz="1600" b="0" i="1" smtClean="0">
                                  <a:latin typeface="Cambria Math" panose="02040503050406030204" pitchFamily="18" charset="0"/>
                                  <a:ea typeface="Cambria Math" panose="02040503050406030204" pitchFamily="18" charset="0"/>
                                </a:rPr>
                                <m:t>−</m:t>
                              </m:r>
                              <m:r>
                                <a:rPr lang="cs-CZ" sz="1600" b="0" i="1" smtClean="0">
                                  <a:latin typeface="Cambria Math" panose="02040503050406030204" pitchFamily="18" charset="0"/>
                                  <a:ea typeface="Cambria Math" panose="02040503050406030204" pitchFamily="18" charset="0"/>
                                </a:rPr>
                                <m:t>𝜇</m:t>
                              </m:r>
                              <m:r>
                                <a:rPr lang="cs-CZ" sz="1600" b="0" i="1" smtClean="0">
                                  <a:latin typeface="Cambria Math" panose="02040503050406030204" pitchFamily="18" charset="0"/>
                                  <a:ea typeface="Cambria Math" panose="02040503050406030204" pitchFamily="18" charset="0"/>
                                </a:rPr>
                                <m:t>)</m:t>
                              </m:r>
                            </m:e>
                            <m:sup>
                              <m:r>
                                <a:rPr lang="en-GB" sz="1600" b="0" i="1" smtClean="0">
                                  <a:latin typeface="Cambria Math" panose="02040503050406030204" pitchFamily="18" charset="0"/>
                                  <a:ea typeface="Cambria Math" panose="02040503050406030204" pitchFamily="18" charset="0"/>
                                </a:rPr>
                                <m:t>2</m:t>
                              </m:r>
                            </m:sup>
                          </m:sSup>
                          <m:r>
                            <a:rPr lang="en-GB" sz="1600" i="1">
                              <a:latin typeface="Cambria Math" panose="02040503050406030204" pitchFamily="18" charset="0"/>
                              <a:ea typeface="Cambria Math" panose="02040503050406030204" pitchFamily="18" charset="0"/>
                            </a:rPr>
                            <m:t>/2</m:t>
                          </m:r>
                          <m:sSup>
                            <m:sSupPr>
                              <m:ctrlPr>
                                <a:rPr lang="en-GB" sz="1600" i="1" smtClean="0">
                                  <a:latin typeface="Cambria Math" panose="02040503050406030204" pitchFamily="18" charset="0"/>
                                  <a:ea typeface="Cambria Math" panose="02040503050406030204" pitchFamily="18" charset="0"/>
                                </a:rPr>
                              </m:ctrlPr>
                            </m:sSupPr>
                            <m:e>
                              <m:r>
                                <a:rPr lang="en-GB" sz="1600" i="1" smtClean="0">
                                  <a:latin typeface="Cambria Math" panose="02040503050406030204" pitchFamily="18" charset="0"/>
                                  <a:ea typeface="Cambria Math" panose="02040503050406030204" pitchFamily="18" charset="0"/>
                                </a:rPr>
                                <m:t>𝜎</m:t>
                              </m:r>
                            </m:e>
                            <m:sup>
                              <m:r>
                                <a:rPr lang="cs-CZ" sz="1600" b="0" i="1" smtClean="0">
                                  <a:latin typeface="Cambria Math" panose="02040503050406030204" pitchFamily="18" charset="0"/>
                                  <a:ea typeface="Cambria Math" panose="02040503050406030204" pitchFamily="18" charset="0"/>
                                </a:rPr>
                                <m:t>2</m:t>
                              </m:r>
                            </m:sup>
                          </m:sSup>
                        </m:sup>
                      </m:sSup>
                    </m:oMath>
                  </m:oMathPara>
                </a14:m>
                <a:endParaRPr lang="en-GB" sz="1600" i="1" dirty="0">
                  <a:latin typeface="Cambria Math"/>
                  <a:ea typeface="Cambria Math" panose="02040503050406030204" pitchFamily="18" charset="0"/>
                </a:endParaRPr>
              </a:p>
            </p:txBody>
          </p:sp>
        </mc:Choice>
        <mc:Fallback xmlns="">
          <p:sp>
            <p:nvSpPr>
              <p:cNvPr id="87" name="TextovéPole 86"/>
              <p:cNvSpPr txBox="1">
                <a:spLocks noRot="1" noChangeAspect="1" noMove="1" noResize="1" noEditPoints="1" noAdjustHandles="1" noChangeArrowheads="1" noChangeShapeType="1" noTextEdit="1"/>
              </p:cNvSpPr>
              <p:nvPr/>
            </p:nvSpPr>
            <p:spPr>
              <a:xfrm>
                <a:off x="1442789" y="2924944"/>
                <a:ext cx="2406172" cy="508665"/>
              </a:xfrm>
              <a:prstGeom prst="rect">
                <a:avLst/>
              </a:prstGeom>
              <a:blipFill>
                <a:blip r:embed="rId25"/>
                <a:stretch>
                  <a:fillRect b="-1205"/>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59" name="TextovéPole 58">
                <a:extLst>
                  <a:ext uri="{FF2B5EF4-FFF2-40B4-BE49-F238E27FC236}">
                    <a16:creationId xmlns:a16="http://schemas.microsoft.com/office/drawing/2014/main" id="{05FC8A4A-3761-4383-881C-9096ADBF4AD7}"/>
                  </a:ext>
                </a:extLst>
              </p:cNvPr>
              <p:cNvSpPr txBox="1"/>
              <p:nvPr/>
            </p:nvSpPr>
            <p:spPr>
              <a:xfrm>
                <a:off x="5724128" y="2977788"/>
                <a:ext cx="3312368" cy="461665"/>
              </a:xfrm>
              <a:prstGeom prst="rect">
                <a:avLst/>
              </a:prstGeom>
              <a:noFill/>
              <a:ln>
                <a:noFill/>
              </a:ln>
            </p:spPr>
            <p:txBody>
              <a:bodyPr wrap="square" rtlCol="0">
                <a:spAutoFit/>
              </a:bodyPr>
              <a:lstStyle/>
              <a:p>
                <a:pPr marL="538163" indent="-538163">
                  <a:buClr>
                    <a:srgbClr val="7030A0"/>
                  </a:buClr>
                  <a:buSzPct val="100000"/>
                </a:pPr>
                <a14:m>
                  <m:oMath xmlns:m="http://schemas.openxmlformats.org/officeDocument/2006/math">
                    <m:r>
                      <a:rPr lang="en-GB" sz="1200" b="0" i="1" smtClean="0">
                        <a:latin typeface="Cambria Math" panose="02040503050406030204" pitchFamily="18" charset="0"/>
                        <a:ea typeface="Cambria Math" panose="02040503050406030204" pitchFamily="18" charset="0"/>
                      </a:rPr>
                      <m:t>𝑓</m:t>
                    </m:r>
                    <m:d>
                      <m:dPr>
                        <m:ctrlPr>
                          <a:rPr lang="en-GB" sz="1200" i="1">
                            <a:latin typeface="Cambria Math" panose="02040503050406030204" pitchFamily="18" charset="0"/>
                            <a:ea typeface="Cambria Math" panose="02040503050406030204" pitchFamily="18" charset="0"/>
                          </a:rPr>
                        </m:ctrlPr>
                      </m:dPr>
                      <m:e>
                        <m:r>
                          <a:rPr lang="en-GB" sz="1200" b="0" i="1" smtClean="0">
                            <a:latin typeface="Cambria Math"/>
                            <a:ea typeface="Cambria Math" panose="02040503050406030204" pitchFamily="18" charset="0"/>
                          </a:rPr>
                          <m:t>𝑥</m:t>
                        </m:r>
                      </m:e>
                    </m:d>
                  </m:oMath>
                </a14:m>
                <a:r>
                  <a:rPr lang="en-GB" sz="1200" dirty="0">
                    <a:latin typeface="Cambria Math" panose="02040503050406030204" pitchFamily="18" charset="0"/>
                    <a:ea typeface="Cambria Math" panose="02040503050406030204" pitchFamily="18" charset="0"/>
                  </a:rPr>
                  <a:t>… normal distribution function</a:t>
                </a:r>
              </a:p>
              <a:p>
                <a:pPr marL="538163" indent="-538163">
                  <a:buClr>
                    <a:srgbClr val="7030A0"/>
                  </a:buClr>
                  <a:buSzPct val="100000"/>
                </a:pPr>
                <a14:m>
                  <m:oMath xmlns:m="http://schemas.openxmlformats.org/officeDocument/2006/math">
                    <m:r>
                      <a:rPr lang="en-GB" sz="1200" i="1">
                        <a:latin typeface="Cambria Math" panose="02040503050406030204" pitchFamily="18" charset="0"/>
                        <a:ea typeface="Cambria Math" panose="02040503050406030204" pitchFamily="18" charset="0"/>
                      </a:rPr>
                      <m:t>𝑁</m:t>
                    </m:r>
                    <m:d>
                      <m:dPr>
                        <m:ctrlPr>
                          <a:rPr lang="en-GB" sz="1200" i="1">
                            <a:latin typeface="Cambria Math" panose="02040503050406030204" pitchFamily="18" charset="0"/>
                            <a:ea typeface="Cambria Math" panose="02040503050406030204" pitchFamily="18" charset="0"/>
                          </a:rPr>
                        </m:ctrlPr>
                      </m:dPr>
                      <m:e>
                        <m:r>
                          <a:rPr lang="en-GB" sz="1200" i="1">
                            <a:latin typeface="Cambria Math" panose="02040503050406030204" pitchFamily="18" charset="0"/>
                            <a:ea typeface="Cambria Math" panose="02040503050406030204" pitchFamily="18" charset="0"/>
                          </a:rPr>
                          <m:t>𝑥</m:t>
                        </m:r>
                      </m:e>
                    </m:d>
                  </m:oMath>
                </a14:m>
                <a:r>
                  <a:rPr lang="en-GB" sz="1200" dirty="0">
                    <a:latin typeface="Cambria Math" panose="02040503050406030204" pitchFamily="18" charset="0"/>
                    <a:ea typeface="Cambria Math" panose="02040503050406030204" pitchFamily="18" charset="0"/>
                  </a:rPr>
                  <a:t>… cumulative distribution function</a:t>
                </a:r>
              </a:p>
            </p:txBody>
          </p:sp>
        </mc:Choice>
        <mc:Fallback xmlns="">
          <p:sp>
            <p:nvSpPr>
              <p:cNvPr id="59" name="TextovéPole 58">
                <a:extLst>
                  <a:ext uri="{FF2B5EF4-FFF2-40B4-BE49-F238E27FC236}">
                    <a16:creationId xmlns:a16="http://schemas.microsoft.com/office/drawing/2014/main" id="{05FC8A4A-3761-4383-881C-9096ADBF4AD7}"/>
                  </a:ext>
                </a:extLst>
              </p:cNvPr>
              <p:cNvSpPr txBox="1">
                <a:spLocks noRot="1" noChangeAspect="1" noMove="1" noResize="1" noEditPoints="1" noAdjustHandles="1" noChangeArrowheads="1" noChangeShapeType="1" noTextEdit="1"/>
              </p:cNvSpPr>
              <p:nvPr/>
            </p:nvSpPr>
            <p:spPr>
              <a:xfrm>
                <a:off x="5724128" y="2977788"/>
                <a:ext cx="3312368" cy="461665"/>
              </a:xfrm>
              <a:prstGeom prst="rect">
                <a:avLst/>
              </a:prstGeom>
              <a:blipFill>
                <a:blip r:embed="rId26"/>
                <a:stretch>
                  <a:fillRect b="-9211"/>
                </a:stretch>
              </a:blipFill>
              <a:ln>
                <a:noFill/>
              </a:ln>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60" name="TextovéPole 59"/>
              <p:cNvSpPr txBox="1"/>
              <p:nvPr/>
            </p:nvSpPr>
            <p:spPr>
              <a:xfrm>
                <a:off x="1800000" y="2358000"/>
                <a:ext cx="3296543" cy="280141"/>
              </a:xfrm>
              <a:prstGeom prst="rect">
                <a:avLst/>
              </a:prstGeom>
              <a:noFill/>
            </p:spPr>
            <p:txBody>
              <a:bodyPr wrap="none" lIns="0" tIns="0" rIns="0" bIns="0" rtlCol="0">
                <a:spAutoFit/>
              </a:bodyPr>
              <a:lstStyle/>
              <a:p>
                <a:pPr algn="ctr"/>
                <a14:m>
                  <m:oMathPara xmlns:m="http://schemas.openxmlformats.org/officeDocument/2006/math">
                    <m:oMathParaPr>
                      <m:jc m:val="centerGroup"/>
                    </m:oMathParaPr>
                    <m:oMath xmlns:m="http://schemas.openxmlformats.org/officeDocument/2006/math">
                      <m:r>
                        <a:rPr lang="cs-CZ" sz="1600" b="0" i="1" smtClean="0">
                          <a:latin typeface="Cambria Math" panose="02040503050406030204" pitchFamily="18" charset="0"/>
                          <a:ea typeface="Cambria Math" panose="02040503050406030204" pitchFamily="18" charset="0"/>
                        </a:rPr>
                        <m:t>𝑑𝑆</m:t>
                      </m:r>
                      <m:r>
                        <a:rPr lang="en-GB" sz="1600" b="0" i="1" smtClean="0">
                          <a:latin typeface="Cambria Math" panose="02040503050406030204" pitchFamily="18" charset="0"/>
                          <a:ea typeface="Cambria Math" panose="02040503050406030204" pitchFamily="18" charset="0"/>
                        </a:rPr>
                        <m:t>/</m:t>
                      </m:r>
                      <m:r>
                        <a:rPr lang="cs-CZ" sz="1600" b="0" i="1" smtClean="0">
                          <a:latin typeface="Cambria Math" panose="02040503050406030204" pitchFamily="18" charset="0"/>
                          <a:ea typeface="Cambria Math" panose="02040503050406030204" pitchFamily="18" charset="0"/>
                        </a:rPr>
                        <m:t>𝑆</m:t>
                      </m:r>
                      <m:acc>
                        <m:accPr>
                          <m:chr m:val="̇"/>
                          <m:ctrlPr>
                            <a:rPr lang="cs-CZ" sz="1600" i="1">
                              <a:latin typeface="Cambria Math" panose="02040503050406030204" pitchFamily="18" charset="0"/>
                              <a:ea typeface="Cambria Math" panose="02040503050406030204" pitchFamily="18" charset="0"/>
                            </a:rPr>
                          </m:ctrlPr>
                        </m:accPr>
                        <m:e>
                          <m:r>
                            <a:rPr lang="cs-CZ" sz="1600" i="1">
                              <a:latin typeface="Cambria Math" panose="02040503050406030204" pitchFamily="18" charset="0"/>
                              <a:ea typeface="Cambria Math" panose="02040503050406030204" pitchFamily="18" charset="0"/>
                            </a:rPr>
                            <m:t>=</m:t>
                          </m:r>
                        </m:e>
                      </m:acc>
                      <m:r>
                        <m:rPr>
                          <m:sty m:val="p"/>
                        </m:rPr>
                        <a:rPr lang="cs-CZ" sz="1600">
                          <a:latin typeface="Cambria Math" panose="02040503050406030204" pitchFamily="18" charset="0"/>
                          <a:ea typeface="Cambria Math" panose="02040503050406030204" pitchFamily="18" charset="0"/>
                        </a:rPr>
                        <m:t>ln</m:t>
                      </m:r>
                      <m:r>
                        <a:rPr lang="cs-CZ" sz="1600" i="1">
                          <a:latin typeface="Cambria Math" panose="02040503050406030204" pitchFamily="18" charset="0"/>
                          <a:ea typeface="Cambria Math" panose="02040503050406030204" pitchFamily="18" charset="0"/>
                        </a:rPr>
                        <m:t>⁡(1+</m:t>
                      </m:r>
                      <m:r>
                        <a:rPr lang="cs-CZ" sz="1600" i="1">
                          <a:latin typeface="Cambria Math" panose="02040503050406030204" pitchFamily="18" charset="0"/>
                          <a:ea typeface="Cambria Math" panose="02040503050406030204" pitchFamily="18" charset="0"/>
                        </a:rPr>
                        <m:t>𝑑𝑆</m:t>
                      </m:r>
                      <m:r>
                        <a:rPr lang="en-GB" sz="1600" i="1">
                          <a:latin typeface="Cambria Math" panose="02040503050406030204" pitchFamily="18" charset="0"/>
                          <a:ea typeface="Cambria Math" panose="02040503050406030204" pitchFamily="18" charset="0"/>
                        </a:rPr>
                        <m:t>/</m:t>
                      </m:r>
                      <m:r>
                        <a:rPr lang="cs-CZ" sz="1600" i="1">
                          <a:latin typeface="Cambria Math" panose="02040503050406030204" pitchFamily="18" charset="0"/>
                          <a:ea typeface="Cambria Math" panose="02040503050406030204" pitchFamily="18" charset="0"/>
                        </a:rPr>
                        <m:t>𝑆</m:t>
                      </m:r>
                      <m:r>
                        <a:rPr lang="cs-CZ" sz="1600" i="1">
                          <a:latin typeface="Cambria Math" panose="02040503050406030204" pitchFamily="18" charset="0"/>
                          <a:ea typeface="Cambria Math" panose="02040503050406030204" pitchFamily="18" charset="0"/>
                        </a:rPr>
                        <m:t>)=</m:t>
                      </m:r>
                      <m:r>
                        <a:rPr lang="en-GB" sz="1600" b="0" i="1" smtClean="0">
                          <a:latin typeface="Cambria Math"/>
                          <a:ea typeface="Cambria Math"/>
                        </a:rPr>
                        <m:t>𝜇</m:t>
                      </m:r>
                      <m:r>
                        <a:rPr lang="cs-CZ" sz="1600" b="0" i="1" smtClean="0">
                          <a:latin typeface="Cambria Math" panose="02040503050406030204" pitchFamily="18" charset="0"/>
                          <a:ea typeface="Cambria Math"/>
                        </a:rPr>
                        <m:t>𝑑𝑡</m:t>
                      </m:r>
                      <m:r>
                        <a:rPr lang="en-GB" sz="1600" b="0" i="1" smtClean="0">
                          <a:latin typeface="Cambria Math"/>
                          <a:ea typeface="Cambria Math"/>
                        </a:rPr>
                        <m:t>+</m:t>
                      </m:r>
                      <m:r>
                        <a:rPr lang="en-GB" sz="1600" b="0" i="1" smtClean="0">
                          <a:latin typeface="Cambria Math"/>
                          <a:ea typeface="Cambria Math"/>
                        </a:rPr>
                        <m:t>𝜎𝜖</m:t>
                      </m:r>
                      <m:rad>
                        <m:radPr>
                          <m:degHide m:val="on"/>
                          <m:ctrlPr>
                            <a:rPr lang="en-GB" sz="1600" b="0" i="1" smtClean="0">
                              <a:latin typeface="Cambria Math" panose="02040503050406030204" pitchFamily="18" charset="0"/>
                              <a:ea typeface="Cambria Math" panose="02040503050406030204" pitchFamily="18" charset="0"/>
                            </a:rPr>
                          </m:ctrlPr>
                        </m:radPr>
                        <m:deg/>
                        <m:e>
                          <m:r>
                            <a:rPr lang="cs-CZ" sz="1600" b="0" i="1" smtClean="0">
                              <a:latin typeface="Cambria Math" panose="02040503050406030204" pitchFamily="18" charset="0"/>
                              <a:ea typeface="Cambria Math" panose="02040503050406030204" pitchFamily="18" charset="0"/>
                            </a:rPr>
                            <m:t>𝑑𝑡</m:t>
                          </m:r>
                        </m:e>
                      </m:rad>
                    </m:oMath>
                  </m:oMathPara>
                </a14:m>
                <a:endParaRPr lang="en-GB" sz="1600" i="1" dirty="0">
                  <a:latin typeface="Cambria Math"/>
                  <a:ea typeface="Cambria Math" panose="02040503050406030204" pitchFamily="18" charset="0"/>
                </a:endParaRPr>
              </a:p>
            </p:txBody>
          </p:sp>
        </mc:Choice>
        <mc:Fallback xmlns="">
          <p:sp>
            <p:nvSpPr>
              <p:cNvPr id="60" name="TextovéPole 59"/>
              <p:cNvSpPr txBox="1">
                <a:spLocks noRot="1" noChangeAspect="1" noMove="1" noResize="1" noEditPoints="1" noAdjustHandles="1" noChangeArrowheads="1" noChangeShapeType="1" noTextEdit="1"/>
              </p:cNvSpPr>
              <p:nvPr/>
            </p:nvSpPr>
            <p:spPr>
              <a:xfrm>
                <a:off x="1800000" y="2358000"/>
                <a:ext cx="3296543" cy="280141"/>
              </a:xfrm>
              <a:prstGeom prst="rect">
                <a:avLst/>
              </a:prstGeom>
              <a:blipFill>
                <a:blip r:embed="rId27"/>
                <a:stretch>
                  <a:fillRect l="-1664" r="-185" b="-30435"/>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10" name="TextovéPole 9">
                <a:extLst>
                  <a:ext uri="{FF2B5EF4-FFF2-40B4-BE49-F238E27FC236}">
                    <a16:creationId xmlns:a16="http://schemas.microsoft.com/office/drawing/2014/main" id="{BC682BE2-3829-16C8-7667-FEB26269160B}"/>
                  </a:ext>
                </a:extLst>
              </p:cNvPr>
              <p:cNvSpPr txBox="1"/>
              <p:nvPr/>
            </p:nvSpPr>
            <p:spPr>
              <a:xfrm>
                <a:off x="1800000" y="1574766"/>
                <a:ext cx="3097963" cy="494174"/>
              </a:xfrm>
              <a:prstGeom prst="rect">
                <a:avLst/>
              </a:prstGeom>
              <a:noFill/>
            </p:spPr>
            <p:txBody>
              <a:bodyPr wrap="none" lIns="0" tIns="0" rIns="0" bIns="0" rtlCol="0">
                <a:spAutoFit/>
              </a:bodyPr>
              <a:lstStyle/>
              <a:p>
                <a:pPr algn="ctr"/>
                <a14:m>
                  <m:oMathPara xmlns:m="http://schemas.openxmlformats.org/officeDocument/2006/math">
                    <m:oMathParaPr>
                      <m:jc m:val="centerGroup"/>
                    </m:oMathParaPr>
                    <m:oMath xmlns:m="http://schemas.openxmlformats.org/officeDocument/2006/math">
                      <m:f>
                        <m:fPr>
                          <m:ctrlPr>
                            <a:rPr lang="en-GB" sz="1600" b="0" i="1" smtClean="0">
                              <a:latin typeface="Cambria Math" panose="02040503050406030204" pitchFamily="18" charset="0"/>
                              <a:ea typeface="Cambria Math" panose="02040503050406030204" pitchFamily="18" charset="0"/>
                            </a:rPr>
                          </m:ctrlPr>
                        </m:fPr>
                        <m:num>
                          <m:r>
                            <a:rPr lang="en-GB" sz="1600" b="0" i="1" smtClean="0">
                              <a:latin typeface="Cambria Math" panose="02040503050406030204" pitchFamily="18" charset="0"/>
                              <a:ea typeface="Cambria Math" panose="02040503050406030204" pitchFamily="18" charset="0"/>
                            </a:rPr>
                            <m:t>𝜕</m:t>
                          </m:r>
                          <m:r>
                            <a:rPr lang="en-GB" sz="1600" b="0" i="1" smtClean="0">
                              <a:latin typeface="Cambria Math" panose="02040503050406030204" pitchFamily="18" charset="0"/>
                              <a:ea typeface="Cambria Math" panose="02040503050406030204" pitchFamily="18" charset="0"/>
                            </a:rPr>
                            <m:t>𝐶</m:t>
                          </m:r>
                        </m:num>
                        <m:den>
                          <m:r>
                            <a:rPr lang="en-GB" sz="1600" b="0" i="1" smtClean="0">
                              <a:latin typeface="Cambria Math" panose="02040503050406030204" pitchFamily="18" charset="0"/>
                              <a:ea typeface="Cambria Math" panose="02040503050406030204" pitchFamily="18" charset="0"/>
                            </a:rPr>
                            <m:t>𝜕</m:t>
                          </m:r>
                          <m:r>
                            <a:rPr lang="en-GB" sz="1600" b="0" i="1" smtClean="0">
                              <a:latin typeface="Cambria Math" panose="02040503050406030204" pitchFamily="18" charset="0"/>
                              <a:ea typeface="Cambria Math" panose="02040503050406030204" pitchFamily="18" charset="0"/>
                            </a:rPr>
                            <m:t>𝑡</m:t>
                          </m:r>
                        </m:den>
                      </m:f>
                      <m:r>
                        <a:rPr lang="en-GB" sz="1600" b="0" i="1" smtClean="0">
                          <a:latin typeface="Cambria Math" panose="02040503050406030204" pitchFamily="18" charset="0"/>
                          <a:ea typeface="Cambria Math" panose="02040503050406030204" pitchFamily="18" charset="0"/>
                        </a:rPr>
                        <m:t>+</m:t>
                      </m:r>
                      <m:f>
                        <m:fPr>
                          <m:ctrlPr>
                            <a:rPr lang="en-GB" sz="1600" b="0" i="1" smtClean="0">
                              <a:latin typeface="Cambria Math" panose="02040503050406030204" pitchFamily="18" charset="0"/>
                              <a:ea typeface="Cambria Math" panose="02040503050406030204" pitchFamily="18" charset="0"/>
                            </a:rPr>
                          </m:ctrlPr>
                        </m:fPr>
                        <m:num>
                          <m:r>
                            <a:rPr lang="en-GB" sz="1600" b="0" i="1" smtClean="0">
                              <a:latin typeface="Cambria Math" panose="02040503050406030204" pitchFamily="18" charset="0"/>
                              <a:ea typeface="Cambria Math" panose="02040503050406030204" pitchFamily="18" charset="0"/>
                            </a:rPr>
                            <m:t>1</m:t>
                          </m:r>
                        </m:num>
                        <m:den>
                          <m:r>
                            <a:rPr lang="en-GB" sz="1600" b="0" i="1" smtClean="0">
                              <a:latin typeface="Cambria Math" panose="02040503050406030204" pitchFamily="18" charset="0"/>
                              <a:ea typeface="Cambria Math" panose="02040503050406030204" pitchFamily="18" charset="0"/>
                            </a:rPr>
                            <m:t>2</m:t>
                          </m:r>
                        </m:den>
                      </m:f>
                      <m:sSup>
                        <m:sSupPr>
                          <m:ctrlPr>
                            <a:rPr lang="en-GB" sz="1600" b="0" i="1" smtClean="0">
                              <a:latin typeface="Cambria Math" panose="02040503050406030204" pitchFamily="18" charset="0"/>
                              <a:ea typeface="Cambria Math" panose="02040503050406030204" pitchFamily="18" charset="0"/>
                            </a:rPr>
                          </m:ctrlPr>
                        </m:sSupPr>
                        <m:e>
                          <m:r>
                            <a:rPr lang="en-GB" sz="1600" b="0" i="1" smtClean="0">
                              <a:latin typeface="Cambria Math" panose="02040503050406030204" pitchFamily="18" charset="0"/>
                              <a:ea typeface="Cambria Math" panose="02040503050406030204" pitchFamily="18" charset="0"/>
                            </a:rPr>
                            <m:t>𝜎</m:t>
                          </m:r>
                        </m:e>
                        <m:sup>
                          <m:r>
                            <a:rPr lang="en-GB" sz="1600" b="0" i="1" smtClean="0">
                              <a:latin typeface="Cambria Math" panose="02040503050406030204" pitchFamily="18" charset="0"/>
                              <a:ea typeface="Cambria Math" panose="02040503050406030204" pitchFamily="18" charset="0"/>
                            </a:rPr>
                            <m:t>2</m:t>
                          </m:r>
                        </m:sup>
                      </m:sSup>
                      <m:sSup>
                        <m:sSupPr>
                          <m:ctrlPr>
                            <a:rPr lang="en-GB" sz="1600" b="0" i="1" smtClean="0">
                              <a:latin typeface="Cambria Math" panose="02040503050406030204" pitchFamily="18" charset="0"/>
                              <a:ea typeface="Cambria Math" panose="02040503050406030204" pitchFamily="18" charset="0"/>
                            </a:rPr>
                          </m:ctrlPr>
                        </m:sSupPr>
                        <m:e>
                          <m:r>
                            <a:rPr lang="en-GB" sz="1600" b="0" i="1" smtClean="0">
                              <a:latin typeface="Cambria Math" panose="02040503050406030204" pitchFamily="18" charset="0"/>
                              <a:ea typeface="Cambria Math" panose="02040503050406030204" pitchFamily="18" charset="0"/>
                            </a:rPr>
                            <m:t>𝑆</m:t>
                          </m:r>
                        </m:e>
                        <m:sup>
                          <m:r>
                            <a:rPr lang="en-GB" sz="1600" b="0" i="1" smtClean="0">
                              <a:latin typeface="Cambria Math" panose="02040503050406030204" pitchFamily="18" charset="0"/>
                              <a:ea typeface="Cambria Math" panose="02040503050406030204" pitchFamily="18" charset="0"/>
                            </a:rPr>
                            <m:t>2</m:t>
                          </m:r>
                        </m:sup>
                      </m:sSup>
                      <m:f>
                        <m:fPr>
                          <m:ctrlPr>
                            <a:rPr lang="en-GB" sz="1600" b="0" i="1" smtClean="0">
                              <a:latin typeface="Cambria Math" panose="02040503050406030204" pitchFamily="18" charset="0"/>
                              <a:ea typeface="Cambria Math" panose="02040503050406030204" pitchFamily="18" charset="0"/>
                            </a:rPr>
                          </m:ctrlPr>
                        </m:fPr>
                        <m:num>
                          <m:sSup>
                            <m:sSupPr>
                              <m:ctrlPr>
                                <a:rPr lang="en-GB" sz="1600" b="0" i="1" smtClean="0">
                                  <a:latin typeface="Cambria Math" panose="02040503050406030204" pitchFamily="18" charset="0"/>
                                  <a:ea typeface="Cambria Math" panose="02040503050406030204" pitchFamily="18" charset="0"/>
                                </a:rPr>
                              </m:ctrlPr>
                            </m:sSupPr>
                            <m:e>
                              <m:r>
                                <a:rPr lang="en-GB" sz="1600" b="0" i="1" smtClean="0">
                                  <a:latin typeface="Cambria Math" panose="02040503050406030204" pitchFamily="18" charset="0"/>
                                  <a:ea typeface="Cambria Math" panose="02040503050406030204" pitchFamily="18" charset="0"/>
                                </a:rPr>
                                <m:t>𝜕</m:t>
                              </m:r>
                            </m:e>
                            <m:sup>
                              <m:r>
                                <a:rPr lang="en-GB" sz="1600" b="0" i="1" smtClean="0">
                                  <a:latin typeface="Cambria Math" panose="02040503050406030204" pitchFamily="18" charset="0"/>
                                  <a:ea typeface="Cambria Math" panose="02040503050406030204" pitchFamily="18" charset="0"/>
                                </a:rPr>
                                <m:t>2</m:t>
                              </m:r>
                            </m:sup>
                          </m:sSup>
                          <m:r>
                            <a:rPr lang="en-GB" sz="1600" b="0" i="1" smtClean="0">
                              <a:latin typeface="Cambria Math" panose="02040503050406030204" pitchFamily="18" charset="0"/>
                              <a:ea typeface="Cambria Math" panose="02040503050406030204" pitchFamily="18" charset="0"/>
                            </a:rPr>
                            <m:t>𝐶</m:t>
                          </m:r>
                        </m:num>
                        <m:den>
                          <m:r>
                            <a:rPr lang="en-GB" sz="1600" b="0" i="1" smtClean="0">
                              <a:latin typeface="Cambria Math" panose="02040503050406030204" pitchFamily="18" charset="0"/>
                              <a:ea typeface="Cambria Math" panose="02040503050406030204" pitchFamily="18" charset="0"/>
                            </a:rPr>
                            <m:t>𝜕</m:t>
                          </m:r>
                          <m:sSup>
                            <m:sSupPr>
                              <m:ctrlPr>
                                <a:rPr lang="en-GB" sz="1600" b="0" i="1" smtClean="0">
                                  <a:latin typeface="Cambria Math" panose="02040503050406030204" pitchFamily="18" charset="0"/>
                                  <a:ea typeface="Cambria Math" panose="02040503050406030204" pitchFamily="18" charset="0"/>
                                </a:rPr>
                              </m:ctrlPr>
                            </m:sSupPr>
                            <m:e>
                              <m:r>
                                <a:rPr lang="en-GB" sz="1600" b="0" i="1" smtClean="0">
                                  <a:latin typeface="Cambria Math" panose="02040503050406030204" pitchFamily="18" charset="0"/>
                                  <a:ea typeface="Cambria Math" panose="02040503050406030204" pitchFamily="18" charset="0"/>
                                </a:rPr>
                                <m:t>𝑆</m:t>
                              </m:r>
                            </m:e>
                            <m:sup>
                              <m:r>
                                <a:rPr lang="en-GB" sz="1600" b="0" i="1" smtClean="0">
                                  <a:latin typeface="Cambria Math" panose="02040503050406030204" pitchFamily="18" charset="0"/>
                                  <a:ea typeface="Cambria Math" panose="02040503050406030204" pitchFamily="18" charset="0"/>
                                </a:rPr>
                                <m:t>2</m:t>
                              </m:r>
                            </m:sup>
                          </m:sSup>
                        </m:den>
                      </m:f>
                      <m:r>
                        <a:rPr lang="en-GB" sz="1600" b="0" i="1" smtClean="0">
                          <a:latin typeface="Cambria Math" panose="02040503050406030204" pitchFamily="18" charset="0"/>
                          <a:ea typeface="Cambria Math" panose="02040503050406030204" pitchFamily="18" charset="0"/>
                        </a:rPr>
                        <m:t>+</m:t>
                      </m:r>
                      <m:r>
                        <a:rPr lang="en-GB" sz="1600" b="0" i="1" smtClean="0">
                          <a:latin typeface="Cambria Math" panose="02040503050406030204" pitchFamily="18" charset="0"/>
                          <a:ea typeface="Cambria Math" panose="02040503050406030204" pitchFamily="18" charset="0"/>
                        </a:rPr>
                        <m:t>𝑟𝑆</m:t>
                      </m:r>
                      <m:f>
                        <m:fPr>
                          <m:ctrlPr>
                            <a:rPr lang="en-GB" sz="1600" b="0" i="1" smtClean="0">
                              <a:latin typeface="Cambria Math" panose="02040503050406030204" pitchFamily="18" charset="0"/>
                              <a:ea typeface="Cambria Math" panose="02040503050406030204" pitchFamily="18" charset="0"/>
                            </a:rPr>
                          </m:ctrlPr>
                        </m:fPr>
                        <m:num>
                          <m:r>
                            <a:rPr lang="en-GB" sz="1600" b="0" i="1" smtClean="0">
                              <a:latin typeface="Cambria Math" panose="02040503050406030204" pitchFamily="18" charset="0"/>
                              <a:ea typeface="Cambria Math" panose="02040503050406030204" pitchFamily="18" charset="0"/>
                            </a:rPr>
                            <m:t>𝜕</m:t>
                          </m:r>
                          <m:r>
                            <a:rPr lang="en-GB" sz="1600" b="0" i="1" smtClean="0">
                              <a:latin typeface="Cambria Math" panose="02040503050406030204" pitchFamily="18" charset="0"/>
                              <a:ea typeface="Cambria Math" panose="02040503050406030204" pitchFamily="18" charset="0"/>
                            </a:rPr>
                            <m:t>𝐶</m:t>
                          </m:r>
                        </m:num>
                        <m:den>
                          <m:r>
                            <a:rPr lang="en-GB" sz="1600" b="0" i="1" smtClean="0">
                              <a:latin typeface="Cambria Math" panose="02040503050406030204" pitchFamily="18" charset="0"/>
                              <a:ea typeface="Cambria Math" panose="02040503050406030204" pitchFamily="18" charset="0"/>
                            </a:rPr>
                            <m:t>𝜕</m:t>
                          </m:r>
                          <m:r>
                            <a:rPr lang="en-GB" sz="1600" b="0" i="1" smtClean="0">
                              <a:latin typeface="Cambria Math" panose="02040503050406030204" pitchFamily="18" charset="0"/>
                              <a:ea typeface="Cambria Math" panose="02040503050406030204" pitchFamily="18" charset="0"/>
                            </a:rPr>
                            <m:t>𝑆</m:t>
                          </m:r>
                        </m:den>
                      </m:f>
                      <m:r>
                        <a:rPr lang="en-GB" sz="1600" b="0" i="1" smtClean="0">
                          <a:latin typeface="Cambria Math" panose="02040503050406030204" pitchFamily="18" charset="0"/>
                          <a:ea typeface="Cambria Math" panose="02040503050406030204" pitchFamily="18" charset="0"/>
                        </a:rPr>
                        <m:t>−</m:t>
                      </m:r>
                      <m:r>
                        <a:rPr lang="en-GB" sz="1600" b="0" i="1" smtClean="0">
                          <a:latin typeface="Cambria Math" panose="02040503050406030204" pitchFamily="18" charset="0"/>
                          <a:ea typeface="Cambria Math" panose="02040503050406030204" pitchFamily="18" charset="0"/>
                        </a:rPr>
                        <m:t>𝑟𝐶</m:t>
                      </m:r>
                      <m:r>
                        <a:rPr lang="en-GB" sz="1600" b="0" i="1" smtClean="0">
                          <a:latin typeface="Cambria Math" panose="02040503050406030204" pitchFamily="18" charset="0"/>
                          <a:ea typeface="Cambria Math" panose="02040503050406030204" pitchFamily="18" charset="0"/>
                        </a:rPr>
                        <m:t>=0</m:t>
                      </m:r>
                    </m:oMath>
                  </m:oMathPara>
                </a14:m>
                <a:endParaRPr lang="en-GB" sz="1600" i="1" dirty="0">
                  <a:latin typeface="Cambria Math"/>
                  <a:ea typeface="Cambria Math" panose="02040503050406030204" pitchFamily="18" charset="0"/>
                </a:endParaRPr>
              </a:p>
            </p:txBody>
          </p:sp>
        </mc:Choice>
        <mc:Fallback xmlns="">
          <p:sp>
            <p:nvSpPr>
              <p:cNvPr id="10" name="TextovéPole 9">
                <a:extLst>
                  <a:ext uri="{FF2B5EF4-FFF2-40B4-BE49-F238E27FC236}">
                    <a16:creationId xmlns:a16="http://schemas.microsoft.com/office/drawing/2014/main" id="{BC682BE2-3829-16C8-7667-FEB26269160B}"/>
                  </a:ext>
                </a:extLst>
              </p:cNvPr>
              <p:cNvSpPr txBox="1">
                <a:spLocks noRot="1" noChangeAspect="1" noMove="1" noResize="1" noEditPoints="1" noAdjustHandles="1" noChangeArrowheads="1" noChangeShapeType="1" noTextEdit="1"/>
              </p:cNvSpPr>
              <p:nvPr/>
            </p:nvSpPr>
            <p:spPr>
              <a:xfrm>
                <a:off x="1800000" y="1574766"/>
                <a:ext cx="3097963" cy="494174"/>
              </a:xfrm>
              <a:prstGeom prst="rect">
                <a:avLst/>
              </a:prstGeom>
              <a:blipFill>
                <a:blip r:embed="rId28"/>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9" name="TextovéPole 8">
                <a:extLst>
                  <a:ext uri="{FF2B5EF4-FFF2-40B4-BE49-F238E27FC236}">
                    <a16:creationId xmlns:a16="http://schemas.microsoft.com/office/drawing/2014/main" id="{DFF74927-98DD-86BB-5597-1B2D16C0FE18}"/>
                  </a:ext>
                </a:extLst>
              </p:cNvPr>
              <p:cNvSpPr txBox="1"/>
              <p:nvPr/>
            </p:nvSpPr>
            <p:spPr>
              <a:xfrm>
                <a:off x="5508104" y="2421468"/>
                <a:ext cx="3589124" cy="184666"/>
              </a:xfrm>
              <a:prstGeom prst="rect">
                <a:avLst/>
              </a:prstGeom>
              <a:noFill/>
            </p:spPr>
            <p:txBody>
              <a:bodyPr wrap="none" lIns="0" tIns="0" rIns="0" bIns="0" rtlCol="0">
                <a:spAutoFit/>
              </a:bodyPr>
              <a:lstStyle/>
              <a:p>
                <a:r>
                  <a:rPr lang="en-GB" sz="1200" dirty="0">
                    <a:latin typeface="Cambria Math" panose="02040503050406030204" pitchFamily="18" charset="0"/>
                    <a:ea typeface="Cambria Math" panose="02040503050406030204" pitchFamily="18" charset="0"/>
                  </a:rPr>
                  <a:t>logarithmic approximation: </a:t>
                </a:r>
                <a14:m>
                  <m:oMath xmlns:m="http://schemas.openxmlformats.org/officeDocument/2006/math">
                    <m:func>
                      <m:funcPr>
                        <m:ctrlPr>
                          <a:rPr lang="en-GB" sz="1200" i="1">
                            <a:latin typeface="Cambria Math" panose="02040503050406030204" pitchFamily="18" charset="0"/>
                            <a:ea typeface="Cambria Math" panose="02040503050406030204" pitchFamily="18" charset="0"/>
                          </a:rPr>
                        </m:ctrlPr>
                      </m:funcPr>
                      <m:fName>
                        <m:r>
                          <m:rPr>
                            <m:sty m:val="p"/>
                          </m:rPr>
                          <a:rPr lang="en-GB" sz="1200">
                            <a:latin typeface="Cambria Math" panose="02040503050406030204" pitchFamily="18" charset="0"/>
                            <a:ea typeface="Cambria Math" panose="02040503050406030204" pitchFamily="18" charset="0"/>
                          </a:rPr>
                          <m:t>ln</m:t>
                        </m:r>
                      </m:fName>
                      <m:e>
                        <m:d>
                          <m:dPr>
                            <m:ctrlPr>
                              <a:rPr lang="en-GB" sz="1200" i="1">
                                <a:latin typeface="Cambria Math" panose="02040503050406030204" pitchFamily="18" charset="0"/>
                                <a:ea typeface="Cambria Math" panose="02040503050406030204" pitchFamily="18" charset="0"/>
                              </a:rPr>
                            </m:ctrlPr>
                          </m:dPr>
                          <m:e>
                            <m:r>
                              <a:rPr lang="en-GB" sz="1200" i="1">
                                <a:latin typeface="Cambria Math" panose="02040503050406030204" pitchFamily="18" charset="0"/>
                                <a:ea typeface="Cambria Math" panose="02040503050406030204" pitchFamily="18" charset="0"/>
                              </a:rPr>
                              <m:t>1+</m:t>
                            </m:r>
                            <m:r>
                              <a:rPr lang="en-GB" sz="1200" i="1">
                                <a:latin typeface="Cambria Math" panose="02040503050406030204" pitchFamily="18" charset="0"/>
                                <a:ea typeface="Cambria Math" panose="02040503050406030204" pitchFamily="18" charset="0"/>
                              </a:rPr>
                              <m:t>𝑥</m:t>
                            </m:r>
                          </m:e>
                        </m:d>
                      </m:e>
                    </m:func>
                    <m:acc>
                      <m:accPr>
                        <m:chr m:val="̇"/>
                        <m:ctrlPr>
                          <a:rPr lang="en-GB" sz="1200" i="1">
                            <a:latin typeface="Cambria Math" panose="02040503050406030204" pitchFamily="18" charset="0"/>
                            <a:ea typeface="Cambria Math" panose="02040503050406030204" pitchFamily="18" charset="0"/>
                          </a:rPr>
                        </m:ctrlPr>
                      </m:accPr>
                      <m:e>
                        <m:r>
                          <a:rPr lang="en-GB" sz="1200" i="1">
                            <a:latin typeface="Cambria Math" panose="02040503050406030204" pitchFamily="18" charset="0"/>
                            <a:ea typeface="Cambria Math" panose="02040503050406030204" pitchFamily="18" charset="0"/>
                          </a:rPr>
                          <m:t>=</m:t>
                        </m:r>
                      </m:e>
                    </m:acc>
                    <m:r>
                      <a:rPr lang="en-GB" sz="1200" i="1">
                        <a:latin typeface="Cambria Math" panose="02040503050406030204" pitchFamily="18" charset="0"/>
                        <a:ea typeface="Cambria Math" panose="02040503050406030204" pitchFamily="18" charset="0"/>
                      </a:rPr>
                      <m:t>𝑥</m:t>
                    </m:r>
                    <m:r>
                      <a:rPr lang="en-GB" sz="1200" b="0" i="1" smtClean="0">
                        <a:latin typeface="Cambria Math" panose="02040503050406030204" pitchFamily="18" charset="0"/>
                        <a:ea typeface="Cambria Math" panose="02040503050406030204" pitchFamily="18" charset="0"/>
                      </a:rPr>
                      <m:t> </m:t>
                    </m:r>
                    <m:r>
                      <m:rPr>
                        <m:sty m:val="p"/>
                      </m:rPr>
                      <a:rPr lang="en-GB" sz="1200" b="0" i="0" smtClean="0">
                        <a:latin typeface="Cambria Math" panose="02040503050406030204" pitchFamily="18" charset="0"/>
                        <a:ea typeface="Cambria Math" panose="02040503050406030204" pitchFamily="18" charset="0"/>
                      </a:rPr>
                      <m:t>for</m:t>
                    </m:r>
                    <m:r>
                      <a:rPr lang="en-GB" sz="1200" b="0" i="0" smtClean="0">
                        <a:latin typeface="Cambria Math" panose="02040503050406030204" pitchFamily="18" charset="0"/>
                        <a:ea typeface="Cambria Math" panose="02040503050406030204" pitchFamily="18" charset="0"/>
                      </a:rPr>
                      <m:t> </m:t>
                    </m:r>
                    <m:r>
                      <m:rPr>
                        <m:sty m:val="p"/>
                      </m:rPr>
                      <a:rPr lang="en-GB" sz="1200" b="0" i="0" smtClean="0">
                        <a:latin typeface="Cambria Math" panose="02040503050406030204" pitchFamily="18" charset="0"/>
                        <a:ea typeface="Cambria Math" panose="02040503050406030204" pitchFamily="18" charset="0"/>
                      </a:rPr>
                      <m:t>small</m:t>
                    </m:r>
                    <m:r>
                      <a:rPr lang="en-GB" sz="1200" b="0" i="0" smtClean="0">
                        <a:latin typeface="Cambria Math" panose="02040503050406030204" pitchFamily="18" charset="0"/>
                        <a:ea typeface="Cambria Math" panose="02040503050406030204" pitchFamily="18" charset="0"/>
                      </a:rPr>
                      <m:t> </m:t>
                    </m:r>
                    <m:r>
                      <a:rPr lang="en-GB" sz="1200" i="1">
                        <a:latin typeface="Cambria Math" panose="02040503050406030204" pitchFamily="18" charset="0"/>
                        <a:ea typeface="Cambria Math" panose="02040503050406030204" pitchFamily="18" charset="0"/>
                      </a:rPr>
                      <m:t>𝑥</m:t>
                    </m:r>
                  </m:oMath>
                </a14:m>
                <a:endParaRPr lang="en-GB" sz="1200" dirty="0">
                  <a:latin typeface="Cambria Math" panose="02040503050406030204" pitchFamily="18" charset="0"/>
                  <a:ea typeface="Cambria Math" panose="02040503050406030204" pitchFamily="18" charset="0"/>
                </a:endParaRPr>
              </a:p>
            </p:txBody>
          </p:sp>
        </mc:Choice>
        <mc:Fallback xmlns="">
          <p:sp>
            <p:nvSpPr>
              <p:cNvPr id="9" name="TextovéPole 8">
                <a:extLst>
                  <a:ext uri="{FF2B5EF4-FFF2-40B4-BE49-F238E27FC236}">
                    <a16:creationId xmlns:a16="http://schemas.microsoft.com/office/drawing/2014/main" id="{DFF74927-98DD-86BB-5597-1B2D16C0FE18}"/>
                  </a:ext>
                </a:extLst>
              </p:cNvPr>
              <p:cNvSpPr txBox="1">
                <a:spLocks noRot="1" noChangeAspect="1" noMove="1" noResize="1" noEditPoints="1" noAdjustHandles="1" noChangeArrowheads="1" noChangeShapeType="1" noTextEdit="1"/>
              </p:cNvSpPr>
              <p:nvPr/>
            </p:nvSpPr>
            <p:spPr>
              <a:xfrm>
                <a:off x="5508104" y="2421468"/>
                <a:ext cx="3589124" cy="184666"/>
              </a:xfrm>
              <a:prstGeom prst="rect">
                <a:avLst/>
              </a:prstGeom>
              <a:blipFill>
                <a:blip r:embed="rId29"/>
                <a:stretch>
                  <a:fillRect l="-2721" t="-25806" b="-48387"/>
                </a:stretch>
              </a:blipFill>
            </p:spPr>
            <p:txBody>
              <a:bodyPr/>
              <a:lstStyle/>
              <a:p>
                <a:r>
                  <a:rPr lang="en-GB">
                    <a:noFill/>
                  </a:rPr>
                  <a:t> </a:t>
                </a:r>
              </a:p>
            </p:txBody>
          </p:sp>
        </mc:Fallback>
      </mc:AlternateContent>
    </p:spTree>
    <p:extLst>
      <p:ext uri="{BB962C8B-B14F-4D97-AF65-F5344CB8AC3E}">
        <p14:creationId xmlns:p14="http://schemas.microsoft.com/office/powerpoint/2010/main" val="68855200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zápatí 1"/>
          <p:cNvSpPr>
            <a:spLocks noGrp="1"/>
          </p:cNvSpPr>
          <p:nvPr>
            <p:ph type="ftr" sz="quarter" idx="11"/>
          </p:nvPr>
        </p:nvSpPr>
        <p:spPr>
          <a:xfrm>
            <a:off x="180000" y="6336000"/>
            <a:ext cx="3312000" cy="360000"/>
          </a:xfrm>
        </p:spPr>
        <p:txBody>
          <a:bodyPr/>
          <a:lstStyle/>
          <a:p>
            <a:r>
              <a:rPr lang="en-GB" dirty="0"/>
              <a:t>Pricing of option contracts</a:t>
            </a:r>
          </a:p>
        </p:txBody>
      </p:sp>
      <p:sp>
        <p:nvSpPr>
          <p:cNvPr id="3" name="Zástupný symbol pro číslo snímku 2"/>
          <p:cNvSpPr>
            <a:spLocks noGrp="1"/>
          </p:cNvSpPr>
          <p:nvPr>
            <p:ph type="sldNum" sz="quarter" idx="12"/>
          </p:nvPr>
        </p:nvSpPr>
        <p:spPr>
          <a:xfrm>
            <a:off x="7164000" y="6336000"/>
            <a:ext cx="1800000" cy="360000"/>
          </a:xfrm>
        </p:spPr>
        <p:txBody>
          <a:bodyPr/>
          <a:lstStyle/>
          <a:p>
            <a:pPr algn="r"/>
            <a:fld id="{DFE5482F-2F05-49C5-9E15-73F945A41231}" type="slidenum">
              <a:rPr lang="cs-CZ" smtClean="0"/>
              <a:pPr algn="r"/>
              <a:t>7</a:t>
            </a:fld>
            <a:endParaRPr lang="cs-CZ" dirty="0"/>
          </a:p>
        </p:txBody>
      </p:sp>
      <p:sp>
        <p:nvSpPr>
          <p:cNvPr id="4" name="Nadpis 3"/>
          <p:cNvSpPr>
            <a:spLocks noGrp="1"/>
          </p:cNvSpPr>
          <p:nvPr>
            <p:ph type="title"/>
          </p:nvPr>
        </p:nvSpPr>
        <p:spPr>
          <a:xfrm>
            <a:off x="144000" y="144000"/>
            <a:ext cx="5724144" cy="648072"/>
          </a:xfrm>
        </p:spPr>
        <p:txBody>
          <a:bodyPr/>
          <a:lstStyle/>
          <a:p>
            <a:r>
              <a:rPr lang="en-GB" dirty="0">
                <a:solidFill>
                  <a:srgbClr val="000000"/>
                </a:solidFill>
              </a:rPr>
              <a:t>Black–Scholes formula </a:t>
            </a:r>
            <a:r>
              <a:rPr lang="en-GB" dirty="0">
                <a:latin typeface="Cambria Math" panose="02040503050406030204" pitchFamily="18" charset="0"/>
                <a:ea typeface="Cambria Math" panose="02040503050406030204" pitchFamily="18" charset="0"/>
              </a:rPr>
              <a:t>–</a:t>
            </a:r>
            <a:r>
              <a:rPr lang="cs-CZ" dirty="0">
                <a:latin typeface="Cambria Math" panose="02040503050406030204" pitchFamily="18" charset="0"/>
                <a:ea typeface="Cambria Math" panose="02040503050406030204" pitchFamily="18" charset="0"/>
              </a:rPr>
              <a:t> </a:t>
            </a:r>
            <a:r>
              <a:rPr lang="en-GB" dirty="0">
                <a:solidFill>
                  <a:srgbClr val="000000"/>
                </a:solidFill>
              </a:rPr>
              <a:t>example</a:t>
            </a:r>
          </a:p>
        </p:txBody>
      </p:sp>
      <p:sp>
        <p:nvSpPr>
          <p:cNvPr id="29" name="TextovéPole 28"/>
          <p:cNvSpPr txBox="1"/>
          <p:nvPr/>
        </p:nvSpPr>
        <p:spPr>
          <a:xfrm>
            <a:off x="864000" y="864000"/>
            <a:ext cx="1115712" cy="430887"/>
          </a:xfrm>
          <a:prstGeom prst="rect">
            <a:avLst/>
          </a:prstGeom>
          <a:noFill/>
          <a:ln>
            <a:noFill/>
          </a:ln>
        </p:spPr>
        <p:txBody>
          <a:bodyPr wrap="square" rtlCol="0">
            <a:spAutoFit/>
          </a:bodyPr>
          <a:lstStyle/>
          <a:p>
            <a:pPr marL="324000" indent="-324000">
              <a:buClr>
                <a:srgbClr val="7030A0"/>
              </a:buClr>
              <a:buFont typeface="Wingdings" panose="05000000000000000000" pitchFamily="2" charset="2"/>
              <a:buChar char="Ø"/>
            </a:pPr>
            <a:r>
              <a:rPr lang="en-GB" sz="2200" dirty="0">
                <a:latin typeface="Cambria Math" panose="02040503050406030204" pitchFamily="18" charset="0"/>
                <a:ea typeface="Cambria Math" panose="02040503050406030204" pitchFamily="18" charset="0"/>
              </a:rPr>
              <a:t>Data</a:t>
            </a:r>
          </a:p>
        </p:txBody>
      </p:sp>
      <mc:AlternateContent xmlns:mc="http://schemas.openxmlformats.org/markup-compatibility/2006" xmlns:a14="http://schemas.microsoft.com/office/drawing/2010/main">
        <mc:Choice Requires="a14">
          <p:sp>
            <p:nvSpPr>
              <p:cNvPr id="83" name="TextovéPole 82">
                <a:extLst>
                  <a:ext uri="{FF2B5EF4-FFF2-40B4-BE49-F238E27FC236}">
                    <a16:creationId xmlns:a16="http://schemas.microsoft.com/office/drawing/2014/main" id="{EE16E3B3-D303-4859-B2FD-649CC47A3C14}"/>
                  </a:ext>
                </a:extLst>
              </p:cNvPr>
              <p:cNvSpPr txBox="1"/>
              <p:nvPr/>
            </p:nvSpPr>
            <p:spPr>
              <a:xfrm>
                <a:off x="1188000" y="1273477"/>
                <a:ext cx="7092000" cy="646331"/>
              </a:xfrm>
              <a:prstGeom prst="rect">
                <a:avLst/>
              </a:prstGeom>
              <a:noFill/>
              <a:ln>
                <a:noFill/>
              </a:ln>
            </p:spPr>
            <p:txBody>
              <a:bodyPr wrap="square" rtlCol="0">
                <a:spAutoFit/>
              </a:bodyPr>
              <a:lstStyle/>
              <a:p>
                <a:pPr marL="324000" indent="-324000">
                  <a:buClr>
                    <a:srgbClr val="7030A0"/>
                  </a:buClr>
                  <a:buSzPct val="80000"/>
                  <a:buFont typeface="Wingdings" panose="05000000000000000000" pitchFamily="2" charset="2"/>
                  <a:buChar char="q"/>
                </a:pPr>
                <a14:m>
                  <m:oMath xmlns:m="http://schemas.openxmlformats.org/officeDocument/2006/math">
                    <m:sSub>
                      <m:sSubPr>
                        <m:ctrlPr>
                          <a:rPr lang="cs-CZ" i="1" smtClean="0">
                            <a:latin typeface="Cambria Math" panose="02040503050406030204" pitchFamily="18" charset="0"/>
                            <a:ea typeface="Cambria Math" panose="02040503050406030204" pitchFamily="18" charset="0"/>
                          </a:rPr>
                        </m:ctrlPr>
                      </m:sSubPr>
                      <m:e>
                        <m:r>
                          <a:rPr lang="cs-CZ">
                            <a:latin typeface="Cambria Math" panose="02040503050406030204" pitchFamily="18" charset="0"/>
                            <a:ea typeface="Cambria Math" panose="02040503050406030204" pitchFamily="18" charset="0"/>
                          </a:rPr>
                          <m:t>𝑆</m:t>
                        </m:r>
                      </m:e>
                      <m:sub>
                        <m:r>
                          <a:rPr lang="cs-CZ">
                            <a:latin typeface="Cambria Math" panose="02040503050406030204" pitchFamily="18" charset="0"/>
                            <a:ea typeface="Cambria Math" panose="02040503050406030204" pitchFamily="18" charset="0"/>
                          </a:rPr>
                          <m:t>0</m:t>
                        </m:r>
                      </m:sub>
                    </m:sSub>
                    <m:r>
                      <a:rPr lang="cs-CZ">
                        <a:latin typeface="Cambria Math" panose="02040503050406030204" pitchFamily="18" charset="0"/>
                        <a:ea typeface="Cambria Math" panose="02040503050406030204" pitchFamily="18" charset="0"/>
                      </a:rPr>
                      <m:t>=</m:t>
                    </m:r>
                    <m:r>
                      <a:rPr lang="cs-CZ" b="0" i="0" smtClean="0">
                        <a:latin typeface="Cambria Math" panose="02040503050406030204" pitchFamily="18" charset="0"/>
                        <a:ea typeface="Cambria Math" panose="02040503050406030204" pitchFamily="18" charset="0"/>
                      </a:rPr>
                      <m:t>€</m:t>
                    </m:r>
                    <m:r>
                      <a:rPr lang="cs-CZ">
                        <a:latin typeface="Cambria Math" panose="02040503050406030204" pitchFamily="18" charset="0"/>
                        <a:ea typeface="Cambria Math" panose="02040503050406030204" pitchFamily="18" charset="0"/>
                      </a:rPr>
                      <m:t>50, </m:t>
                    </m:r>
                    <m:r>
                      <a:rPr lang="cs-CZ" smtClean="0">
                        <a:latin typeface="Cambria Math" panose="02040503050406030204" pitchFamily="18" charset="0"/>
                        <a:ea typeface="Cambria Math" panose="02040503050406030204" pitchFamily="18" charset="0"/>
                      </a:rPr>
                      <m:t>𝑋</m:t>
                    </m:r>
                    <m:r>
                      <a:rPr lang="cs-CZ">
                        <a:latin typeface="Cambria Math" panose="02040503050406030204" pitchFamily="18" charset="0"/>
                        <a:ea typeface="Cambria Math" panose="02040503050406030204" pitchFamily="18" charset="0"/>
                      </a:rPr>
                      <m:t>=</m:t>
                    </m:r>
                    <m:r>
                      <a:rPr lang="cs-CZ" b="0" i="0" smtClean="0">
                        <a:latin typeface="Cambria Math" panose="02040503050406030204" pitchFamily="18" charset="0"/>
                        <a:ea typeface="Cambria Math" panose="02040503050406030204" pitchFamily="18" charset="0"/>
                      </a:rPr>
                      <m:t>€</m:t>
                    </m:r>
                    <m:r>
                      <a:rPr lang="cs-CZ">
                        <a:latin typeface="Cambria Math" panose="02040503050406030204" pitchFamily="18" charset="0"/>
                        <a:ea typeface="Cambria Math" panose="02040503050406030204" pitchFamily="18" charset="0"/>
                      </a:rPr>
                      <m:t>45, </m:t>
                    </m:r>
                    <m:r>
                      <a:rPr lang="cs-CZ">
                        <a:latin typeface="Cambria Math" panose="02040503050406030204" pitchFamily="18" charset="0"/>
                        <a:ea typeface="Cambria Math" panose="02040503050406030204" pitchFamily="18" charset="0"/>
                      </a:rPr>
                      <m:t>𝑢</m:t>
                    </m:r>
                    <m:r>
                      <a:rPr lang="cs-CZ">
                        <a:latin typeface="Cambria Math" panose="02040503050406030204" pitchFamily="18" charset="0"/>
                        <a:ea typeface="Cambria Math" panose="02040503050406030204" pitchFamily="18" charset="0"/>
                      </a:rPr>
                      <m:t>=1.3, </m:t>
                    </m:r>
                    <m:r>
                      <a:rPr lang="cs-CZ" smtClean="0">
                        <a:latin typeface="Cambria Math" panose="02040503050406030204" pitchFamily="18" charset="0"/>
                        <a:ea typeface="Cambria Math" panose="02040503050406030204" pitchFamily="18" charset="0"/>
                      </a:rPr>
                      <m:t>𝑑</m:t>
                    </m:r>
                    <m:r>
                      <a:rPr lang="cs-CZ">
                        <a:latin typeface="Cambria Math" panose="02040503050406030204" pitchFamily="18" charset="0"/>
                        <a:ea typeface="Cambria Math" panose="02040503050406030204" pitchFamily="18" charset="0"/>
                      </a:rPr>
                      <m:t>=0.7</m:t>
                    </m:r>
                    <m:r>
                      <a:rPr lang="cs-CZ" b="0" i="0" smtClean="0">
                        <a:latin typeface="Cambria Math" panose="02040503050406030204" pitchFamily="18" charset="0"/>
                        <a:ea typeface="Cambria Math" panose="02040503050406030204" pitchFamily="18" charset="0"/>
                      </a:rPr>
                      <m:t>,</m:t>
                    </m:r>
                    <m:r>
                      <a:rPr lang="cs-CZ" i="1">
                        <a:latin typeface="Cambria Math" panose="02040503050406030204" pitchFamily="18" charset="0"/>
                        <a:ea typeface="Cambria Math" panose="02040503050406030204" pitchFamily="18" charset="0"/>
                      </a:rPr>
                      <m:t>𝑇</m:t>
                    </m:r>
                    <m:r>
                      <a:rPr lang="cs-CZ" i="1">
                        <a:latin typeface="Cambria Math" panose="02040503050406030204" pitchFamily="18" charset="0"/>
                        <a:ea typeface="Cambria Math" panose="02040503050406030204" pitchFamily="18" charset="0"/>
                      </a:rPr>
                      <m:t>=10</m:t>
                    </m:r>
                    <m:r>
                      <a:rPr lang="cs-CZ">
                        <a:latin typeface="Cambria Math" panose="02040503050406030204" pitchFamily="18" charset="0"/>
                        <a:ea typeface="Cambria Math" panose="02040503050406030204" pitchFamily="18" charset="0"/>
                      </a:rPr>
                      <m:t> </m:t>
                    </m:r>
                    <m:r>
                      <m:rPr>
                        <m:sty m:val="p"/>
                      </m:rPr>
                      <a:rPr lang="cs-CZ" b="0" i="0" smtClean="0">
                        <a:latin typeface="Cambria Math" panose="02040503050406030204" pitchFamily="18" charset="0"/>
                        <a:ea typeface="Cambria Math" panose="02040503050406030204" pitchFamily="18" charset="0"/>
                      </a:rPr>
                      <m:t>years</m:t>
                    </m:r>
                    <m:r>
                      <a:rPr lang="cs-CZ" b="0" i="1" smtClean="0">
                        <a:latin typeface="Cambria Math" panose="02040503050406030204" pitchFamily="18" charset="0"/>
                        <a:ea typeface="Cambria Math" panose="02040503050406030204" pitchFamily="18" charset="0"/>
                      </a:rPr>
                      <m:t>,</m:t>
                    </m:r>
                    <m:r>
                      <a:rPr lang="cs-CZ">
                        <a:latin typeface="Cambria Math" panose="02040503050406030204" pitchFamily="18" charset="0"/>
                        <a:ea typeface="Cambria Math" panose="02040503050406030204" pitchFamily="18" charset="0"/>
                      </a:rPr>
                      <m:t>𝑟</m:t>
                    </m:r>
                    <m:r>
                      <a:rPr lang="cs-CZ">
                        <a:latin typeface="Cambria Math" panose="02040503050406030204" pitchFamily="18" charset="0"/>
                        <a:ea typeface="Cambria Math" panose="02040503050406030204" pitchFamily="18" charset="0"/>
                      </a:rPr>
                      <m:t>=10%,</m:t>
                    </m:r>
                  </m:oMath>
                </a14:m>
                <a:endParaRPr lang="cs-CZ" dirty="0">
                  <a:latin typeface="Cambria Math" panose="02040503050406030204" pitchFamily="18" charset="0"/>
                  <a:ea typeface="Cambria Math" panose="02040503050406030204" pitchFamily="18" charset="0"/>
                </a:endParaRPr>
              </a:p>
              <a:p>
                <a:pPr marL="357188">
                  <a:buClr>
                    <a:srgbClr val="7030A0"/>
                  </a:buClr>
                  <a:buSzPct val="80000"/>
                </a:pPr>
                <a14:m>
                  <m:oMathPara xmlns:m="http://schemas.openxmlformats.org/officeDocument/2006/math">
                    <m:oMathParaPr>
                      <m:jc m:val="left"/>
                    </m:oMathParaPr>
                    <m:oMath xmlns:m="http://schemas.openxmlformats.org/officeDocument/2006/math">
                      <m:r>
                        <a:rPr lang="cs-CZ" b="0" i="1" smtClean="0">
                          <a:latin typeface="Cambria Math" panose="02040503050406030204" pitchFamily="18" charset="0"/>
                          <a:ea typeface="Cambria Math" panose="02040503050406030204" pitchFamily="18" charset="0"/>
                        </a:rPr>
                        <m:t>𝑝</m:t>
                      </m:r>
                      <m:r>
                        <a:rPr lang="cs-CZ" b="0" i="1" smtClean="0">
                          <a:latin typeface="Cambria Math" panose="02040503050406030204" pitchFamily="18" charset="0"/>
                          <a:ea typeface="Cambria Math" panose="02040503050406030204" pitchFamily="18" charset="0"/>
                        </a:rPr>
                        <m:t>=66.67%</m:t>
                      </m:r>
                      <m:r>
                        <m:rPr>
                          <m:nor/>
                        </m:rPr>
                        <a:rPr lang="cs-CZ" b="0" i="0" smtClean="0">
                          <a:latin typeface="Cambria Math" panose="02040503050406030204" pitchFamily="18" charset="0"/>
                          <a:ea typeface="Cambria Math" panose="02040503050406030204" pitchFamily="18" charset="0"/>
                        </a:rPr>
                        <m:t> (</m:t>
                      </m:r>
                      <m:r>
                        <m:rPr>
                          <m:nor/>
                        </m:rPr>
                        <a:rPr lang="en-GB" dirty="0" smtClean="0">
                          <a:latin typeface="Cambria Math" panose="02040503050406030204" pitchFamily="18" charset="0"/>
                          <a:ea typeface="Cambria Math" panose="02040503050406030204" pitchFamily="18" charset="0"/>
                        </a:rPr>
                        <m:t>same</m:t>
                      </m:r>
                      <m:r>
                        <m:rPr>
                          <m:nor/>
                        </m:rPr>
                        <a:rPr lang="en-GB" dirty="0" smtClean="0">
                          <a:latin typeface="Cambria Math" panose="02040503050406030204" pitchFamily="18" charset="0"/>
                          <a:ea typeface="Cambria Math" panose="02040503050406030204" pitchFamily="18" charset="0"/>
                        </a:rPr>
                        <m:t> </m:t>
                      </m:r>
                      <m:r>
                        <m:rPr>
                          <m:nor/>
                        </m:rPr>
                        <a:rPr lang="en-GB" dirty="0" smtClean="0">
                          <a:latin typeface="Cambria Math" panose="02040503050406030204" pitchFamily="18" charset="0"/>
                          <a:ea typeface="Cambria Math" panose="02040503050406030204" pitchFamily="18" charset="0"/>
                        </a:rPr>
                        <m:t>as</m:t>
                      </m:r>
                      <m:r>
                        <m:rPr>
                          <m:nor/>
                        </m:rPr>
                        <a:rPr lang="en-GB" dirty="0" smtClean="0">
                          <a:latin typeface="Cambria Math" panose="02040503050406030204" pitchFamily="18" charset="0"/>
                          <a:ea typeface="Cambria Math" panose="02040503050406030204" pitchFamily="18" charset="0"/>
                        </a:rPr>
                        <m:t> </m:t>
                      </m:r>
                      <m:r>
                        <m:rPr>
                          <m:nor/>
                        </m:rPr>
                        <a:rPr lang="en-GB" dirty="0" smtClean="0">
                          <a:latin typeface="Cambria Math" panose="02040503050406030204" pitchFamily="18" charset="0"/>
                          <a:ea typeface="Cambria Math" panose="02040503050406030204" pitchFamily="18" charset="0"/>
                        </a:rPr>
                        <m:t>in</m:t>
                      </m:r>
                      <m:r>
                        <m:rPr>
                          <m:nor/>
                        </m:rPr>
                        <a:rPr lang="en-GB" dirty="0" smtClean="0">
                          <a:latin typeface="Cambria Math" panose="02040503050406030204" pitchFamily="18" charset="0"/>
                          <a:ea typeface="Cambria Math" panose="02040503050406030204" pitchFamily="18" charset="0"/>
                        </a:rPr>
                        <m:t> </m:t>
                      </m:r>
                      <m:r>
                        <m:rPr>
                          <m:nor/>
                        </m:rPr>
                        <a:rPr lang="en-GB" dirty="0" smtClean="0">
                          <a:latin typeface="Cambria Math" panose="02040503050406030204" pitchFamily="18" charset="0"/>
                          <a:ea typeface="Cambria Math" panose="02040503050406030204" pitchFamily="18" charset="0"/>
                        </a:rPr>
                        <m:t>the</m:t>
                      </m:r>
                      <m:r>
                        <m:rPr>
                          <m:nor/>
                        </m:rPr>
                        <a:rPr lang="en-GB" dirty="0" smtClean="0">
                          <a:latin typeface="Cambria Math" panose="02040503050406030204" pitchFamily="18" charset="0"/>
                          <a:ea typeface="Cambria Math" panose="02040503050406030204" pitchFamily="18" charset="0"/>
                        </a:rPr>
                        <m:t> </m:t>
                      </m:r>
                      <m:r>
                        <m:rPr>
                          <m:nor/>
                        </m:rPr>
                        <a:rPr lang="en-GB" dirty="0" smtClean="0">
                          <a:latin typeface="Cambria Math" panose="02040503050406030204" pitchFamily="18" charset="0"/>
                          <a:ea typeface="Cambria Math" panose="02040503050406030204" pitchFamily="18" charset="0"/>
                        </a:rPr>
                        <m:t>extended</m:t>
                      </m:r>
                      <m:r>
                        <m:rPr>
                          <m:nor/>
                        </m:rPr>
                        <a:rPr lang="en-GB" dirty="0" smtClean="0">
                          <a:latin typeface="Cambria Math" panose="02040503050406030204" pitchFamily="18" charset="0"/>
                          <a:ea typeface="Cambria Math" panose="02040503050406030204" pitchFamily="18" charset="0"/>
                        </a:rPr>
                        <m:t> </m:t>
                      </m:r>
                      <m:r>
                        <m:rPr>
                          <m:nor/>
                        </m:rPr>
                        <a:rPr lang="en-GB" dirty="0" smtClean="0">
                          <a:latin typeface="Cambria Math" panose="02040503050406030204" pitchFamily="18" charset="0"/>
                          <a:ea typeface="Cambria Math" panose="02040503050406030204" pitchFamily="18" charset="0"/>
                        </a:rPr>
                        <m:t>binomial</m:t>
                      </m:r>
                      <m:r>
                        <m:rPr>
                          <m:nor/>
                        </m:rPr>
                        <a:rPr lang="en-GB" dirty="0" smtClean="0">
                          <a:latin typeface="Cambria Math" panose="02040503050406030204" pitchFamily="18" charset="0"/>
                          <a:ea typeface="Cambria Math" panose="02040503050406030204" pitchFamily="18" charset="0"/>
                        </a:rPr>
                        <m:t> </m:t>
                      </m:r>
                      <m:r>
                        <m:rPr>
                          <m:nor/>
                        </m:rPr>
                        <a:rPr lang="en-GB" dirty="0" smtClean="0">
                          <a:latin typeface="Cambria Math" panose="02040503050406030204" pitchFamily="18" charset="0"/>
                          <a:ea typeface="Cambria Math" panose="02040503050406030204" pitchFamily="18" charset="0"/>
                        </a:rPr>
                        <m:t>model</m:t>
                      </m:r>
                      <m:r>
                        <m:rPr>
                          <m:nor/>
                        </m:rPr>
                        <a:rPr lang="cs-CZ" b="0" i="0" dirty="0" smtClean="0">
                          <a:latin typeface="Cambria Math" panose="02040503050406030204" pitchFamily="18" charset="0"/>
                          <a:ea typeface="Cambria Math" panose="02040503050406030204" pitchFamily="18" charset="0"/>
                        </a:rPr>
                        <m:t>)</m:t>
                      </m:r>
                    </m:oMath>
                  </m:oMathPara>
                </a14:m>
                <a:endParaRPr lang="en-GB" dirty="0">
                  <a:latin typeface="Cambria Math" panose="02040503050406030204" pitchFamily="18" charset="0"/>
                  <a:ea typeface="Cambria Math" panose="02040503050406030204" pitchFamily="18" charset="0"/>
                </a:endParaRPr>
              </a:p>
            </p:txBody>
          </p:sp>
        </mc:Choice>
        <mc:Fallback xmlns="">
          <p:sp>
            <p:nvSpPr>
              <p:cNvPr id="83" name="TextovéPole 82">
                <a:extLst>
                  <a:ext uri="{FF2B5EF4-FFF2-40B4-BE49-F238E27FC236}">
                    <a16:creationId xmlns:a16="http://schemas.microsoft.com/office/drawing/2014/main" id="{EE16E3B3-D303-4859-B2FD-649CC47A3C14}"/>
                  </a:ext>
                </a:extLst>
              </p:cNvPr>
              <p:cNvSpPr txBox="1">
                <a:spLocks noRot="1" noChangeAspect="1" noMove="1" noResize="1" noEditPoints="1" noAdjustHandles="1" noChangeArrowheads="1" noChangeShapeType="1" noTextEdit="1"/>
              </p:cNvSpPr>
              <p:nvPr/>
            </p:nvSpPr>
            <p:spPr>
              <a:xfrm>
                <a:off x="1188000" y="1273477"/>
                <a:ext cx="7092000" cy="646331"/>
              </a:xfrm>
              <a:prstGeom prst="rect">
                <a:avLst/>
              </a:prstGeom>
              <a:blipFill>
                <a:blip r:embed="rId14"/>
                <a:stretch>
                  <a:fillRect l="-172" b="-7547"/>
                </a:stretch>
              </a:blipFill>
              <a:ln>
                <a:noFill/>
              </a:ln>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62" name="TextovéPole 61"/>
              <p:cNvSpPr txBox="1"/>
              <p:nvPr/>
            </p:nvSpPr>
            <p:spPr>
              <a:xfrm>
                <a:off x="1548000" y="4412888"/>
                <a:ext cx="6059287" cy="215444"/>
              </a:xfrm>
              <a:prstGeom prst="rect">
                <a:avLst/>
              </a:prstGeom>
              <a:noFill/>
            </p:spPr>
            <p:txBody>
              <a:bodyPr wrap="none" lIns="0" tIns="0" rIns="0" bIns="0" rtlCol="0">
                <a:spAutoFit/>
              </a:bodyPr>
              <a:lstStyle/>
              <a:p>
                <a:pPr algn="ctr"/>
                <a14:m>
                  <m:oMathPara xmlns:m="http://schemas.openxmlformats.org/officeDocument/2006/math">
                    <m:oMathParaPr>
                      <m:jc m:val="left"/>
                    </m:oMathParaPr>
                    <m:oMath xmlns:m="http://schemas.openxmlformats.org/officeDocument/2006/math">
                      <m:r>
                        <a:rPr lang="cs-CZ" sz="1400" b="0" i="1" smtClean="0">
                          <a:latin typeface="Cambria Math" panose="02040503050406030204" pitchFamily="18" charset="0"/>
                          <a:ea typeface="Cambria Math" panose="02040503050406030204" pitchFamily="18" charset="0"/>
                        </a:rPr>
                        <m:t>𝐶</m:t>
                      </m:r>
                      <m:r>
                        <a:rPr lang="cs-CZ" sz="1400" b="0" i="1" smtClean="0">
                          <a:latin typeface="Cambria Math" panose="02040503050406030204" pitchFamily="18" charset="0"/>
                          <a:ea typeface="Cambria Math" panose="02040503050406030204" pitchFamily="18" charset="0"/>
                        </a:rPr>
                        <m:t>=</m:t>
                      </m:r>
                      <m:r>
                        <a:rPr lang="cs-CZ" sz="1400" b="0" i="1" smtClean="0">
                          <a:latin typeface="Cambria Math" panose="02040503050406030204" pitchFamily="18" charset="0"/>
                          <a:ea typeface="Cambria Math" panose="02040503050406030204" pitchFamily="18" charset="0"/>
                        </a:rPr>
                        <m:t>𝑆𝑁</m:t>
                      </m:r>
                      <m:d>
                        <m:dPr>
                          <m:ctrlPr>
                            <a:rPr lang="cs-CZ" sz="1400" b="0" i="1" smtClean="0">
                              <a:latin typeface="Cambria Math" panose="02040503050406030204" pitchFamily="18" charset="0"/>
                              <a:ea typeface="Cambria Math" panose="02040503050406030204" pitchFamily="18" charset="0"/>
                            </a:rPr>
                          </m:ctrlPr>
                        </m:dPr>
                        <m:e>
                          <m:sSub>
                            <m:sSubPr>
                              <m:ctrlPr>
                                <a:rPr lang="cs-CZ" sz="1400" b="0" i="1" smtClean="0">
                                  <a:latin typeface="Cambria Math" panose="02040503050406030204" pitchFamily="18" charset="0"/>
                                  <a:ea typeface="Cambria Math" panose="02040503050406030204" pitchFamily="18" charset="0"/>
                                </a:rPr>
                              </m:ctrlPr>
                            </m:sSubPr>
                            <m:e>
                              <m:r>
                                <a:rPr lang="cs-CZ" sz="1400" b="0" i="1" smtClean="0">
                                  <a:latin typeface="Cambria Math" panose="02040503050406030204" pitchFamily="18" charset="0"/>
                                  <a:ea typeface="Cambria Math" panose="02040503050406030204" pitchFamily="18" charset="0"/>
                                </a:rPr>
                                <m:t>𝑑</m:t>
                              </m:r>
                            </m:e>
                            <m:sub>
                              <m:r>
                                <a:rPr lang="cs-CZ" sz="1400" b="0" i="1" smtClean="0">
                                  <a:latin typeface="Cambria Math" panose="02040503050406030204" pitchFamily="18" charset="0"/>
                                  <a:ea typeface="Cambria Math" panose="02040503050406030204" pitchFamily="18" charset="0"/>
                                </a:rPr>
                                <m:t>1</m:t>
                              </m:r>
                            </m:sub>
                          </m:sSub>
                        </m:e>
                      </m:d>
                      <m:r>
                        <a:rPr lang="cs-CZ" sz="1400" b="0" i="1" smtClean="0">
                          <a:latin typeface="Cambria Math" panose="02040503050406030204" pitchFamily="18" charset="0"/>
                          <a:ea typeface="Cambria Math" panose="02040503050406030204" pitchFamily="18" charset="0"/>
                        </a:rPr>
                        <m:t>−</m:t>
                      </m:r>
                      <m:r>
                        <a:rPr lang="cs-CZ" sz="1400" b="0" i="1" smtClean="0">
                          <a:latin typeface="Cambria Math" panose="02040503050406030204" pitchFamily="18" charset="0"/>
                          <a:ea typeface="Cambria Math" panose="02040503050406030204" pitchFamily="18" charset="0"/>
                        </a:rPr>
                        <m:t>𝑋</m:t>
                      </m:r>
                      <m:sSup>
                        <m:sSupPr>
                          <m:ctrlPr>
                            <a:rPr lang="cs-CZ" sz="1400" b="0" i="1" smtClean="0">
                              <a:latin typeface="Cambria Math" panose="02040503050406030204" pitchFamily="18" charset="0"/>
                              <a:ea typeface="Cambria Math" panose="02040503050406030204" pitchFamily="18" charset="0"/>
                            </a:rPr>
                          </m:ctrlPr>
                        </m:sSupPr>
                        <m:e>
                          <m:r>
                            <a:rPr lang="cs-CZ" sz="1400" b="0" i="1" smtClean="0">
                              <a:latin typeface="Cambria Math" panose="02040503050406030204" pitchFamily="18" charset="0"/>
                              <a:ea typeface="Cambria Math" panose="02040503050406030204" pitchFamily="18" charset="0"/>
                            </a:rPr>
                            <m:t>𝑒</m:t>
                          </m:r>
                        </m:e>
                        <m:sup>
                          <m:r>
                            <a:rPr lang="cs-CZ" sz="1400" b="0" i="1" smtClean="0">
                              <a:latin typeface="Cambria Math" panose="02040503050406030204" pitchFamily="18" charset="0"/>
                              <a:ea typeface="Cambria Math" panose="02040503050406030204" pitchFamily="18" charset="0"/>
                            </a:rPr>
                            <m:t>−</m:t>
                          </m:r>
                          <m:r>
                            <a:rPr lang="cs-CZ" sz="1400" b="0" i="1" smtClean="0">
                              <a:latin typeface="Cambria Math" panose="02040503050406030204" pitchFamily="18" charset="0"/>
                              <a:ea typeface="Cambria Math" panose="02040503050406030204" pitchFamily="18" charset="0"/>
                            </a:rPr>
                            <m:t>𝑟𝑇</m:t>
                          </m:r>
                        </m:sup>
                      </m:sSup>
                      <m:r>
                        <a:rPr lang="cs-CZ" sz="1400" b="0" i="1" smtClean="0">
                          <a:latin typeface="Cambria Math" panose="02040503050406030204" pitchFamily="18" charset="0"/>
                          <a:ea typeface="Cambria Math" panose="02040503050406030204" pitchFamily="18" charset="0"/>
                        </a:rPr>
                        <m:t>𝑁</m:t>
                      </m:r>
                      <m:d>
                        <m:dPr>
                          <m:ctrlPr>
                            <a:rPr lang="cs-CZ" sz="1400" b="0" i="1" smtClean="0">
                              <a:latin typeface="Cambria Math" panose="02040503050406030204" pitchFamily="18" charset="0"/>
                              <a:ea typeface="Cambria Math" panose="02040503050406030204" pitchFamily="18" charset="0"/>
                            </a:rPr>
                          </m:ctrlPr>
                        </m:dPr>
                        <m:e>
                          <m:sSub>
                            <m:sSubPr>
                              <m:ctrlPr>
                                <a:rPr lang="cs-CZ" sz="1400" b="0" i="1" smtClean="0">
                                  <a:latin typeface="Cambria Math" panose="02040503050406030204" pitchFamily="18" charset="0"/>
                                  <a:ea typeface="Cambria Math" panose="02040503050406030204" pitchFamily="18" charset="0"/>
                                </a:rPr>
                              </m:ctrlPr>
                            </m:sSubPr>
                            <m:e>
                              <m:r>
                                <a:rPr lang="cs-CZ" sz="1400" b="0" i="1" smtClean="0">
                                  <a:latin typeface="Cambria Math" panose="02040503050406030204" pitchFamily="18" charset="0"/>
                                  <a:ea typeface="Cambria Math" panose="02040503050406030204" pitchFamily="18" charset="0"/>
                                </a:rPr>
                                <m:t>𝑑</m:t>
                              </m:r>
                            </m:e>
                            <m:sub>
                              <m:r>
                                <a:rPr lang="cs-CZ" sz="1400" b="0" i="1" smtClean="0">
                                  <a:latin typeface="Cambria Math" panose="02040503050406030204" pitchFamily="18" charset="0"/>
                                  <a:ea typeface="Cambria Math" panose="02040503050406030204" pitchFamily="18" charset="0"/>
                                </a:rPr>
                                <m:t>2</m:t>
                              </m:r>
                            </m:sub>
                          </m:sSub>
                        </m:e>
                      </m:d>
                      <m:r>
                        <a:rPr lang="cs-CZ" sz="1400" b="0" i="1" smtClean="0">
                          <a:latin typeface="Cambria Math"/>
                          <a:ea typeface="Cambria Math" panose="02040503050406030204" pitchFamily="18" charset="0"/>
                        </a:rPr>
                        <m:t>=50</m:t>
                      </m:r>
                      <m:r>
                        <a:rPr lang="cs-CZ" sz="1400" b="0" i="1" smtClean="0">
                          <a:latin typeface="Cambria Math"/>
                          <a:ea typeface="Cambria Math"/>
                        </a:rPr>
                        <m:t>×0.9515</m:t>
                      </m:r>
                      <m:r>
                        <a:rPr lang="cs-CZ" sz="1400" i="1">
                          <a:latin typeface="Cambria Math" panose="02040503050406030204" pitchFamily="18" charset="0"/>
                          <a:ea typeface="Cambria Math" panose="02040503050406030204" pitchFamily="18" charset="0"/>
                        </a:rPr>
                        <m:t>−</m:t>
                      </m:r>
                      <m:r>
                        <a:rPr lang="cs-CZ" sz="1400" b="0" i="1" smtClean="0">
                          <a:latin typeface="Cambria Math"/>
                          <a:ea typeface="Cambria Math" panose="02040503050406030204" pitchFamily="18" charset="0"/>
                        </a:rPr>
                        <m:t>45</m:t>
                      </m:r>
                      <m:sSup>
                        <m:sSupPr>
                          <m:ctrlPr>
                            <a:rPr lang="cs-CZ" sz="1400" i="1">
                              <a:latin typeface="Cambria Math" panose="02040503050406030204" pitchFamily="18" charset="0"/>
                              <a:ea typeface="Cambria Math" panose="02040503050406030204" pitchFamily="18" charset="0"/>
                            </a:rPr>
                          </m:ctrlPr>
                        </m:sSupPr>
                        <m:e>
                          <m:r>
                            <a:rPr lang="cs-CZ" sz="1400" i="1">
                              <a:latin typeface="Cambria Math" panose="02040503050406030204" pitchFamily="18" charset="0"/>
                              <a:ea typeface="Cambria Math" panose="02040503050406030204" pitchFamily="18" charset="0"/>
                            </a:rPr>
                            <m:t>𝑒</m:t>
                          </m:r>
                        </m:e>
                        <m:sup>
                          <m:r>
                            <a:rPr lang="cs-CZ" sz="1400" i="1">
                              <a:latin typeface="Cambria Math" panose="02040503050406030204" pitchFamily="18" charset="0"/>
                              <a:ea typeface="Cambria Math" panose="02040503050406030204" pitchFamily="18" charset="0"/>
                            </a:rPr>
                            <m:t>−</m:t>
                          </m:r>
                          <m:r>
                            <a:rPr lang="cs-CZ" sz="1400" b="0" i="1" smtClean="0">
                              <a:latin typeface="Cambria Math"/>
                              <a:ea typeface="Cambria Math" panose="02040503050406030204" pitchFamily="18" charset="0"/>
                            </a:rPr>
                            <m:t>0.1</m:t>
                          </m:r>
                          <m:r>
                            <a:rPr lang="cs-CZ" sz="1400" b="0" i="1" smtClean="0">
                              <a:latin typeface="Cambria Math"/>
                              <a:ea typeface="Cambria Math"/>
                            </a:rPr>
                            <m:t>×10</m:t>
                          </m:r>
                        </m:sup>
                      </m:sSup>
                      <m:r>
                        <a:rPr lang="cs-CZ" sz="1400" i="1" smtClean="0">
                          <a:latin typeface="Cambria Math"/>
                          <a:ea typeface="Cambria Math"/>
                        </a:rPr>
                        <m:t>×</m:t>
                      </m:r>
                      <m:r>
                        <a:rPr lang="cs-CZ" sz="1400" b="0" i="1" smtClean="0">
                          <a:latin typeface="Cambria Math"/>
                          <a:ea typeface="Cambria Math"/>
                        </a:rPr>
                        <m:t>0.7693</m:t>
                      </m:r>
                      <m:r>
                        <a:rPr lang="cs-CZ" sz="1400" i="1">
                          <a:latin typeface="Cambria Math"/>
                          <a:ea typeface="Cambria Math" panose="02040503050406030204" pitchFamily="18" charset="0"/>
                        </a:rPr>
                        <m:t>=</m:t>
                      </m:r>
                      <m:r>
                        <a:rPr lang="cs-CZ" sz="1400" b="1" i="1" smtClean="0">
                          <a:solidFill>
                            <a:srgbClr val="C00000"/>
                          </a:solidFill>
                          <a:latin typeface="Cambria Math" panose="02040503050406030204" pitchFamily="18" charset="0"/>
                          <a:ea typeface="Cambria Math" panose="02040503050406030204" pitchFamily="18" charset="0"/>
                        </a:rPr>
                        <m:t>€</m:t>
                      </m:r>
                      <m:r>
                        <a:rPr lang="cs-CZ" sz="1400" b="1" i="1" smtClean="0">
                          <a:solidFill>
                            <a:srgbClr val="C00000"/>
                          </a:solidFill>
                          <a:latin typeface="Cambria Math"/>
                          <a:ea typeface="Cambria Math" panose="02040503050406030204" pitchFamily="18" charset="0"/>
                        </a:rPr>
                        <m:t>𝟑𝟒</m:t>
                      </m:r>
                      <m:r>
                        <a:rPr lang="cs-CZ" sz="1400" b="1" i="1" smtClean="0">
                          <a:solidFill>
                            <a:srgbClr val="C00000"/>
                          </a:solidFill>
                          <a:latin typeface="Cambria Math"/>
                          <a:ea typeface="Cambria Math" panose="02040503050406030204" pitchFamily="18" charset="0"/>
                        </a:rPr>
                        <m:t>.</m:t>
                      </m:r>
                      <m:r>
                        <a:rPr lang="cs-CZ" sz="1400" b="1" i="1" smtClean="0">
                          <a:solidFill>
                            <a:srgbClr val="C00000"/>
                          </a:solidFill>
                          <a:latin typeface="Cambria Math"/>
                          <a:ea typeface="Cambria Math" panose="02040503050406030204" pitchFamily="18" charset="0"/>
                        </a:rPr>
                        <m:t>𝟖𝟒</m:t>
                      </m:r>
                    </m:oMath>
                  </m:oMathPara>
                </a14:m>
                <a:endParaRPr lang="cs-CZ" sz="1400" b="1" i="1" dirty="0">
                  <a:latin typeface="Cambria Math"/>
                  <a:ea typeface="Cambria Math" panose="02040503050406030204" pitchFamily="18" charset="0"/>
                </a:endParaRPr>
              </a:p>
            </p:txBody>
          </p:sp>
        </mc:Choice>
        <mc:Fallback xmlns="">
          <p:sp>
            <p:nvSpPr>
              <p:cNvPr id="62" name="TextovéPole 61"/>
              <p:cNvSpPr txBox="1">
                <a:spLocks noRot="1" noChangeAspect="1" noMove="1" noResize="1" noEditPoints="1" noAdjustHandles="1" noChangeArrowheads="1" noChangeShapeType="1" noTextEdit="1"/>
              </p:cNvSpPr>
              <p:nvPr/>
            </p:nvSpPr>
            <p:spPr>
              <a:xfrm>
                <a:off x="1548000" y="4412888"/>
                <a:ext cx="6059287" cy="215444"/>
              </a:xfrm>
              <a:prstGeom prst="rect">
                <a:avLst/>
              </a:prstGeom>
              <a:blipFill>
                <a:blip r:embed="rId15"/>
                <a:stretch>
                  <a:fillRect l="-1006" b="-17143"/>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63" name="TextovéPole 62"/>
              <p:cNvSpPr txBox="1"/>
              <p:nvPr/>
            </p:nvSpPr>
            <p:spPr>
              <a:xfrm>
                <a:off x="1548000" y="3471335"/>
                <a:ext cx="5983433" cy="458395"/>
              </a:xfrm>
              <a:prstGeom prst="rect">
                <a:avLst/>
              </a:prstGeom>
              <a:noFill/>
            </p:spPr>
            <p:txBody>
              <a:bodyPr wrap="none" lIns="0" tIns="0" rIns="0" bIns="0" rtlCol="0">
                <a:spAutoFit/>
              </a:bodyPr>
              <a:lstStyle/>
              <a:p>
                <a:pPr algn="ctr"/>
                <a14:m>
                  <m:oMathPara xmlns:m="http://schemas.openxmlformats.org/officeDocument/2006/math">
                    <m:oMathParaPr>
                      <m:jc m:val="left"/>
                    </m:oMathParaPr>
                    <m:oMath xmlns:m="http://schemas.openxmlformats.org/officeDocument/2006/math">
                      <m:sSub>
                        <m:sSubPr>
                          <m:ctrlPr>
                            <a:rPr lang="cs-CZ" sz="1400" b="0" i="1" smtClean="0">
                              <a:latin typeface="Cambria Math" panose="02040503050406030204" pitchFamily="18" charset="0"/>
                              <a:ea typeface="Cambria Math" panose="02040503050406030204" pitchFamily="18" charset="0"/>
                            </a:rPr>
                          </m:ctrlPr>
                        </m:sSubPr>
                        <m:e>
                          <m:r>
                            <a:rPr lang="cs-CZ" sz="1400" b="0" i="1" smtClean="0">
                              <a:latin typeface="Cambria Math" panose="02040503050406030204" pitchFamily="18" charset="0"/>
                              <a:ea typeface="Cambria Math" panose="02040503050406030204" pitchFamily="18" charset="0"/>
                            </a:rPr>
                            <m:t>𝑑</m:t>
                          </m:r>
                        </m:e>
                        <m:sub>
                          <m:r>
                            <a:rPr lang="cs-CZ" sz="1400" b="0" i="1" smtClean="0">
                              <a:latin typeface="Cambria Math" panose="02040503050406030204" pitchFamily="18" charset="0"/>
                              <a:ea typeface="Cambria Math" panose="02040503050406030204" pitchFamily="18" charset="0"/>
                            </a:rPr>
                            <m:t>1</m:t>
                          </m:r>
                        </m:sub>
                      </m:sSub>
                      <m:r>
                        <a:rPr lang="cs-CZ" sz="1400" b="0" i="1" smtClean="0">
                          <a:latin typeface="Cambria Math" panose="02040503050406030204" pitchFamily="18" charset="0"/>
                          <a:ea typeface="Cambria Math" panose="02040503050406030204" pitchFamily="18" charset="0"/>
                        </a:rPr>
                        <m:t>=</m:t>
                      </m:r>
                      <m:f>
                        <m:fPr>
                          <m:ctrlPr>
                            <a:rPr lang="cs-CZ" sz="1400" b="0" i="1" smtClean="0">
                              <a:latin typeface="Cambria Math" panose="02040503050406030204" pitchFamily="18" charset="0"/>
                              <a:ea typeface="Cambria Math" panose="02040503050406030204" pitchFamily="18" charset="0"/>
                            </a:rPr>
                          </m:ctrlPr>
                        </m:fPr>
                        <m:num>
                          <m:func>
                            <m:funcPr>
                              <m:ctrlPr>
                                <a:rPr lang="cs-CZ" sz="1400" b="0" i="1" smtClean="0">
                                  <a:latin typeface="Cambria Math" panose="02040503050406030204" pitchFamily="18" charset="0"/>
                                  <a:ea typeface="Cambria Math" panose="02040503050406030204" pitchFamily="18" charset="0"/>
                                </a:rPr>
                              </m:ctrlPr>
                            </m:funcPr>
                            <m:fName>
                              <m:r>
                                <m:rPr>
                                  <m:sty m:val="p"/>
                                </m:rPr>
                                <a:rPr lang="cs-CZ" sz="1400" b="0" i="0" smtClean="0">
                                  <a:latin typeface="Cambria Math" panose="02040503050406030204" pitchFamily="18" charset="0"/>
                                  <a:ea typeface="Cambria Math" panose="02040503050406030204" pitchFamily="18" charset="0"/>
                                </a:rPr>
                                <m:t>ln</m:t>
                              </m:r>
                            </m:fName>
                            <m:e>
                              <m:d>
                                <m:dPr>
                                  <m:ctrlPr>
                                    <a:rPr lang="cs-CZ" sz="1400" b="0" i="1" smtClean="0">
                                      <a:latin typeface="Cambria Math" panose="02040503050406030204" pitchFamily="18" charset="0"/>
                                      <a:ea typeface="Cambria Math" panose="02040503050406030204" pitchFamily="18" charset="0"/>
                                    </a:rPr>
                                  </m:ctrlPr>
                                </m:dPr>
                                <m:e>
                                  <m:f>
                                    <m:fPr>
                                      <m:type m:val="lin"/>
                                      <m:ctrlPr>
                                        <a:rPr lang="cs-CZ" sz="1400" b="0" i="1" smtClean="0">
                                          <a:latin typeface="Cambria Math" panose="02040503050406030204" pitchFamily="18" charset="0"/>
                                          <a:ea typeface="Cambria Math" panose="02040503050406030204" pitchFamily="18" charset="0"/>
                                        </a:rPr>
                                      </m:ctrlPr>
                                    </m:fPr>
                                    <m:num>
                                      <m:r>
                                        <a:rPr lang="cs-CZ" sz="1400" b="0" i="1" smtClean="0">
                                          <a:latin typeface="Cambria Math" panose="02040503050406030204" pitchFamily="18" charset="0"/>
                                          <a:ea typeface="Cambria Math" panose="02040503050406030204" pitchFamily="18" charset="0"/>
                                        </a:rPr>
                                        <m:t>𝑆</m:t>
                                      </m:r>
                                    </m:num>
                                    <m:den>
                                      <m:r>
                                        <a:rPr lang="cs-CZ" sz="1400" b="0" i="1" smtClean="0">
                                          <a:latin typeface="Cambria Math" panose="02040503050406030204" pitchFamily="18" charset="0"/>
                                          <a:ea typeface="Cambria Math" panose="02040503050406030204" pitchFamily="18" charset="0"/>
                                        </a:rPr>
                                        <m:t>𝑋</m:t>
                                      </m:r>
                                    </m:den>
                                  </m:f>
                                </m:e>
                              </m:d>
                            </m:e>
                          </m:func>
                          <m:r>
                            <a:rPr lang="cs-CZ" sz="1400" b="0" i="1" smtClean="0">
                              <a:latin typeface="Cambria Math" panose="02040503050406030204" pitchFamily="18" charset="0"/>
                              <a:ea typeface="Cambria Math" panose="02040503050406030204" pitchFamily="18" charset="0"/>
                            </a:rPr>
                            <m:t>+</m:t>
                          </m:r>
                          <m:r>
                            <a:rPr lang="cs-CZ" sz="1400" b="0" i="1" smtClean="0">
                              <a:latin typeface="Cambria Math" panose="02040503050406030204" pitchFamily="18" charset="0"/>
                              <a:ea typeface="Cambria Math" panose="02040503050406030204" pitchFamily="18" charset="0"/>
                            </a:rPr>
                            <m:t>𝑟𝑇</m:t>
                          </m:r>
                        </m:num>
                        <m:den>
                          <m:r>
                            <a:rPr lang="cs-CZ" sz="1400" b="0" i="1" smtClean="0">
                              <a:latin typeface="Cambria Math" panose="02040503050406030204" pitchFamily="18" charset="0"/>
                              <a:ea typeface="Cambria Math" panose="02040503050406030204" pitchFamily="18" charset="0"/>
                            </a:rPr>
                            <m:t>𝜎</m:t>
                          </m:r>
                          <m:rad>
                            <m:radPr>
                              <m:degHide m:val="on"/>
                              <m:ctrlPr>
                                <a:rPr lang="cs-CZ" sz="1400" b="0" i="1" smtClean="0">
                                  <a:latin typeface="Cambria Math" panose="02040503050406030204" pitchFamily="18" charset="0"/>
                                  <a:ea typeface="Cambria Math" panose="02040503050406030204" pitchFamily="18" charset="0"/>
                                </a:rPr>
                              </m:ctrlPr>
                            </m:radPr>
                            <m:deg/>
                            <m:e>
                              <m:r>
                                <a:rPr lang="cs-CZ" sz="1400" b="0" i="1" smtClean="0">
                                  <a:latin typeface="Cambria Math" panose="02040503050406030204" pitchFamily="18" charset="0"/>
                                  <a:ea typeface="Cambria Math" panose="02040503050406030204" pitchFamily="18" charset="0"/>
                                </a:rPr>
                                <m:t>𝑇</m:t>
                              </m:r>
                            </m:e>
                          </m:rad>
                        </m:den>
                      </m:f>
                      <m:r>
                        <a:rPr lang="cs-CZ" sz="1400" b="0" i="1" smtClean="0">
                          <a:latin typeface="Cambria Math" panose="02040503050406030204" pitchFamily="18" charset="0"/>
                          <a:ea typeface="Cambria Math" panose="02040503050406030204" pitchFamily="18" charset="0"/>
                        </a:rPr>
                        <m:t>+</m:t>
                      </m:r>
                      <m:f>
                        <m:fPr>
                          <m:ctrlPr>
                            <a:rPr lang="cs-CZ" sz="1400" b="0" i="1" smtClean="0">
                              <a:latin typeface="Cambria Math" panose="02040503050406030204" pitchFamily="18" charset="0"/>
                              <a:ea typeface="Cambria Math" panose="02040503050406030204" pitchFamily="18" charset="0"/>
                            </a:rPr>
                          </m:ctrlPr>
                        </m:fPr>
                        <m:num>
                          <m:r>
                            <a:rPr lang="cs-CZ" sz="1400" b="0" i="1" smtClean="0">
                              <a:latin typeface="Cambria Math" panose="02040503050406030204" pitchFamily="18" charset="0"/>
                              <a:ea typeface="Cambria Math" panose="02040503050406030204" pitchFamily="18" charset="0"/>
                            </a:rPr>
                            <m:t>1</m:t>
                          </m:r>
                        </m:num>
                        <m:den>
                          <m:r>
                            <a:rPr lang="cs-CZ" sz="1400" b="0" i="1" smtClean="0">
                              <a:latin typeface="Cambria Math" panose="02040503050406030204" pitchFamily="18" charset="0"/>
                              <a:ea typeface="Cambria Math" panose="02040503050406030204" pitchFamily="18" charset="0"/>
                            </a:rPr>
                            <m:t>2</m:t>
                          </m:r>
                        </m:den>
                      </m:f>
                      <m:r>
                        <a:rPr lang="cs-CZ" sz="1400" i="1">
                          <a:latin typeface="Cambria Math" panose="02040503050406030204" pitchFamily="18" charset="0"/>
                          <a:ea typeface="Cambria Math" panose="02040503050406030204" pitchFamily="18" charset="0"/>
                        </a:rPr>
                        <m:t>𝜎</m:t>
                      </m:r>
                      <m:rad>
                        <m:radPr>
                          <m:degHide m:val="on"/>
                          <m:ctrlPr>
                            <a:rPr lang="cs-CZ" sz="1400" i="1">
                              <a:latin typeface="Cambria Math" panose="02040503050406030204" pitchFamily="18" charset="0"/>
                              <a:ea typeface="Cambria Math" panose="02040503050406030204" pitchFamily="18" charset="0"/>
                            </a:rPr>
                          </m:ctrlPr>
                        </m:radPr>
                        <m:deg/>
                        <m:e>
                          <m:r>
                            <a:rPr lang="cs-CZ" sz="1400" i="1">
                              <a:latin typeface="Cambria Math" panose="02040503050406030204" pitchFamily="18" charset="0"/>
                              <a:ea typeface="Cambria Math" panose="02040503050406030204" pitchFamily="18" charset="0"/>
                            </a:rPr>
                            <m:t>𝑇</m:t>
                          </m:r>
                        </m:e>
                      </m:rad>
                      <m:r>
                        <a:rPr lang="cs-CZ" sz="1400" b="0" i="1" smtClean="0">
                          <a:latin typeface="Cambria Math"/>
                          <a:ea typeface="Cambria Math" panose="02040503050406030204" pitchFamily="18" charset="0"/>
                        </a:rPr>
                        <m:t>=</m:t>
                      </m:r>
                      <m:f>
                        <m:fPr>
                          <m:ctrlPr>
                            <a:rPr lang="cs-CZ" sz="1400" i="1">
                              <a:latin typeface="Cambria Math" panose="02040503050406030204" pitchFamily="18" charset="0"/>
                              <a:ea typeface="Cambria Math" panose="02040503050406030204" pitchFamily="18" charset="0"/>
                            </a:rPr>
                          </m:ctrlPr>
                        </m:fPr>
                        <m:num>
                          <m:func>
                            <m:funcPr>
                              <m:ctrlPr>
                                <a:rPr lang="cs-CZ" sz="1400" i="1">
                                  <a:latin typeface="Cambria Math" panose="02040503050406030204" pitchFamily="18" charset="0"/>
                                  <a:ea typeface="Cambria Math" panose="02040503050406030204" pitchFamily="18" charset="0"/>
                                </a:rPr>
                              </m:ctrlPr>
                            </m:funcPr>
                            <m:fName>
                              <m:r>
                                <m:rPr>
                                  <m:sty m:val="p"/>
                                </m:rPr>
                                <a:rPr lang="cs-CZ" sz="1400">
                                  <a:latin typeface="Cambria Math" panose="02040503050406030204" pitchFamily="18" charset="0"/>
                                  <a:ea typeface="Cambria Math" panose="02040503050406030204" pitchFamily="18" charset="0"/>
                                </a:rPr>
                                <m:t>ln</m:t>
                              </m:r>
                            </m:fName>
                            <m:e>
                              <m:d>
                                <m:dPr>
                                  <m:ctrlPr>
                                    <a:rPr lang="cs-CZ" sz="1400" i="1">
                                      <a:latin typeface="Cambria Math" panose="02040503050406030204" pitchFamily="18" charset="0"/>
                                      <a:ea typeface="Cambria Math" panose="02040503050406030204" pitchFamily="18" charset="0"/>
                                    </a:rPr>
                                  </m:ctrlPr>
                                </m:dPr>
                                <m:e>
                                  <m:r>
                                    <a:rPr lang="cs-CZ" sz="1400" b="0" i="1" smtClean="0">
                                      <a:latin typeface="Cambria Math"/>
                                      <a:ea typeface="Cambria Math" panose="02040503050406030204" pitchFamily="18" charset="0"/>
                                    </a:rPr>
                                    <m:t>50/45</m:t>
                                  </m:r>
                                </m:e>
                              </m:d>
                            </m:e>
                          </m:func>
                          <m:r>
                            <a:rPr lang="cs-CZ" sz="1400" i="1">
                              <a:latin typeface="Cambria Math" panose="02040503050406030204" pitchFamily="18" charset="0"/>
                              <a:ea typeface="Cambria Math" panose="02040503050406030204" pitchFamily="18" charset="0"/>
                            </a:rPr>
                            <m:t>+</m:t>
                          </m:r>
                          <m:r>
                            <a:rPr lang="cs-CZ" sz="1400" b="0" i="1" smtClean="0">
                              <a:latin typeface="Cambria Math"/>
                              <a:ea typeface="Cambria Math" panose="02040503050406030204" pitchFamily="18" charset="0"/>
                            </a:rPr>
                            <m:t>0.1</m:t>
                          </m:r>
                          <m:r>
                            <a:rPr lang="cs-CZ" sz="1400" b="0" i="1" smtClean="0">
                              <a:latin typeface="Cambria Math"/>
                              <a:ea typeface="Cambria Math"/>
                            </a:rPr>
                            <m:t>×10</m:t>
                          </m:r>
                        </m:num>
                        <m:den>
                          <m:r>
                            <a:rPr lang="cs-CZ" sz="1400" b="0" i="1" smtClean="0">
                              <a:latin typeface="Cambria Math"/>
                              <a:ea typeface="Cambria Math" panose="02040503050406030204" pitchFamily="18" charset="0"/>
                            </a:rPr>
                            <m:t>0.292</m:t>
                          </m:r>
                          <m:rad>
                            <m:radPr>
                              <m:degHide m:val="on"/>
                              <m:ctrlPr>
                                <a:rPr lang="cs-CZ" sz="1400" i="1">
                                  <a:latin typeface="Cambria Math" panose="02040503050406030204" pitchFamily="18" charset="0"/>
                                  <a:ea typeface="Cambria Math" panose="02040503050406030204" pitchFamily="18" charset="0"/>
                                </a:rPr>
                              </m:ctrlPr>
                            </m:radPr>
                            <m:deg/>
                            <m:e>
                              <m:r>
                                <a:rPr lang="cs-CZ" sz="1400" b="0" i="1" smtClean="0">
                                  <a:latin typeface="Cambria Math"/>
                                  <a:ea typeface="Cambria Math" panose="02040503050406030204" pitchFamily="18" charset="0"/>
                                </a:rPr>
                                <m:t>10</m:t>
                              </m:r>
                            </m:e>
                          </m:rad>
                        </m:den>
                      </m:f>
                      <m:r>
                        <a:rPr lang="cs-CZ" sz="1400" i="1">
                          <a:latin typeface="Cambria Math" panose="02040503050406030204" pitchFamily="18" charset="0"/>
                          <a:ea typeface="Cambria Math" panose="02040503050406030204" pitchFamily="18" charset="0"/>
                        </a:rPr>
                        <m:t>+</m:t>
                      </m:r>
                      <m:f>
                        <m:fPr>
                          <m:ctrlPr>
                            <a:rPr lang="cs-CZ" sz="1400" i="1">
                              <a:latin typeface="Cambria Math" panose="02040503050406030204" pitchFamily="18" charset="0"/>
                              <a:ea typeface="Cambria Math" panose="02040503050406030204" pitchFamily="18" charset="0"/>
                            </a:rPr>
                          </m:ctrlPr>
                        </m:fPr>
                        <m:num>
                          <m:r>
                            <a:rPr lang="cs-CZ" sz="1400" b="0" i="1" smtClean="0">
                              <a:latin typeface="Cambria Math"/>
                              <a:ea typeface="Cambria Math" panose="02040503050406030204" pitchFamily="18" charset="0"/>
                            </a:rPr>
                            <m:t>0.292</m:t>
                          </m:r>
                        </m:num>
                        <m:den>
                          <m:r>
                            <a:rPr lang="cs-CZ" sz="1400" i="1">
                              <a:latin typeface="Cambria Math" panose="02040503050406030204" pitchFamily="18" charset="0"/>
                              <a:ea typeface="Cambria Math" panose="02040503050406030204" pitchFamily="18" charset="0"/>
                            </a:rPr>
                            <m:t>2</m:t>
                          </m:r>
                        </m:den>
                      </m:f>
                      <m:r>
                        <a:rPr lang="cs-CZ" sz="1400" i="1" smtClean="0">
                          <a:latin typeface="Cambria Math"/>
                          <a:ea typeface="Cambria Math"/>
                        </a:rPr>
                        <m:t>×</m:t>
                      </m:r>
                      <m:rad>
                        <m:radPr>
                          <m:degHide m:val="on"/>
                          <m:ctrlPr>
                            <a:rPr lang="cs-CZ" sz="1400" i="1">
                              <a:latin typeface="Cambria Math" panose="02040503050406030204" pitchFamily="18" charset="0"/>
                              <a:ea typeface="Cambria Math" panose="02040503050406030204" pitchFamily="18" charset="0"/>
                            </a:rPr>
                          </m:ctrlPr>
                        </m:radPr>
                        <m:deg/>
                        <m:e>
                          <m:r>
                            <a:rPr lang="cs-CZ" sz="1400" b="0" i="1" smtClean="0">
                              <a:latin typeface="Cambria Math"/>
                              <a:ea typeface="Cambria Math" panose="02040503050406030204" pitchFamily="18" charset="0"/>
                            </a:rPr>
                            <m:t>10</m:t>
                          </m:r>
                        </m:e>
                      </m:rad>
                      <m:r>
                        <a:rPr lang="cs-CZ" sz="1400" b="0" i="1" smtClean="0">
                          <a:latin typeface="Cambria Math"/>
                          <a:ea typeface="Cambria Math" panose="02040503050406030204" pitchFamily="18" charset="0"/>
                        </a:rPr>
                        <m:t>=1.6592</m:t>
                      </m:r>
                    </m:oMath>
                  </m:oMathPara>
                </a14:m>
                <a:endParaRPr lang="cs-CZ" sz="1400" i="1" dirty="0">
                  <a:latin typeface="Cambria Math"/>
                  <a:ea typeface="Cambria Math" panose="02040503050406030204" pitchFamily="18" charset="0"/>
                </a:endParaRPr>
              </a:p>
            </p:txBody>
          </p:sp>
        </mc:Choice>
        <mc:Fallback xmlns="">
          <p:sp>
            <p:nvSpPr>
              <p:cNvPr id="63" name="TextovéPole 62"/>
              <p:cNvSpPr txBox="1">
                <a:spLocks noRot="1" noChangeAspect="1" noMove="1" noResize="1" noEditPoints="1" noAdjustHandles="1" noChangeArrowheads="1" noChangeShapeType="1" noTextEdit="1"/>
              </p:cNvSpPr>
              <p:nvPr/>
            </p:nvSpPr>
            <p:spPr>
              <a:xfrm>
                <a:off x="1548000" y="3471335"/>
                <a:ext cx="5983433" cy="458395"/>
              </a:xfrm>
              <a:prstGeom prst="rect">
                <a:avLst/>
              </a:prstGeom>
              <a:blipFill>
                <a:blip r:embed="rId16"/>
                <a:stretch>
                  <a:fillRect l="-1121" t="-73684" b="-57895"/>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64" name="TextovéPole 63"/>
              <p:cNvSpPr txBox="1"/>
              <p:nvPr/>
            </p:nvSpPr>
            <p:spPr>
              <a:xfrm>
                <a:off x="1548000" y="4145720"/>
                <a:ext cx="3700115" cy="240835"/>
              </a:xfrm>
              <a:prstGeom prst="rect">
                <a:avLst/>
              </a:prstGeom>
              <a:noFill/>
            </p:spPr>
            <p:txBody>
              <a:bodyPr wrap="none" lIns="0" tIns="0" rIns="0" bIns="0" rtlCol="0">
                <a:spAutoFit/>
              </a:bodyPr>
              <a:lstStyle/>
              <a:p>
                <a:pPr algn="ctr"/>
                <a14:m>
                  <m:oMathPara xmlns:m="http://schemas.openxmlformats.org/officeDocument/2006/math">
                    <m:oMathParaPr>
                      <m:jc m:val="left"/>
                    </m:oMathParaPr>
                    <m:oMath xmlns:m="http://schemas.openxmlformats.org/officeDocument/2006/math">
                      <m:sSub>
                        <m:sSubPr>
                          <m:ctrlPr>
                            <a:rPr lang="cs-CZ" sz="1400" b="0" i="1" smtClean="0">
                              <a:latin typeface="Cambria Math" panose="02040503050406030204" pitchFamily="18" charset="0"/>
                              <a:ea typeface="Cambria Math" panose="02040503050406030204" pitchFamily="18" charset="0"/>
                            </a:rPr>
                          </m:ctrlPr>
                        </m:sSubPr>
                        <m:e>
                          <m:r>
                            <a:rPr lang="cs-CZ" sz="1400" b="0" i="1" smtClean="0">
                              <a:latin typeface="Cambria Math" panose="02040503050406030204" pitchFamily="18" charset="0"/>
                              <a:ea typeface="Cambria Math" panose="02040503050406030204" pitchFamily="18" charset="0"/>
                            </a:rPr>
                            <m:t>𝑑</m:t>
                          </m:r>
                        </m:e>
                        <m:sub>
                          <m:r>
                            <a:rPr lang="cs-CZ" sz="1400" b="0" i="1" smtClean="0">
                              <a:latin typeface="Cambria Math" panose="02040503050406030204" pitchFamily="18" charset="0"/>
                              <a:ea typeface="Cambria Math" panose="02040503050406030204" pitchFamily="18" charset="0"/>
                            </a:rPr>
                            <m:t>2</m:t>
                          </m:r>
                        </m:sub>
                      </m:sSub>
                      <m:r>
                        <a:rPr lang="cs-CZ" sz="1400" b="0" i="1" smtClean="0">
                          <a:latin typeface="Cambria Math" panose="02040503050406030204" pitchFamily="18" charset="0"/>
                          <a:ea typeface="Cambria Math" panose="02040503050406030204" pitchFamily="18" charset="0"/>
                        </a:rPr>
                        <m:t>=</m:t>
                      </m:r>
                      <m:sSub>
                        <m:sSubPr>
                          <m:ctrlPr>
                            <a:rPr lang="cs-CZ" sz="1400" b="0" i="1" smtClean="0">
                              <a:latin typeface="Cambria Math" panose="02040503050406030204" pitchFamily="18" charset="0"/>
                              <a:ea typeface="Cambria Math" panose="02040503050406030204" pitchFamily="18" charset="0"/>
                            </a:rPr>
                          </m:ctrlPr>
                        </m:sSubPr>
                        <m:e>
                          <m:r>
                            <a:rPr lang="cs-CZ" sz="1400" b="0" i="1" smtClean="0">
                              <a:latin typeface="Cambria Math" panose="02040503050406030204" pitchFamily="18" charset="0"/>
                              <a:ea typeface="Cambria Math" panose="02040503050406030204" pitchFamily="18" charset="0"/>
                            </a:rPr>
                            <m:t>𝑑</m:t>
                          </m:r>
                        </m:e>
                        <m:sub>
                          <m:r>
                            <a:rPr lang="cs-CZ" sz="1400" b="0" i="1" smtClean="0">
                              <a:latin typeface="Cambria Math" panose="02040503050406030204" pitchFamily="18" charset="0"/>
                              <a:ea typeface="Cambria Math" panose="02040503050406030204" pitchFamily="18" charset="0"/>
                            </a:rPr>
                            <m:t>1</m:t>
                          </m:r>
                        </m:sub>
                      </m:sSub>
                      <m:r>
                        <a:rPr lang="cs-CZ" sz="1400" b="0" i="1" smtClean="0">
                          <a:latin typeface="Cambria Math" panose="02040503050406030204" pitchFamily="18" charset="0"/>
                          <a:ea typeface="Cambria Math" panose="02040503050406030204" pitchFamily="18" charset="0"/>
                        </a:rPr>
                        <m:t>−</m:t>
                      </m:r>
                      <m:r>
                        <a:rPr lang="cs-CZ" sz="1400" i="1">
                          <a:latin typeface="Cambria Math" panose="02040503050406030204" pitchFamily="18" charset="0"/>
                          <a:ea typeface="Cambria Math" panose="02040503050406030204" pitchFamily="18" charset="0"/>
                        </a:rPr>
                        <m:t>𝜎</m:t>
                      </m:r>
                      <m:rad>
                        <m:radPr>
                          <m:degHide m:val="on"/>
                          <m:ctrlPr>
                            <a:rPr lang="cs-CZ" sz="1400" i="1">
                              <a:latin typeface="Cambria Math" panose="02040503050406030204" pitchFamily="18" charset="0"/>
                              <a:ea typeface="Cambria Math" panose="02040503050406030204" pitchFamily="18" charset="0"/>
                            </a:rPr>
                          </m:ctrlPr>
                        </m:radPr>
                        <m:deg/>
                        <m:e>
                          <m:r>
                            <a:rPr lang="cs-CZ" sz="1400" i="1">
                              <a:latin typeface="Cambria Math" panose="02040503050406030204" pitchFamily="18" charset="0"/>
                              <a:ea typeface="Cambria Math" panose="02040503050406030204" pitchFamily="18" charset="0"/>
                            </a:rPr>
                            <m:t>𝑇</m:t>
                          </m:r>
                        </m:e>
                      </m:rad>
                      <m:r>
                        <a:rPr lang="cs-CZ" sz="1400" b="0" i="1" smtClean="0">
                          <a:latin typeface="Cambria Math"/>
                          <a:ea typeface="Cambria Math" panose="02040503050406030204" pitchFamily="18" charset="0"/>
                        </a:rPr>
                        <m:t>=1.6592−0.292</m:t>
                      </m:r>
                      <m:rad>
                        <m:radPr>
                          <m:degHide m:val="on"/>
                          <m:ctrlPr>
                            <a:rPr lang="cs-CZ" sz="1400" b="0" i="1" smtClean="0">
                              <a:latin typeface="Cambria Math" panose="02040503050406030204" pitchFamily="18" charset="0"/>
                              <a:ea typeface="Cambria Math" panose="02040503050406030204" pitchFamily="18" charset="0"/>
                            </a:rPr>
                          </m:ctrlPr>
                        </m:radPr>
                        <m:deg/>
                        <m:e>
                          <m:r>
                            <a:rPr lang="cs-CZ" sz="1400" b="0" i="1" smtClean="0">
                              <a:latin typeface="Cambria Math"/>
                              <a:ea typeface="Cambria Math" panose="02040503050406030204" pitchFamily="18" charset="0"/>
                            </a:rPr>
                            <m:t>10</m:t>
                          </m:r>
                        </m:e>
                      </m:rad>
                      <m:r>
                        <a:rPr lang="cs-CZ" sz="1400" b="0" i="1" smtClean="0">
                          <a:latin typeface="Cambria Math"/>
                          <a:ea typeface="Cambria Math" panose="02040503050406030204" pitchFamily="18" charset="0"/>
                        </a:rPr>
                        <m:t>=0.7365</m:t>
                      </m:r>
                    </m:oMath>
                  </m:oMathPara>
                </a14:m>
                <a:endParaRPr lang="cs-CZ" sz="1400" i="1" dirty="0">
                  <a:latin typeface="Cambria Math"/>
                  <a:ea typeface="Cambria Math" panose="02040503050406030204" pitchFamily="18" charset="0"/>
                </a:endParaRPr>
              </a:p>
            </p:txBody>
          </p:sp>
        </mc:Choice>
        <mc:Fallback xmlns="">
          <p:sp>
            <p:nvSpPr>
              <p:cNvPr id="64" name="TextovéPole 63"/>
              <p:cNvSpPr txBox="1">
                <a:spLocks noRot="1" noChangeAspect="1" noMove="1" noResize="1" noEditPoints="1" noAdjustHandles="1" noChangeArrowheads="1" noChangeShapeType="1" noTextEdit="1"/>
              </p:cNvSpPr>
              <p:nvPr/>
            </p:nvSpPr>
            <p:spPr>
              <a:xfrm>
                <a:off x="1548000" y="4145720"/>
                <a:ext cx="3700115" cy="240835"/>
              </a:xfrm>
              <a:prstGeom prst="rect">
                <a:avLst/>
              </a:prstGeom>
              <a:blipFill>
                <a:blip r:embed="rId17"/>
                <a:stretch>
                  <a:fillRect l="-1812" b="-15000"/>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71" name="TextovéPole 70"/>
              <p:cNvSpPr txBox="1"/>
              <p:nvPr/>
            </p:nvSpPr>
            <p:spPr>
              <a:xfrm>
                <a:off x="1548000" y="3927000"/>
                <a:ext cx="2328971" cy="215444"/>
              </a:xfrm>
              <a:prstGeom prst="rect">
                <a:avLst/>
              </a:prstGeom>
              <a:noFill/>
            </p:spPr>
            <p:txBody>
              <a:bodyPr wrap="none" lIns="0" tIns="0" rIns="0" bIns="0" rtlCol="0">
                <a:spAutoFit/>
              </a:bodyPr>
              <a:lstStyle/>
              <a:p>
                <a:pPr algn="ctr"/>
                <a14:m>
                  <m:oMathPara xmlns:m="http://schemas.openxmlformats.org/officeDocument/2006/math">
                    <m:oMathParaPr>
                      <m:jc m:val="left"/>
                    </m:oMathParaPr>
                    <m:oMath xmlns:m="http://schemas.openxmlformats.org/officeDocument/2006/math">
                      <m:r>
                        <a:rPr lang="cs-CZ" sz="1400" b="0" i="1" smtClean="0">
                          <a:latin typeface="Cambria Math"/>
                          <a:ea typeface="Cambria Math" panose="02040503050406030204" pitchFamily="18" charset="0"/>
                        </a:rPr>
                        <m:t>𝑁</m:t>
                      </m:r>
                      <m:d>
                        <m:dPr>
                          <m:ctrlPr>
                            <a:rPr lang="cs-CZ" sz="1400" b="0" i="1" smtClean="0">
                              <a:latin typeface="Cambria Math" panose="02040503050406030204" pitchFamily="18" charset="0"/>
                              <a:ea typeface="Cambria Math" panose="02040503050406030204" pitchFamily="18" charset="0"/>
                            </a:rPr>
                          </m:ctrlPr>
                        </m:dPr>
                        <m:e>
                          <m:sSub>
                            <m:sSubPr>
                              <m:ctrlPr>
                                <a:rPr lang="cs-CZ" sz="1400" b="0" i="1" smtClean="0">
                                  <a:latin typeface="Cambria Math" panose="02040503050406030204" pitchFamily="18" charset="0"/>
                                  <a:ea typeface="Cambria Math" panose="02040503050406030204" pitchFamily="18" charset="0"/>
                                </a:rPr>
                              </m:ctrlPr>
                            </m:sSubPr>
                            <m:e>
                              <m:r>
                                <a:rPr lang="cs-CZ" sz="1400" b="0" i="1" smtClean="0">
                                  <a:latin typeface="Cambria Math"/>
                                  <a:ea typeface="Cambria Math" panose="02040503050406030204" pitchFamily="18" charset="0"/>
                                </a:rPr>
                                <m:t>𝑑</m:t>
                              </m:r>
                            </m:e>
                            <m:sub>
                              <m:r>
                                <a:rPr lang="cs-CZ" sz="1400" b="0" i="1" smtClean="0">
                                  <a:latin typeface="Cambria Math"/>
                                  <a:ea typeface="Cambria Math" panose="02040503050406030204" pitchFamily="18" charset="0"/>
                                </a:rPr>
                                <m:t>1</m:t>
                              </m:r>
                            </m:sub>
                          </m:sSub>
                        </m:e>
                      </m:d>
                      <m:r>
                        <a:rPr lang="cs-CZ" sz="1400" b="0" i="1" smtClean="0">
                          <a:latin typeface="Cambria Math" panose="02040503050406030204" pitchFamily="18" charset="0"/>
                          <a:ea typeface="Cambria Math" panose="02040503050406030204" pitchFamily="18" charset="0"/>
                        </a:rPr>
                        <m:t>=</m:t>
                      </m:r>
                      <m:r>
                        <a:rPr lang="cs-CZ" sz="1400" b="0" i="1" smtClean="0">
                          <a:latin typeface="Cambria Math"/>
                          <a:ea typeface="Cambria Math" panose="02040503050406030204" pitchFamily="18" charset="0"/>
                        </a:rPr>
                        <m:t>𝑁</m:t>
                      </m:r>
                      <m:d>
                        <m:dPr>
                          <m:ctrlPr>
                            <a:rPr lang="cs-CZ" sz="1400" b="0" i="1" smtClean="0">
                              <a:latin typeface="Cambria Math" panose="02040503050406030204" pitchFamily="18" charset="0"/>
                              <a:ea typeface="Cambria Math" panose="02040503050406030204" pitchFamily="18" charset="0"/>
                            </a:rPr>
                          </m:ctrlPr>
                        </m:dPr>
                        <m:e>
                          <m:r>
                            <a:rPr lang="cs-CZ" sz="1400" b="0" i="1" smtClean="0">
                              <a:latin typeface="Cambria Math"/>
                              <a:ea typeface="Cambria Math" panose="02040503050406030204" pitchFamily="18" charset="0"/>
                            </a:rPr>
                            <m:t>1.6595</m:t>
                          </m:r>
                        </m:e>
                      </m:d>
                      <m:r>
                        <a:rPr lang="cs-CZ" sz="1400" b="0" i="1" smtClean="0">
                          <a:latin typeface="Cambria Math"/>
                          <a:ea typeface="Cambria Math" panose="02040503050406030204" pitchFamily="18" charset="0"/>
                        </a:rPr>
                        <m:t>=0.9515</m:t>
                      </m:r>
                    </m:oMath>
                  </m:oMathPara>
                </a14:m>
                <a:endParaRPr lang="cs-CZ" sz="1400" i="1" dirty="0">
                  <a:latin typeface="Cambria Math"/>
                  <a:ea typeface="Cambria Math" panose="02040503050406030204" pitchFamily="18" charset="0"/>
                </a:endParaRPr>
              </a:p>
            </p:txBody>
          </p:sp>
        </mc:Choice>
        <mc:Fallback xmlns="">
          <p:sp>
            <p:nvSpPr>
              <p:cNvPr id="71" name="TextovéPole 70"/>
              <p:cNvSpPr txBox="1">
                <a:spLocks noRot="1" noChangeAspect="1" noMove="1" noResize="1" noEditPoints="1" noAdjustHandles="1" noChangeArrowheads="1" noChangeShapeType="1" noTextEdit="1"/>
              </p:cNvSpPr>
              <p:nvPr/>
            </p:nvSpPr>
            <p:spPr>
              <a:xfrm>
                <a:off x="1548000" y="3927000"/>
                <a:ext cx="2328971" cy="215444"/>
              </a:xfrm>
              <a:prstGeom prst="rect">
                <a:avLst/>
              </a:prstGeom>
              <a:blipFill>
                <a:blip r:embed="rId18"/>
                <a:stretch>
                  <a:fillRect l="-2618" b="-13889"/>
                </a:stretch>
              </a:blipFill>
            </p:spPr>
            <p:txBody>
              <a:bodyPr/>
              <a:lstStyle/>
              <a:p>
                <a:r>
                  <a:rPr lang="en-GB">
                    <a:noFill/>
                  </a:rPr>
                  <a:t> </a:t>
                </a:r>
              </a:p>
            </p:txBody>
          </p:sp>
        </mc:Fallback>
      </mc:AlternateContent>
      <p:sp>
        <p:nvSpPr>
          <p:cNvPr id="85" name="TextovéPole 84">
            <a:extLst>
              <a:ext uri="{FF2B5EF4-FFF2-40B4-BE49-F238E27FC236}">
                <a16:creationId xmlns:a16="http://schemas.microsoft.com/office/drawing/2014/main" id="{05FC8A4A-3761-4383-881C-9096ADBF4AD7}"/>
              </a:ext>
            </a:extLst>
          </p:cNvPr>
          <p:cNvSpPr txBox="1"/>
          <p:nvPr/>
        </p:nvSpPr>
        <p:spPr>
          <a:xfrm>
            <a:off x="1188000" y="4948364"/>
            <a:ext cx="7920504" cy="646331"/>
          </a:xfrm>
          <a:prstGeom prst="rect">
            <a:avLst/>
          </a:prstGeom>
          <a:noFill/>
          <a:ln>
            <a:noFill/>
          </a:ln>
        </p:spPr>
        <p:txBody>
          <a:bodyPr wrap="square" rtlCol="0">
            <a:spAutoFit/>
          </a:bodyPr>
          <a:lstStyle/>
          <a:p>
            <a:pPr marL="324000" indent="-324000">
              <a:buClr>
                <a:srgbClr val="7030A0"/>
              </a:buClr>
              <a:buSzPct val="80000"/>
              <a:buFont typeface="Wingdings" panose="05000000000000000000" pitchFamily="2" charset="2"/>
              <a:buChar char="q"/>
            </a:pPr>
            <a:r>
              <a:rPr lang="en-GB" dirty="0">
                <a:solidFill>
                  <a:srgbClr val="7030A0"/>
                </a:solidFill>
                <a:latin typeface="Cambria Math"/>
                <a:ea typeface="Cambria Math" panose="02040503050406030204" pitchFamily="18" charset="0"/>
              </a:rPr>
              <a:t>Historical volatility</a:t>
            </a:r>
            <a:r>
              <a:rPr lang="en-GB" dirty="0">
                <a:latin typeface="Cambria Math"/>
                <a:ea typeface="Cambria Math" panose="02040503050406030204" pitchFamily="18" charset="0"/>
              </a:rPr>
              <a:t> is calculated as the standard deviation of historical price changes of the underlying asset</a:t>
            </a:r>
          </a:p>
        </p:txBody>
      </p:sp>
      <p:sp>
        <p:nvSpPr>
          <p:cNvPr id="86" name="TextovéPole 85">
            <a:extLst>
              <a:ext uri="{FF2B5EF4-FFF2-40B4-BE49-F238E27FC236}">
                <a16:creationId xmlns:a16="http://schemas.microsoft.com/office/drawing/2014/main" id="{05FC8A4A-3761-4383-881C-9096ADBF4AD7}"/>
              </a:ext>
            </a:extLst>
          </p:cNvPr>
          <p:cNvSpPr txBox="1"/>
          <p:nvPr/>
        </p:nvSpPr>
        <p:spPr>
          <a:xfrm>
            <a:off x="1188000" y="5503222"/>
            <a:ext cx="7848496" cy="646331"/>
          </a:xfrm>
          <a:prstGeom prst="rect">
            <a:avLst/>
          </a:prstGeom>
          <a:noFill/>
          <a:ln>
            <a:noFill/>
          </a:ln>
        </p:spPr>
        <p:txBody>
          <a:bodyPr wrap="square" rtlCol="0">
            <a:spAutoFit/>
          </a:bodyPr>
          <a:lstStyle/>
          <a:p>
            <a:pPr marL="324000" indent="-324000">
              <a:buClr>
                <a:srgbClr val="7030A0"/>
              </a:buClr>
              <a:buSzPct val="80000"/>
              <a:buFont typeface="Wingdings" panose="05000000000000000000" pitchFamily="2" charset="2"/>
              <a:buChar char="q"/>
            </a:pPr>
            <a:r>
              <a:rPr lang="en-GB" dirty="0">
                <a:solidFill>
                  <a:srgbClr val="7030A0"/>
                </a:solidFill>
                <a:latin typeface="Cambria Math"/>
                <a:ea typeface="Cambria Math" panose="02040503050406030204" pitchFamily="18" charset="0"/>
              </a:rPr>
              <a:t>Implied volatility</a:t>
            </a:r>
            <a:r>
              <a:rPr lang="en-GB" dirty="0">
                <a:latin typeface="Cambria Math"/>
                <a:ea typeface="Cambria Math" panose="02040503050406030204" pitchFamily="18" charset="0"/>
              </a:rPr>
              <a:t> is numerically extracted from the B-S formula given all other variables are observable</a:t>
            </a:r>
          </a:p>
        </p:txBody>
      </p:sp>
      <mc:AlternateContent xmlns:mc="http://schemas.openxmlformats.org/markup-compatibility/2006" xmlns:a14="http://schemas.microsoft.com/office/drawing/2010/main">
        <mc:Choice Requires="a14">
          <p:sp>
            <p:nvSpPr>
              <p:cNvPr id="87" name="TextovéPole 86"/>
              <p:cNvSpPr txBox="1"/>
              <p:nvPr/>
            </p:nvSpPr>
            <p:spPr>
              <a:xfrm>
                <a:off x="1872000" y="2399682"/>
                <a:ext cx="5523628" cy="430887"/>
              </a:xfrm>
              <a:prstGeom prst="rect">
                <a:avLst/>
              </a:prstGeom>
              <a:noFill/>
            </p:spPr>
            <p:txBody>
              <a:bodyPr wrap="none" lIns="0" tIns="0" rIns="0" bIns="0" rtlCol="0">
                <a:spAutoFit/>
              </a:bodyPr>
              <a:lstStyle/>
              <a:p>
                <a:pPr/>
                <a14:m>
                  <m:oMathPara xmlns:m="http://schemas.openxmlformats.org/officeDocument/2006/math">
                    <m:oMathParaPr>
                      <m:jc m:val="left"/>
                    </m:oMathParaPr>
                    <m:oMath xmlns:m="http://schemas.openxmlformats.org/officeDocument/2006/math">
                      <m:sSup>
                        <m:sSupPr>
                          <m:ctrlPr>
                            <a:rPr lang="cs-CZ" sz="1400" b="0" i="1" smtClean="0">
                              <a:latin typeface="Cambria Math" panose="02040503050406030204" pitchFamily="18" charset="0"/>
                              <a:ea typeface="Cambria Math" panose="02040503050406030204" pitchFamily="18" charset="0"/>
                            </a:rPr>
                          </m:ctrlPr>
                        </m:sSupPr>
                        <m:e>
                          <m:r>
                            <a:rPr lang="cs-CZ" sz="1400" b="0" i="1" smtClean="0">
                              <a:latin typeface="Cambria Math"/>
                              <a:ea typeface="Cambria Math"/>
                            </a:rPr>
                            <m:t>𝜎</m:t>
                          </m:r>
                        </m:e>
                        <m:sup>
                          <m:r>
                            <a:rPr lang="cs-CZ" sz="1400" b="0" i="1" smtClean="0">
                              <a:latin typeface="Cambria Math"/>
                              <a:ea typeface="Cambria Math" panose="02040503050406030204" pitchFamily="18" charset="0"/>
                            </a:rPr>
                            <m:t>2</m:t>
                          </m:r>
                        </m:sup>
                      </m:sSup>
                      <m:r>
                        <a:rPr lang="cs-CZ" sz="1400" b="0" i="1" smtClean="0">
                          <a:latin typeface="Cambria Math" panose="02040503050406030204" pitchFamily="18" charset="0"/>
                          <a:ea typeface="Cambria Math" panose="02040503050406030204" pitchFamily="18" charset="0"/>
                        </a:rPr>
                        <m:t>=</m:t>
                      </m:r>
                      <m:r>
                        <a:rPr lang="cs-CZ" sz="1400" b="0" i="1" smtClean="0">
                          <a:latin typeface="Cambria Math"/>
                          <a:ea typeface="Cambria Math" panose="02040503050406030204" pitchFamily="18" charset="0"/>
                        </a:rPr>
                        <m:t>𝑝</m:t>
                      </m:r>
                      <m:r>
                        <a:rPr lang="cs-CZ" sz="1400" b="0" i="1" smtClean="0">
                          <a:latin typeface="Cambria Math"/>
                          <a:ea typeface="Cambria Math"/>
                        </a:rPr>
                        <m:t>×</m:t>
                      </m:r>
                      <m:sSup>
                        <m:sSupPr>
                          <m:ctrlPr>
                            <a:rPr lang="cs-CZ" sz="1400" b="0" i="1" smtClean="0">
                              <a:latin typeface="Cambria Math" panose="02040503050406030204" pitchFamily="18" charset="0"/>
                              <a:ea typeface="Cambria Math"/>
                            </a:rPr>
                          </m:ctrlPr>
                        </m:sSupPr>
                        <m:e>
                          <m:d>
                            <m:dPr>
                              <m:begChr m:val="["/>
                              <m:endChr m:val="]"/>
                              <m:ctrlPr>
                                <a:rPr lang="cs-CZ" sz="1400" b="0" i="1" smtClean="0">
                                  <a:latin typeface="Cambria Math" panose="02040503050406030204" pitchFamily="18" charset="0"/>
                                  <a:ea typeface="Cambria Math"/>
                                </a:rPr>
                              </m:ctrlPr>
                            </m:dPr>
                            <m:e>
                              <m:func>
                                <m:funcPr>
                                  <m:ctrlPr>
                                    <a:rPr lang="cs-CZ" sz="1400" b="0" i="1" smtClean="0">
                                      <a:latin typeface="Cambria Math" panose="02040503050406030204" pitchFamily="18" charset="0"/>
                                      <a:ea typeface="Cambria Math"/>
                                    </a:rPr>
                                  </m:ctrlPr>
                                </m:funcPr>
                                <m:fName>
                                  <m:r>
                                    <m:rPr>
                                      <m:sty m:val="p"/>
                                    </m:rPr>
                                    <a:rPr lang="cs-CZ" sz="1400" b="0" i="0" smtClean="0">
                                      <a:latin typeface="Cambria Math"/>
                                      <a:ea typeface="Cambria Math"/>
                                    </a:rPr>
                                    <m:t>ln</m:t>
                                  </m:r>
                                </m:fName>
                                <m:e>
                                  <m:r>
                                    <a:rPr lang="cs-CZ" sz="1400" b="0" i="1" smtClean="0">
                                      <a:latin typeface="Cambria Math"/>
                                      <a:ea typeface="Cambria Math"/>
                                    </a:rPr>
                                    <m:t>𝑢</m:t>
                                  </m:r>
                                  <m:r>
                                    <a:rPr lang="cs-CZ" sz="1400" b="0" i="1" smtClean="0">
                                      <a:latin typeface="Cambria Math"/>
                                      <a:ea typeface="Cambria Math"/>
                                    </a:rPr>
                                    <m:t>−</m:t>
                                  </m:r>
                                  <m:r>
                                    <a:rPr lang="cs-CZ" sz="1400" b="0" i="1" smtClean="0">
                                      <a:latin typeface="Cambria Math"/>
                                      <a:ea typeface="Cambria Math"/>
                                    </a:rPr>
                                    <m:t>𝜇</m:t>
                                  </m:r>
                                </m:e>
                              </m:func>
                            </m:e>
                          </m:d>
                        </m:e>
                        <m:sup>
                          <m:r>
                            <a:rPr lang="cs-CZ" sz="1400" b="0" i="1" smtClean="0">
                              <a:latin typeface="Cambria Math"/>
                              <a:ea typeface="Cambria Math"/>
                            </a:rPr>
                            <m:t>2</m:t>
                          </m:r>
                        </m:sup>
                      </m:sSup>
                      <m:r>
                        <a:rPr lang="cs-CZ" sz="1400" b="0" i="1" smtClean="0">
                          <a:latin typeface="Cambria Math"/>
                          <a:ea typeface="Cambria Math"/>
                        </a:rPr>
                        <m:t>+</m:t>
                      </m:r>
                      <m:d>
                        <m:dPr>
                          <m:ctrlPr>
                            <a:rPr lang="cs-CZ" sz="1400" b="0" i="1" smtClean="0">
                              <a:latin typeface="Cambria Math" panose="02040503050406030204" pitchFamily="18" charset="0"/>
                              <a:ea typeface="Cambria Math"/>
                            </a:rPr>
                          </m:ctrlPr>
                        </m:dPr>
                        <m:e>
                          <m:r>
                            <a:rPr lang="cs-CZ" sz="1400" b="0" i="1" smtClean="0">
                              <a:latin typeface="Cambria Math"/>
                              <a:ea typeface="Cambria Math"/>
                            </a:rPr>
                            <m:t>1−</m:t>
                          </m:r>
                          <m:r>
                            <a:rPr lang="cs-CZ" sz="1400" b="0" i="1" smtClean="0">
                              <a:latin typeface="Cambria Math"/>
                              <a:ea typeface="Cambria Math"/>
                            </a:rPr>
                            <m:t>𝑝</m:t>
                          </m:r>
                        </m:e>
                      </m:d>
                      <m:r>
                        <a:rPr lang="cs-CZ" sz="1400" b="0" i="1" smtClean="0">
                          <a:latin typeface="Cambria Math"/>
                          <a:ea typeface="Cambria Math"/>
                        </a:rPr>
                        <m:t>×</m:t>
                      </m:r>
                      <m:sSup>
                        <m:sSupPr>
                          <m:ctrlPr>
                            <a:rPr lang="cs-CZ" sz="1400" b="0" i="1" smtClean="0">
                              <a:latin typeface="Cambria Math" panose="02040503050406030204" pitchFamily="18" charset="0"/>
                              <a:ea typeface="Cambria Math"/>
                            </a:rPr>
                          </m:ctrlPr>
                        </m:sSupPr>
                        <m:e>
                          <m:d>
                            <m:dPr>
                              <m:begChr m:val="["/>
                              <m:endChr m:val="]"/>
                              <m:ctrlPr>
                                <a:rPr lang="cs-CZ" sz="1400" b="0" i="1" smtClean="0">
                                  <a:latin typeface="Cambria Math" panose="02040503050406030204" pitchFamily="18" charset="0"/>
                                  <a:ea typeface="Cambria Math"/>
                                </a:rPr>
                              </m:ctrlPr>
                            </m:dPr>
                            <m:e>
                              <m:func>
                                <m:funcPr>
                                  <m:ctrlPr>
                                    <a:rPr lang="cs-CZ" sz="1400" b="0" i="1" smtClean="0">
                                      <a:latin typeface="Cambria Math" panose="02040503050406030204" pitchFamily="18" charset="0"/>
                                      <a:ea typeface="Cambria Math"/>
                                    </a:rPr>
                                  </m:ctrlPr>
                                </m:funcPr>
                                <m:fName>
                                  <m:r>
                                    <m:rPr>
                                      <m:sty m:val="p"/>
                                    </m:rPr>
                                    <a:rPr lang="cs-CZ" sz="1400" b="0" i="0" smtClean="0">
                                      <a:latin typeface="Cambria Math"/>
                                      <a:ea typeface="Cambria Math"/>
                                    </a:rPr>
                                    <m:t>ln</m:t>
                                  </m:r>
                                </m:fName>
                                <m:e>
                                  <m:r>
                                    <a:rPr lang="cs-CZ" sz="1400" b="0" i="1" smtClean="0">
                                      <a:latin typeface="Cambria Math"/>
                                      <a:ea typeface="Cambria Math"/>
                                    </a:rPr>
                                    <m:t>𝑑</m:t>
                                  </m:r>
                                  <m:r>
                                    <a:rPr lang="cs-CZ" sz="1400" b="0" i="1" smtClean="0">
                                      <a:latin typeface="Cambria Math"/>
                                      <a:ea typeface="Cambria Math"/>
                                    </a:rPr>
                                    <m:t>−</m:t>
                                  </m:r>
                                  <m:r>
                                    <a:rPr lang="cs-CZ" sz="1400" b="0" i="1" smtClean="0">
                                      <a:latin typeface="Cambria Math"/>
                                      <a:ea typeface="Cambria Math"/>
                                    </a:rPr>
                                    <m:t>𝜇</m:t>
                                  </m:r>
                                </m:e>
                              </m:func>
                            </m:e>
                          </m:d>
                        </m:e>
                        <m:sup>
                          <m:r>
                            <a:rPr lang="cs-CZ" sz="1400" b="0" i="1" smtClean="0">
                              <a:latin typeface="Cambria Math"/>
                              <a:ea typeface="Cambria Math"/>
                            </a:rPr>
                            <m:t>2</m:t>
                          </m:r>
                        </m:sup>
                      </m:sSup>
                    </m:oMath>
                  </m:oMathPara>
                </a14:m>
                <a:endParaRPr lang="cs-CZ" sz="1400" b="0" i="1" dirty="0">
                  <a:latin typeface="Cambria Math"/>
                  <a:ea typeface="Cambria Math"/>
                </a:endParaRPr>
              </a:p>
              <a:p>
                <a:pPr marL="85725" indent="92075"/>
                <a:r>
                  <a:rPr lang="cs-CZ" sz="1400" dirty="0">
                    <a:ea typeface="Cambria Math"/>
                  </a:rPr>
                  <a:t> </a:t>
                </a:r>
                <a14:m>
                  <m:oMath xmlns:m="http://schemas.openxmlformats.org/officeDocument/2006/math">
                    <m:r>
                      <a:rPr lang="cs-CZ" sz="1400" i="1">
                        <a:latin typeface="Cambria Math"/>
                        <a:ea typeface="Cambria Math"/>
                      </a:rPr>
                      <m:t>=0.6667×</m:t>
                    </m:r>
                    <m:sSup>
                      <m:sSupPr>
                        <m:ctrlPr>
                          <a:rPr lang="cs-CZ" sz="1400" i="1">
                            <a:latin typeface="Cambria Math" panose="02040503050406030204" pitchFamily="18" charset="0"/>
                            <a:ea typeface="Cambria Math"/>
                          </a:rPr>
                        </m:ctrlPr>
                      </m:sSupPr>
                      <m:e>
                        <m:d>
                          <m:dPr>
                            <m:begChr m:val="["/>
                            <m:endChr m:val="]"/>
                            <m:ctrlPr>
                              <a:rPr lang="cs-CZ" sz="1400" i="1">
                                <a:latin typeface="Cambria Math" panose="02040503050406030204" pitchFamily="18" charset="0"/>
                                <a:ea typeface="Cambria Math"/>
                              </a:rPr>
                            </m:ctrlPr>
                          </m:dPr>
                          <m:e>
                            <m:func>
                              <m:funcPr>
                                <m:ctrlPr>
                                  <a:rPr lang="cs-CZ" sz="1400" i="1">
                                    <a:latin typeface="Cambria Math" panose="02040503050406030204" pitchFamily="18" charset="0"/>
                                    <a:ea typeface="Cambria Math"/>
                                  </a:rPr>
                                </m:ctrlPr>
                              </m:funcPr>
                              <m:fName>
                                <m:r>
                                  <m:rPr>
                                    <m:sty m:val="p"/>
                                  </m:rPr>
                                  <a:rPr lang="cs-CZ" sz="1400">
                                    <a:latin typeface="Cambria Math"/>
                                    <a:ea typeface="Cambria Math"/>
                                  </a:rPr>
                                  <m:t>ln</m:t>
                                </m:r>
                              </m:fName>
                              <m:e>
                                <m:r>
                                  <a:rPr lang="cs-CZ" sz="1400" b="0" i="1" smtClean="0">
                                    <a:latin typeface="Cambria Math"/>
                                    <a:ea typeface="Cambria Math"/>
                                  </a:rPr>
                                  <m:t>1.3</m:t>
                                </m:r>
                                <m:r>
                                  <a:rPr lang="cs-CZ" sz="1400" i="1">
                                    <a:latin typeface="Cambria Math"/>
                                    <a:ea typeface="Cambria Math"/>
                                  </a:rPr>
                                  <m:t>−</m:t>
                                </m:r>
                                <m:r>
                                  <a:rPr lang="cs-CZ" sz="1400" b="0" i="1" smtClean="0">
                                    <a:latin typeface="Cambria Math"/>
                                    <a:ea typeface="Cambria Math"/>
                                  </a:rPr>
                                  <m:t>0.056</m:t>
                                </m:r>
                              </m:e>
                            </m:func>
                          </m:e>
                        </m:d>
                      </m:e>
                      <m:sup>
                        <m:r>
                          <a:rPr lang="cs-CZ" sz="1400" i="1">
                            <a:latin typeface="Cambria Math"/>
                            <a:ea typeface="Cambria Math"/>
                          </a:rPr>
                          <m:t>2</m:t>
                        </m:r>
                      </m:sup>
                    </m:sSup>
                    <m:r>
                      <a:rPr lang="cs-CZ" sz="1400" i="1">
                        <a:latin typeface="Cambria Math"/>
                        <a:ea typeface="Cambria Math"/>
                      </a:rPr>
                      <m:t>+</m:t>
                    </m:r>
                    <m:r>
                      <a:rPr lang="cs-CZ" sz="1400" b="0" i="1" smtClean="0">
                        <a:latin typeface="Cambria Math"/>
                        <a:ea typeface="Cambria Math"/>
                      </a:rPr>
                      <m:t>0.3333</m:t>
                    </m:r>
                    <m:r>
                      <a:rPr lang="cs-CZ" sz="1400" i="1">
                        <a:latin typeface="Cambria Math"/>
                        <a:ea typeface="Cambria Math"/>
                      </a:rPr>
                      <m:t>×</m:t>
                    </m:r>
                    <m:sSup>
                      <m:sSupPr>
                        <m:ctrlPr>
                          <a:rPr lang="cs-CZ" sz="1400" i="1">
                            <a:latin typeface="Cambria Math" panose="02040503050406030204" pitchFamily="18" charset="0"/>
                            <a:ea typeface="Cambria Math"/>
                          </a:rPr>
                        </m:ctrlPr>
                      </m:sSupPr>
                      <m:e>
                        <m:d>
                          <m:dPr>
                            <m:begChr m:val="["/>
                            <m:endChr m:val="]"/>
                            <m:ctrlPr>
                              <a:rPr lang="cs-CZ" sz="1400" i="1">
                                <a:latin typeface="Cambria Math" panose="02040503050406030204" pitchFamily="18" charset="0"/>
                                <a:ea typeface="Cambria Math"/>
                              </a:rPr>
                            </m:ctrlPr>
                          </m:dPr>
                          <m:e>
                            <m:func>
                              <m:funcPr>
                                <m:ctrlPr>
                                  <a:rPr lang="cs-CZ" sz="1400" i="1">
                                    <a:latin typeface="Cambria Math" panose="02040503050406030204" pitchFamily="18" charset="0"/>
                                    <a:ea typeface="Cambria Math"/>
                                  </a:rPr>
                                </m:ctrlPr>
                              </m:funcPr>
                              <m:fName>
                                <m:r>
                                  <m:rPr>
                                    <m:sty m:val="p"/>
                                  </m:rPr>
                                  <a:rPr lang="cs-CZ" sz="1400">
                                    <a:latin typeface="Cambria Math"/>
                                    <a:ea typeface="Cambria Math"/>
                                  </a:rPr>
                                  <m:t>ln</m:t>
                                </m:r>
                              </m:fName>
                              <m:e>
                                <m:r>
                                  <a:rPr lang="cs-CZ" sz="1400" b="0" i="1" smtClean="0">
                                    <a:latin typeface="Cambria Math"/>
                                    <a:ea typeface="Cambria Math"/>
                                  </a:rPr>
                                  <m:t>0.7</m:t>
                                </m:r>
                                <m:r>
                                  <a:rPr lang="cs-CZ" sz="1400" i="1">
                                    <a:latin typeface="Cambria Math"/>
                                    <a:ea typeface="Cambria Math"/>
                                  </a:rPr>
                                  <m:t>−</m:t>
                                </m:r>
                                <m:r>
                                  <a:rPr lang="cs-CZ" sz="1400" b="0" i="1" smtClean="0">
                                    <a:latin typeface="Cambria Math"/>
                                    <a:ea typeface="Cambria Math"/>
                                  </a:rPr>
                                  <m:t>0.056</m:t>
                                </m:r>
                              </m:e>
                            </m:func>
                          </m:e>
                        </m:d>
                      </m:e>
                      <m:sup>
                        <m:r>
                          <a:rPr lang="cs-CZ" sz="1400" i="1">
                            <a:latin typeface="Cambria Math"/>
                            <a:ea typeface="Cambria Math"/>
                          </a:rPr>
                          <m:t>2</m:t>
                        </m:r>
                      </m:sup>
                    </m:sSup>
                    <m:r>
                      <a:rPr lang="cs-CZ" sz="1400" b="0" i="1" smtClean="0">
                        <a:latin typeface="Cambria Math"/>
                        <a:ea typeface="Cambria Math"/>
                      </a:rPr>
                      <m:t>=0.0852</m:t>
                    </m:r>
                  </m:oMath>
                </a14:m>
                <a:endParaRPr lang="cs-CZ" sz="1400" i="1" dirty="0">
                  <a:latin typeface="Cambria Math"/>
                  <a:ea typeface="Cambria Math" panose="02040503050406030204" pitchFamily="18" charset="0"/>
                </a:endParaRPr>
              </a:p>
            </p:txBody>
          </p:sp>
        </mc:Choice>
        <mc:Fallback xmlns="">
          <p:sp>
            <p:nvSpPr>
              <p:cNvPr id="87" name="TextovéPole 86"/>
              <p:cNvSpPr txBox="1">
                <a:spLocks noRot="1" noChangeAspect="1" noMove="1" noResize="1" noEditPoints="1" noAdjustHandles="1" noChangeArrowheads="1" noChangeShapeType="1" noTextEdit="1"/>
              </p:cNvSpPr>
              <p:nvPr/>
            </p:nvSpPr>
            <p:spPr>
              <a:xfrm>
                <a:off x="1872000" y="2399682"/>
                <a:ext cx="5523628" cy="430887"/>
              </a:xfrm>
              <a:prstGeom prst="rect">
                <a:avLst/>
              </a:prstGeom>
              <a:blipFill>
                <a:blip r:embed="rId19"/>
                <a:stretch>
                  <a:fillRect l="-773" b="-4286"/>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88" name="TextovéPole 87"/>
              <p:cNvSpPr txBox="1"/>
              <p:nvPr/>
            </p:nvSpPr>
            <p:spPr>
              <a:xfrm>
                <a:off x="1872000" y="2832662"/>
                <a:ext cx="2123935" cy="268663"/>
              </a:xfrm>
              <a:prstGeom prst="rect">
                <a:avLst/>
              </a:prstGeom>
              <a:noFill/>
            </p:spPr>
            <p:txBody>
              <a:bodyPr wrap="square" lIns="0" tIns="0" rIns="0" bIns="0" rtlCol="0">
                <a:spAutoFit/>
              </a:bodyPr>
              <a:lstStyle/>
              <a:p>
                <a:pPr algn="ctr"/>
                <a14:m>
                  <m:oMathPara xmlns:m="http://schemas.openxmlformats.org/officeDocument/2006/math">
                    <m:oMathParaPr>
                      <m:jc m:val="left"/>
                    </m:oMathParaPr>
                    <m:oMath xmlns:m="http://schemas.openxmlformats.org/officeDocument/2006/math">
                      <m:r>
                        <a:rPr lang="cs-CZ" sz="1400" b="0" i="1" smtClean="0">
                          <a:latin typeface="Cambria Math"/>
                          <a:ea typeface="Cambria Math"/>
                        </a:rPr>
                        <m:t>𝜎</m:t>
                      </m:r>
                      <m:r>
                        <a:rPr lang="cs-CZ" sz="1400" b="0" i="1" smtClean="0">
                          <a:latin typeface="Cambria Math" panose="02040503050406030204" pitchFamily="18" charset="0"/>
                          <a:ea typeface="Cambria Math" panose="02040503050406030204" pitchFamily="18" charset="0"/>
                        </a:rPr>
                        <m:t>=</m:t>
                      </m:r>
                      <m:rad>
                        <m:radPr>
                          <m:degHide m:val="on"/>
                          <m:ctrlPr>
                            <a:rPr lang="cs-CZ" sz="1400" b="0" i="1" smtClean="0">
                              <a:latin typeface="Cambria Math" panose="02040503050406030204" pitchFamily="18" charset="0"/>
                              <a:ea typeface="Cambria Math" panose="02040503050406030204" pitchFamily="18" charset="0"/>
                            </a:rPr>
                          </m:ctrlPr>
                        </m:radPr>
                        <m:deg/>
                        <m:e>
                          <m:sSup>
                            <m:sSupPr>
                              <m:ctrlPr>
                                <a:rPr lang="cs-CZ" sz="1400" b="0" i="1" smtClean="0">
                                  <a:latin typeface="Cambria Math" panose="02040503050406030204" pitchFamily="18" charset="0"/>
                                  <a:ea typeface="Cambria Math" panose="02040503050406030204" pitchFamily="18" charset="0"/>
                                </a:rPr>
                              </m:ctrlPr>
                            </m:sSupPr>
                            <m:e>
                              <m:r>
                                <a:rPr lang="cs-CZ" sz="1400" b="0" i="1" smtClean="0">
                                  <a:latin typeface="Cambria Math"/>
                                  <a:ea typeface="Cambria Math"/>
                                </a:rPr>
                                <m:t>𝜎</m:t>
                              </m:r>
                            </m:e>
                            <m:sup>
                              <m:r>
                                <a:rPr lang="cs-CZ" sz="1400" b="0" i="1" smtClean="0">
                                  <a:latin typeface="Cambria Math"/>
                                  <a:ea typeface="Cambria Math" panose="02040503050406030204" pitchFamily="18" charset="0"/>
                                </a:rPr>
                                <m:t>2</m:t>
                              </m:r>
                            </m:sup>
                          </m:sSup>
                        </m:e>
                      </m:rad>
                      <m:r>
                        <a:rPr lang="cs-CZ" sz="1400" b="0" i="1" smtClean="0">
                          <a:latin typeface="Cambria Math"/>
                          <a:ea typeface="Cambria Math" panose="02040503050406030204" pitchFamily="18" charset="0"/>
                        </a:rPr>
                        <m:t>=0.292</m:t>
                      </m:r>
                      <m:r>
                        <a:rPr lang="cs-CZ" sz="1400" b="0" i="1" smtClean="0">
                          <a:latin typeface="Cambria Math" panose="02040503050406030204" pitchFamily="18" charset="0"/>
                          <a:ea typeface="Cambria Math" panose="02040503050406030204" pitchFamily="18" charset="0"/>
                        </a:rPr>
                        <m:t>=29.2%</m:t>
                      </m:r>
                    </m:oMath>
                  </m:oMathPara>
                </a14:m>
                <a:endParaRPr lang="cs-CZ" sz="1400" i="1" dirty="0">
                  <a:latin typeface="Cambria Math"/>
                  <a:ea typeface="Cambria Math" panose="02040503050406030204" pitchFamily="18" charset="0"/>
                </a:endParaRPr>
              </a:p>
            </p:txBody>
          </p:sp>
        </mc:Choice>
        <mc:Fallback xmlns="">
          <p:sp>
            <p:nvSpPr>
              <p:cNvPr id="88" name="TextovéPole 87"/>
              <p:cNvSpPr txBox="1">
                <a:spLocks noRot="1" noChangeAspect="1" noMove="1" noResize="1" noEditPoints="1" noAdjustHandles="1" noChangeArrowheads="1" noChangeShapeType="1" noTextEdit="1"/>
              </p:cNvSpPr>
              <p:nvPr/>
            </p:nvSpPr>
            <p:spPr>
              <a:xfrm>
                <a:off x="1872000" y="2832662"/>
                <a:ext cx="2123935" cy="268663"/>
              </a:xfrm>
              <a:prstGeom prst="rect">
                <a:avLst/>
              </a:prstGeom>
              <a:blipFill>
                <a:blip r:embed="rId20"/>
                <a:stretch>
                  <a:fillRect l="-2006" b="-9091"/>
                </a:stretch>
              </a:blipFill>
            </p:spPr>
            <p:txBody>
              <a:bodyPr/>
              <a:lstStyle/>
              <a:p>
                <a:r>
                  <a:rPr lang="en-GB">
                    <a:noFill/>
                  </a:rPr>
                  <a:t> </a:t>
                </a:r>
              </a:p>
            </p:txBody>
          </p:sp>
        </mc:Fallback>
      </mc:AlternateContent>
      <p:sp>
        <p:nvSpPr>
          <p:cNvPr id="72" name="TextovéPole 71">
            <a:extLst>
              <a:ext uri="{FF2B5EF4-FFF2-40B4-BE49-F238E27FC236}">
                <a16:creationId xmlns:a16="http://schemas.microsoft.com/office/drawing/2014/main" id="{05FC8A4A-3761-4383-881C-9096ADBF4AD7}"/>
              </a:ext>
            </a:extLst>
          </p:cNvPr>
          <p:cNvSpPr txBox="1"/>
          <p:nvPr/>
        </p:nvSpPr>
        <p:spPr>
          <a:xfrm>
            <a:off x="864001" y="3096000"/>
            <a:ext cx="5148160" cy="430887"/>
          </a:xfrm>
          <a:prstGeom prst="rect">
            <a:avLst/>
          </a:prstGeom>
          <a:noFill/>
          <a:ln>
            <a:noFill/>
          </a:ln>
        </p:spPr>
        <p:txBody>
          <a:bodyPr wrap="square" rtlCol="0">
            <a:spAutoFit/>
          </a:bodyPr>
          <a:lstStyle/>
          <a:p>
            <a:pPr marL="324000" indent="-324000">
              <a:buClr>
                <a:srgbClr val="7030A0"/>
              </a:buClr>
              <a:buSzPct val="100000"/>
              <a:buFont typeface="Wingdings" panose="05000000000000000000" pitchFamily="2" charset="2"/>
              <a:buChar char="Ø"/>
            </a:pPr>
            <a:r>
              <a:rPr lang="en-GB" sz="2200" dirty="0">
                <a:latin typeface="Cambria Math" panose="02040503050406030204" pitchFamily="18" charset="0"/>
                <a:ea typeface="Cambria Math" panose="02040503050406030204" pitchFamily="18" charset="0"/>
              </a:rPr>
              <a:t>Calculation of the call option premium</a:t>
            </a:r>
          </a:p>
        </p:txBody>
      </p:sp>
      <mc:AlternateContent xmlns:mc="http://schemas.openxmlformats.org/markup-compatibility/2006" xmlns:a14="http://schemas.microsoft.com/office/drawing/2010/main">
        <mc:Choice Requires="a14">
          <p:sp>
            <p:nvSpPr>
              <p:cNvPr id="60" name="TextovéPole 59"/>
              <p:cNvSpPr txBox="1"/>
              <p:nvPr/>
            </p:nvSpPr>
            <p:spPr>
              <a:xfrm>
                <a:off x="1871999" y="2144994"/>
                <a:ext cx="6551649" cy="215444"/>
              </a:xfrm>
              <a:prstGeom prst="rect">
                <a:avLst/>
              </a:prstGeom>
              <a:noFill/>
            </p:spPr>
            <p:txBody>
              <a:bodyPr wrap="square" lIns="0" tIns="0" rIns="0" bIns="0" rtlCol="0">
                <a:spAutoFit/>
              </a:bodyPr>
              <a:lstStyle/>
              <a:p>
                <a:pPr algn="ctr"/>
                <a14:m>
                  <m:oMathPara xmlns:m="http://schemas.openxmlformats.org/officeDocument/2006/math">
                    <m:oMathParaPr>
                      <m:jc m:val="left"/>
                    </m:oMathParaPr>
                    <m:oMath xmlns:m="http://schemas.openxmlformats.org/officeDocument/2006/math">
                      <m:r>
                        <a:rPr lang="cs-CZ" sz="1400" b="0" i="1" smtClean="0">
                          <a:latin typeface="Cambria Math"/>
                          <a:ea typeface="Cambria Math"/>
                        </a:rPr>
                        <m:t>𝜇</m:t>
                      </m:r>
                      <m:r>
                        <a:rPr lang="cs-CZ" sz="1400" b="0" i="1" smtClean="0">
                          <a:latin typeface="Cambria Math" panose="02040503050406030204" pitchFamily="18" charset="0"/>
                          <a:ea typeface="Cambria Math" panose="02040503050406030204" pitchFamily="18" charset="0"/>
                        </a:rPr>
                        <m:t>=</m:t>
                      </m:r>
                      <m:r>
                        <a:rPr lang="cs-CZ" sz="1400" b="0" i="1" smtClean="0">
                          <a:latin typeface="Cambria Math"/>
                          <a:ea typeface="Cambria Math" panose="02040503050406030204" pitchFamily="18" charset="0"/>
                        </a:rPr>
                        <m:t>𝑝</m:t>
                      </m:r>
                      <m:r>
                        <a:rPr lang="cs-CZ" sz="1400" b="0" i="1" smtClean="0">
                          <a:latin typeface="Cambria Math"/>
                          <a:ea typeface="Cambria Math"/>
                        </a:rPr>
                        <m:t>×</m:t>
                      </m:r>
                      <m:func>
                        <m:funcPr>
                          <m:ctrlPr>
                            <a:rPr lang="cs-CZ" sz="1400" b="0" i="1" smtClean="0">
                              <a:latin typeface="Cambria Math" panose="02040503050406030204" pitchFamily="18" charset="0"/>
                              <a:ea typeface="Cambria Math" panose="02040503050406030204" pitchFamily="18" charset="0"/>
                            </a:rPr>
                          </m:ctrlPr>
                        </m:funcPr>
                        <m:fName>
                          <m:r>
                            <m:rPr>
                              <m:sty m:val="p"/>
                            </m:rPr>
                            <a:rPr lang="cs-CZ" sz="1400" b="0" i="0" smtClean="0">
                              <a:latin typeface="Cambria Math"/>
                              <a:ea typeface="Cambria Math" panose="02040503050406030204" pitchFamily="18" charset="0"/>
                            </a:rPr>
                            <m:t>ln</m:t>
                          </m:r>
                        </m:fName>
                        <m:e>
                          <m:r>
                            <a:rPr lang="cs-CZ" sz="1400" b="0" i="1" smtClean="0">
                              <a:latin typeface="Cambria Math"/>
                              <a:ea typeface="Cambria Math" panose="02040503050406030204" pitchFamily="18" charset="0"/>
                            </a:rPr>
                            <m:t>𝑢</m:t>
                          </m:r>
                        </m:e>
                      </m:func>
                      <m:r>
                        <a:rPr lang="cs-CZ" sz="1400" b="0" i="1" smtClean="0">
                          <a:latin typeface="Cambria Math"/>
                          <a:ea typeface="Cambria Math" panose="02040503050406030204" pitchFamily="18" charset="0"/>
                        </a:rPr>
                        <m:t>+</m:t>
                      </m:r>
                      <m:d>
                        <m:dPr>
                          <m:ctrlPr>
                            <a:rPr lang="cs-CZ" sz="1400" b="0" i="1" smtClean="0">
                              <a:latin typeface="Cambria Math" panose="02040503050406030204" pitchFamily="18" charset="0"/>
                              <a:ea typeface="Cambria Math" panose="02040503050406030204" pitchFamily="18" charset="0"/>
                            </a:rPr>
                          </m:ctrlPr>
                        </m:dPr>
                        <m:e>
                          <m:r>
                            <a:rPr lang="cs-CZ" sz="1400" b="0" i="1" smtClean="0">
                              <a:latin typeface="Cambria Math"/>
                              <a:ea typeface="Cambria Math" panose="02040503050406030204" pitchFamily="18" charset="0"/>
                            </a:rPr>
                            <m:t>1−</m:t>
                          </m:r>
                          <m:r>
                            <a:rPr lang="cs-CZ" sz="1400" b="0" i="1" smtClean="0">
                              <a:latin typeface="Cambria Math"/>
                              <a:ea typeface="Cambria Math" panose="02040503050406030204" pitchFamily="18" charset="0"/>
                            </a:rPr>
                            <m:t>𝑝</m:t>
                          </m:r>
                        </m:e>
                      </m:d>
                      <m:r>
                        <a:rPr lang="cs-CZ" sz="1400" b="0" i="1" smtClean="0">
                          <a:latin typeface="Cambria Math"/>
                          <a:ea typeface="Cambria Math"/>
                        </a:rPr>
                        <m:t>×</m:t>
                      </m:r>
                      <m:func>
                        <m:funcPr>
                          <m:ctrlPr>
                            <a:rPr lang="cs-CZ" sz="1400" b="0" i="1" smtClean="0">
                              <a:latin typeface="Cambria Math" panose="02040503050406030204" pitchFamily="18" charset="0"/>
                              <a:ea typeface="Cambria Math"/>
                            </a:rPr>
                          </m:ctrlPr>
                        </m:funcPr>
                        <m:fName>
                          <m:r>
                            <m:rPr>
                              <m:sty m:val="p"/>
                            </m:rPr>
                            <a:rPr lang="cs-CZ" sz="1400" b="0" i="0" smtClean="0">
                              <a:latin typeface="Cambria Math"/>
                              <a:ea typeface="Cambria Math"/>
                            </a:rPr>
                            <m:t>ln</m:t>
                          </m:r>
                        </m:fName>
                        <m:e>
                          <m:r>
                            <a:rPr lang="cs-CZ" sz="1400" b="0" i="1" smtClean="0">
                              <a:latin typeface="Cambria Math"/>
                              <a:ea typeface="Cambria Math"/>
                            </a:rPr>
                            <m:t>𝑑</m:t>
                          </m:r>
                          <m:r>
                            <a:rPr lang="cs-CZ" sz="1400" b="0" i="1" smtClean="0">
                              <a:latin typeface="Cambria Math"/>
                              <a:ea typeface="Cambria Math"/>
                            </a:rPr>
                            <m:t>=0.6667×</m:t>
                          </m:r>
                          <m:func>
                            <m:funcPr>
                              <m:ctrlPr>
                                <a:rPr lang="cs-CZ" sz="1400" b="0" i="1" smtClean="0">
                                  <a:latin typeface="Cambria Math" panose="02040503050406030204" pitchFamily="18" charset="0"/>
                                  <a:ea typeface="Cambria Math"/>
                                </a:rPr>
                              </m:ctrlPr>
                            </m:funcPr>
                            <m:fName>
                              <m:r>
                                <m:rPr>
                                  <m:sty m:val="p"/>
                                </m:rPr>
                                <a:rPr lang="cs-CZ" sz="1400" b="0" i="0" smtClean="0">
                                  <a:latin typeface="Cambria Math"/>
                                  <a:ea typeface="Cambria Math"/>
                                </a:rPr>
                                <m:t>ln</m:t>
                              </m:r>
                            </m:fName>
                            <m:e>
                              <m:r>
                                <a:rPr lang="cs-CZ" sz="1400" b="0" i="1" smtClean="0">
                                  <a:latin typeface="Cambria Math"/>
                                  <a:ea typeface="Cambria Math"/>
                                </a:rPr>
                                <m:t>1.3+0.3333×</m:t>
                              </m:r>
                              <m:func>
                                <m:funcPr>
                                  <m:ctrlPr>
                                    <a:rPr lang="cs-CZ" sz="1400" b="0" i="1" smtClean="0">
                                      <a:latin typeface="Cambria Math" panose="02040503050406030204" pitchFamily="18" charset="0"/>
                                      <a:ea typeface="Cambria Math"/>
                                    </a:rPr>
                                  </m:ctrlPr>
                                </m:funcPr>
                                <m:fName>
                                  <m:r>
                                    <m:rPr>
                                      <m:sty m:val="p"/>
                                    </m:rPr>
                                    <a:rPr lang="cs-CZ" sz="1400" b="0" i="0" smtClean="0">
                                      <a:latin typeface="Cambria Math"/>
                                      <a:ea typeface="Cambria Math"/>
                                    </a:rPr>
                                    <m:t>ln</m:t>
                                  </m:r>
                                </m:fName>
                                <m:e>
                                  <m:r>
                                    <a:rPr lang="cs-CZ" sz="1400" b="0" i="1" smtClean="0">
                                      <a:latin typeface="Cambria Math"/>
                                      <a:ea typeface="Cambria Math"/>
                                    </a:rPr>
                                    <m:t>0.7=0.056</m:t>
                                  </m:r>
                                  <m:r>
                                    <a:rPr lang="cs-CZ" sz="1400" b="0" i="1" smtClean="0">
                                      <a:latin typeface="Cambria Math" panose="02040503050406030204" pitchFamily="18" charset="0"/>
                                      <a:ea typeface="Cambria Math"/>
                                    </a:rPr>
                                    <m:t>=5.6%</m:t>
                                  </m:r>
                                </m:e>
                              </m:func>
                            </m:e>
                          </m:func>
                        </m:e>
                      </m:func>
                    </m:oMath>
                  </m:oMathPara>
                </a14:m>
                <a:endParaRPr lang="cs-CZ" sz="1400" i="1" dirty="0">
                  <a:latin typeface="Cambria Math"/>
                  <a:ea typeface="Cambria Math" panose="02040503050406030204" pitchFamily="18" charset="0"/>
                </a:endParaRPr>
              </a:p>
            </p:txBody>
          </p:sp>
        </mc:Choice>
        <mc:Fallback xmlns="">
          <p:sp>
            <p:nvSpPr>
              <p:cNvPr id="60" name="TextovéPole 59"/>
              <p:cNvSpPr txBox="1">
                <a:spLocks noRot="1" noChangeAspect="1" noMove="1" noResize="1" noEditPoints="1" noAdjustHandles="1" noChangeArrowheads="1" noChangeShapeType="1" noTextEdit="1"/>
              </p:cNvSpPr>
              <p:nvPr/>
            </p:nvSpPr>
            <p:spPr>
              <a:xfrm>
                <a:off x="1871999" y="2144994"/>
                <a:ext cx="6551649" cy="215444"/>
              </a:xfrm>
              <a:prstGeom prst="rect">
                <a:avLst/>
              </a:prstGeom>
              <a:blipFill>
                <a:blip r:embed="rId21"/>
                <a:stretch>
                  <a:fillRect l="-930" b="-25714"/>
                </a:stretch>
              </a:blipFill>
            </p:spPr>
            <p:txBody>
              <a:bodyPr/>
              <a:lstStyle/>
              <a:p>
                <a:r>
                  <a:rPr lang="en-GB">
                    <a:noFill/>
                  </a:rPr>
                  <a:t> </a:t>
                </a:r>
              </a:p>
            </p:txBody>
          </p:sp>
        </mc:Fallback>
      </mc:AlternateContent>
      <p:sp>
        <p:nvSpPr>
          <p:cNvPr id="61" name="TextovéPole 60">
            <a:extLst>
              <a:ext uri="{FF2B5EF4-FFF2-40B4-BE49-F238E27FC236}">
                <a16:creationId xmlns:a16="http://schemas.microsoft.com/office/drawing/2014/main" id="{EE16E3B3-D303-4859-B2FD-649CC47A3C14}"/>
              </a:ext>
            </a:extLst>
          </p:cNvPr>
          <p:cNvSpPr txBox="1"/>
          <p:nvPr/>
        </p:nvSpPr>
        <p:spPr>
          <a:xfrm>
            <a:off x="1188000" y="1818598"/>
            <a:ext cx="7632000" cy="369332"/>
          </a:xfrm>
          <a:prstGeom prst="rect">
            <a:avLst/>
          </a:prstGeom>
          <a:noFill/>
          <a:ln>
            <a:noFill/>
          </a:ln>
        </p:spPr>
        <p:txBody>
          <a:bodyPr wrap="square" rtlCol="0">
            <a:spAutoFit/>
          </a:bodyPr>
          <a:lstStyle/>
          <a:p>
            <a:pPr marL="324000" indent="-324000">
              <a:buClr>
                <a:srgbClr val="7030A0"/>
              </a:buClr>
              <a:buSzPct val="80000"/>
              <a:buFont typeface="Wingdings" panose="05000000000000000000" pitchFamily="2" charset="2"/>
              <a:buChar char="q"/>
            </a:pPr>
            <a:r>
              <a:rPr lang="en-GB" dirty="0">
                <a:latin typeface="Cambria Math" panose="02040503050406030204" pitchFamily="18" charset="0"/>
                <a:ea typeface="Cambria Math" panose="02040503050406030204" pitchFamily="18" charset="0"/>
              </a:rPr>
              <a:t>Calculation of the price volatility (standard deviation of price changes)</a:t>
            </a:r>
          </a:p>
        </p:txBody>
      </p:sp>
      <mc:AlternateContent xmlns:mc="http://schemas.openxmlformats.org/markup-compatibility/2006" xmlns:a14="http://schemas.microsoft.com/office/drawing/2010/main">
        <mc:Choice Requires="a14">
          <p:sp>
            <p:nvSpPr>
              <p:cNvPr id="73" name="TextovéPole 72"/>
              <p:cNvSpPr txBox="1"/>
              <p:nvPr/>
            </p:nvSpPr>
            <p:spPr>
              <a:xfrm>
                <a:off x="5436096" y="4145720"/>
                <a:ext cx="2333139" cy="215444"/>
              </a:xfrm>
              <a:prstGeom prst="rect">
                <a:avLst/>
              </a:prstGeom>
              <a:noFill/>
            </p:spPr>
            <p:txBody>
              <a:bodyPr wrap="none" lIns="0" tIns="0" rIns="0" bIns="0" rtlCol="0">
                <a:spAutoFit/>
              </a:bodyPr>
              <a:lstStyle/>
              <a:p>
                <a:pPr algn="ctr"/>
                <a14:m>
                  <m:oMathPara xmlns:m="http://schemas.openxmlformats.org/officeDocument/2006/math">
                    <m:oMathParaPr>
                      <m:jc m:val="left"/>
                    </m:oMathParaPr>
                    <m:oMath xmlns:m="http://schemas.openxmlformats.org/officeDocument/2006/math">
                      <m:r>
                        <a:rPr lang="cs-CZ" sz="1400" b="0" i="1" smtClean="0">
                          <a:latin typeface="Cambria Math"/>
                          <a:ea typeface="Cambria Math" panose="02040503050406030204" pitchFamily="18" charset="0"/>
                        </a:rPr>
                        <m:t>𝑁</m:t>
                      </m:r>
                      <m:d>
                        <m:dPr>
                          <m:ctrlPr>
                            <a:rPr lang="cs-CZ" sz="1400" b="0" i="1" smtClean="0">
                              <a:latin typeface="Cambria Math" panose="02040503050406030204" pitchFamily="18" charset="0"/>
                              <a:ea typeface="Cambria Math" panose="02040503050406030204" pitchFamily="18" charset="0"/>
                            </a:rPr>
                          </m:ctrlPr>
                        </m:dPr>
                        <m:e>
                          <m:sSub>
                            <m:sSubPr>
                              <m:ctrlPr>
                                <a:rPr lang="cs-CZ" sz="1400" b="0" i="1" smtClean="0">
                                  <a:latin typeface="Cambria Math" panose="02040503050406030204" pitchFamily="18" charset="0"/>
                                  <a:ea typeface="Cambria Math" panose="02040503050406030204" pitchFamily="18" charset="0"/>
                                </a:rPr>
                              </m:ctrlPr>
                            </m:sSubPr>
                            <m:e>
                              <m:r>
                                <a:rPr lang="cs-CZ" sz="1400" b="0" i="1" smtClean="0">
                                  <a:latin typeface="Cambria Math"/>
                                  <a:ea typeface="Cambria Math" panose="02040503050406030204" pitchFamily="18" charset="0"/>
                                </a:rPr>
                                <m:t>𝑑</m:t>
                              </m:r>
                            </m:e>
                            <m:sub>
                              <m:r>
                                <a:rPr lang="cs-CZ" sz="1400" b="0" i="1" smtClean="0">
                                  <a:latin typeface="Cambria Math"/>
                                  <a:ea typeface="Cambria Math" panose="02040503050406030204" pitchFamily="18" charset="0"/>
                                </a:rPr>
                                <m:t>2</m:t>
                              </m:r>
                            </m:sub>
                          </m:sSub>
                        </m:e>
                      </m:d>
                      <m:r>
                        <a:rPr lang="cs-CZ" sz="1400" b="0" i="1" smtClean="0">
                          <a:latin typeface="Cambria Math" panose="02040503050406030204" pitchFamily="18" charset="0"/>
                          <a:ea typeface="Cambria Math" panose="02040503050406030204" pitchFamily="18" charset="0"/>
                        </a:rPr>
                        <m:t>=</m:t>
                      </m:r>
                      <m:r>
                        <a:rPr lang="cs-CZ" sz="1400" b="0" i="1" smtClean="0">
                          <a:latin typeface="Cambria Math"/>
                          <a:ea typeface="Cambria Math" panose="02040503050406030204" pitchFamily="18" charset="0"/>
                        </a:rPr>
                        <m:t>𝑁</m:t>
                      </m:r>
                      <m:d>
                        <m:dPr>
                          <m:ctrlPr>
                            <a:rPr lang="cs-CZ" sz="1400" b="0" i="1" smtClean="0">
                              <a:latin typeface="Cambria Math" panose="02040503050406030204" pitchFamily="18" charset="0"/>
                              <a:ea typeface="Cambria Math" panose="02040503050406030204" pitchFamily="18" charset="0"/>
                            </a:rPr>
                          </m:ctrlPr>
                        </m:dPr>
                        <m:e>
                          <m:r>
                            <a:rPr lang="cs-CZ" sz="1400" b="0" i="1" smtClean="0">
                              <a:latin typeface="Cambria Math"/>
                              <a:ea typeface="Cambria Math" panose="02040503050406030204" pitchFamily="18" charset="0"/>
                            </a:rPr>
                            <m:t>0.7365</m:t>
                          </m:r>
                        </m:e>
                      </m:d>
                      <m:r>
                        <a:rPr lang="cs-CZ" sz="1400" b="0" i="1" smtClean="0">
                          <a:latin typeface="Cambria Math"/>
                          <a:ea typeface="Cambria Math" panose="02040503050406030204" pitchFamily="18" charset="0"/>
                        </a:rPr>
                        <m:t>=0.7693</m:t>
                      </m:r>
                    </m:oMath>
                  </m:oMathPara>
                </a14:m>
                <a:endParaRPr lang="cs-CZ" sz="1400" i="1" dirty="0">
                  <a:latin typeface="Cambria Math"/>
                  <a:ea typeface="Cambria Math" panose="02040503050406030204" pitchFamily="18" charset="0"/>
                </a:endParaRPr>
              </a:p>
            </p:txBody>
          </p:sp>
        </mc:Choice>
        <mc:Fallback xmlns="">
          <p:sp>
            <p:nvSpPr>
              <p:cNvPr id="73" name="TextovéPole 72"/>
              <p:cNvSpPr txBox="1">
                <a:spLocks noRot="1" noChangeAspect="1" noMove="1" noResize="1" noEditPoints="1" noAdjustHandles="1" noChangeArrowheads="1" noChangeShapeType="1" noTextEdit="1"/>
              </p:cNvSpPr>
              <p:nvPr/>
            </p:nvSpPr>
            <p:spPr>
              <a:xfrm>
                <a:off x="5436096" y="4145720"/>
                <a:ext cx="2333139" cy="215444"/>
              </a:xfrm>
              <a:prstGeom prst="rect">
                <a:avLst/>
              </a:prstGeom>
              <a:blipFill>
                <a:blip r:embed="rId22"/>
                <a:stretch>
                  <a:fillRect l="-2618" b="-17143"/>
                </a:stretch>
              </a:blipFill>
            </p:spPr>
            <p:txBody>
              <a:bodyPr/>
              <a:lstStyle/>
              <a:p>
                <a:r>
                  <a:rPr lang="en-GB">
                    <a:noFill/>
                  </a:rPr>
                  <a:t> </a:t>
                </a:r>
              </a:p>
            </p:txBody>
          </p:sp>
        </mc:Fallback>
      </mc:AlternateContent>
      <p:sp>
        <p:nvSpPr>
          <p:cNvPr id="80" name="TextovéPole 79"/>
          <p:cNvSpPr txBox="1"/>
          <p:nvPr/>
        </p:nvSpPr>
        <p:spPr>
          <a:xfrm>
            <a:off x="864000" y="4608000"/>
            <a:ext cx="1691776" cy="430887"/>
          </a:xfrm>
          <a:prstGeom prst="rect">
            <a:avLst/>
          </a:prstGeom>
          <a:noFill/>
          <a:ln>
            <a:noFill/>
          </a:ln>
        </p:spPr>
        <p:txBody>
          <a:bodyPr wrap="square" rtlCol="0">
            <a:spAutoFit/>
          </a:bodyPr>
          <a:lstStyle/>
          <a:p>
            <a:pPr marL="324000" indent="-324000">
              <a:buClr>
                <a:srgbClr val="7030A0"/>
              </a:buClr>
              <a:buFont typeface="Wingdings" panose="05000000000000000000" pitchFamily="2" charset="2"/>
              <a:buChar char="Ø"/>
            </a:pPr>
            <a:r>
              <a:rPr lang="cs-CZ" sz="2200" dirty="0">
                <a:latin typeface="Cambria Math" panose="02040503050406030204" pitchFamily="18" charset="0"/>
                <a:ea typeface="Cambria Math" panose="02040503050406030204" pitchFamily="18" charset="0"/>
              </a:rPr>
              <a:t>Volatility</a:t>
            </a:r>
            <a:endParaRPr lang="en-GB" sz="2200" dirty="0">
              <a:latin typeface="Cambria Math" panose="02040503050406030204" pitchFamily="18" charset="0"/>
              <a:ea typeface="Cambria Math" panose="02040503050406030204" pitchFamily="18" charset="0"/>
            </a:endParaRPr>
          </a:p>
        </p:txBody>
      </p:sp>
      <p:sp>
        <p:nvSpPr>
          <p:cNvPr id="6" name="TextovéPole 5">
            <a:extLst>
              <a:ext uri="{FF2B5EF4-FFF2-40B4-BE49-F238E27FC236}">
                <a16:creationId xmlns:a16="http://schemas.microsoft.com/office/drawing/2014/main" id="{BCA0D07D-E207-3673-4B0D-0FC679660722}"/>
              </a:ext>
            </a:extLst>
          </p:cNvPr>
          <p:cNvSpPr txBox="1"/>
          <p:nvPr/>
        </p:nvSpPr>
        <p:spPr>
          <a:xfrm>
            <a:off x="149233" y="4037002"/>
            <a:ext cx="966384" cy="400110"/>
          </a:xfrm>
          <a:prstGeom prst="rect">
            <a:avLst/>
          </a:prstGeom>
          <a:noFill/>
        </p:spPr>
        <p:txBody>
          <a:bodyPr wrap="square" rtlCol="0">
            <a:spAutoFit/>
          </a:bodyPr>
          <a:lstStyle/>
          <a:p>
            <a:r>
              <a:rPr lang="en-GB" sz="1000">
                <a:latin typeface="Cambria Math"/>
                <a:ea typeface="Cambria Math" panose="02040503050406030204" pitchFamily="18" charset="0"/>
              </a:rPr>
              <a:t>Stat. </a:t>
            </a:r>
            <a:r>
              <a:rPr lang="en-GB" sz="1000" dirty="0">
                <a:latin typeface="Cambria Math"/>
                <a:ea typeface="Cambria Math" panose="02040503050406030204" pitchFamily="18" charset="0"/>
              </a:rPr>
              <a:t>functions</a:t>
            </a:r>
          </a:p>
          <a:p>
            <a:r>
              <a:rPr lang="en-GB" sz="1000" dirty="0">
                <a:latin typeface="Cambria Math"/>
                <a:ea typeface="Cambria Math" panose="02040503050406030204" pitchFamily="18" charset="0"/>
              </a:rPr>
              <a:t>→ NORM.DIST</a:t>
            </a:r>
          </a:p>
        </p:txBody>
      </p:sp>
      <p:pic>
        <p:nvPicPr>
          <p:cNvPr id="10" name="Obrázek 9">
            <a:extLst>
              <a:ext uri="{FF2B5EF4-FFF2-40B4-BE49-F238E27FC236}">
                <a16:creationId xmlns:a16="http://schemas.microsoft.com/office/drawing/2014/main" id="{FB5AAC56-11CA-E92F-0D1B-7AF355929639}"/>
              </a:ext>
            </a:extLst>
          </p:cNvPr>
          <p:cNvPicPr>
            <a:picLocks noChangeAspect="1"/>
          </p:cNvPicPr>
          <p:nvPr/>
        </p:nvPicPr>
        <p:blipFill>
          <a:blip r:embed="rId23"/>
          <a:stretch>
            <a:fillRect/>
          </a:stretch>
        </p:blipFill>
        <p:spPr>
          <a:xfrm>
            <a:off x="251520" y="3717196"/>
            <a:ext cx="369332" cy="369332"/>
          </a:xfrm>
          <a:prstGeom prst="rect">
            <a:avLst/>
          </a:prstGeom>
        </p:spPr>
      </p:pic>
      <p:sp>
        <p:nvSpPr>
          <p:cNvPr id="7" name="TextovéPole 6">
            <a:extLst>
              <a:ext uri="{FF2B5EF4-FFF2-40B4-BE49-F238E27FC236}">
                <a16:creationId xmlns:a16="http://schemas.microsoft.com/office/drawing/2014/main" id="{6AE520BB-C6A8-81B8-98E7-3967A05EE585}"/>
              </a:ext>
            </a:extLst>
          </p:cNvPr>
          <p:cNvSpPr txBox="1"/>
          <p:nvPr/>
        </p:nvSpPr>
        <p:spPr>
          <a:xfrm>
            <a:off x="7452320" y="4412971"/>
            <a:ext cx="1020829" cy="246221"/>
          </a:xfrm>
          <a:prstGeom prst="rect">
            <a:avLst/>
          </a:prstGeom>
          <a:noFill/>
        </p:spPr>
        <p:txBody>
          <a:bodyPr wrap="square" rtlCol="0">
            <a:spAutoFit/>
          </a:bodyPr>
          <a:lstStyle/>
          <a:p>
            <a:r>
              <a:rPr lang="cs-CZ" sz="1000" dirty="0">
                <a:latin typeface="Cambria Math"/>
                <a:ea typeface="Cambria Math" panose="02040503050406030204" pitchFamily="18" charset="0"/>
              </a:rPr>
              <a:t>(€34.27 in BM)</a:t>
            </a:r>
            <a:endParaRPr lang="cs-CZ" sz="1600" dirty="0">
              <a:latin typeface="Cambria Math"/>
              <a:ea typeface="Cambria Math" panose="02040503050406030204" pitchFamily="18" charset="0"/>
            </a:endParaRPr>
          </a:p>
        </p:txBody>
      </p:sp>
      <mc:AlternateContent xmlns:mc="http://schemas.openxmlformats.org/markup-compatibility/2006" xmlns:a14="http://schemas.microsoft.com/office/drawing/2010/main">
        <mc:Choice Requires="a14">
          <p:sp>
            <p:nvSpPr>
              <p:cNvPr id="9" name="TextovéPole 8">
                <a:extLst>
                  <a:ext uri="{FF2B5EF4-FFF2-40B4-BE49-F238E27FC236}">
                    <a16:creationId xmlns:a16="http://schemas.microsoft.com/office/drawing/2014/main" id="{B5CE3347-6149-B4E4-29B5-2CEF359D66F8}"/>
                  </a:ext>
                </a:extLst>
              </p:cNvPr>
              <p:cNvSpPr txBox="1"/>
              <p:nvPr/>
            </p:nvSpPr>
            <p:spPr>
              <a:xfrm>
                <a:off x="6012160" y="2414921"/>
                <a:ext cx="3096344" cy="169277"/>
              </a:xfrm>
              <a:prstGeom prst="rect">
                <a:avLst/>
              </a:prstGeom>
              <a:noFill/>
            </p:spPr>
            <p:txBody>
              <a:bodyPr wrap="square" lIns="0" tIns="0" rIns="0" bIns="0" rtlCol="0">
                <a:spAutoFit/>
              </a:bodyPr>
              <a:lstStyle/>
              <a:p>
                <a:pPr algn="ctr"/>
                <a14:m>
                  <m:oMathPara xmlns:m="http://schemas.openxmlformats.org/officeDocument/2006/math">
                    <m:oMathParaPr>
                      <m:jc m:val="left"/>
                    </m:oMathParaPr>
                    <m:oMath xmlns:m="http://schemas.openxmlformats.org/officeDocument/2006/math">
                      <m:d>
                        <m:dPr>
                          <m:begChr m:val="["/>
                          <m:endChr m:val="]"/>
                          <m:ctrlPr>
                            <a:rPr lang="cs-CZ" sz="1100" i="1" smtClean="0">
                              <a:latin typeface="Cambria Math" panose="02040503050406030204" pitchFamily="18" charset="0"/>
                              <a:ea typeface="Cambria Math" panose="02040503050406030204" pitchFamily="18" charset="0"/>
                            </a:rPr>
                          </m:ctrlPr>
                        </m:dPr>
                        <m:e>
                          <m:f>
                            <m:fPr>
                              <m:type m:val="lin"/>
                              <m:ctrlPr>
                                <a:rPr lang="cs-CZ" sz="1100" i="1" smtClean="0">
                                  <a:latin typeface="Cambria Math" panose="02040503050406030204" pitchFamily="18" charset="0"/>
                                  <a:ea typeface="Cambria Math" panose="02040503050406030204" pitchFamily="18" charset="0"/>
                                </a:rPr>
                              </m:ctrlPr>
                            </m:fPr>
                            <m:num>
                              <m:r>
                                <a:rPr lang="cs-CZ" sz="1100" i="1" smtClean="0">
                                  <a:latin typeface="Cambria Math" panose="02040503050406030204" pitchFamily="18" charset="0"/>
                                  <a:ea typeface="Cambria Math" panose="02040503050406030204" pitchFamily="18" charset="0"/>
                                </a:rPr>
                                <m:t>∆</m:t>
                              </m:r>
                              <m:r>
                                <a:rPr lang="cs-CZ" sz="1100" b="0" i="1" smtClean="0">
                                  <a:latin typeface="Cambria Math" panose="02040503050406030204" pitchFamily="18" charset="0"/>
                                  <a:ea typeface="Cambria Math" panose="02040503050406030204" pitchFamily="18" charset="0"/>
                                </a:rPr>
                                <m:t>𝑆</m:t>
                              </m:r>
                            </m:num>
                            <m:den>
                              <m:sSub>
                                <m:sSubPr>
                                  <m:ctrlPr>
                                    <a:rPr lang="cs-CZ" sz="1100" i="1">
                                      <a:latin typeface="Cambria Math" panose="02040503050406030204" pitchFamily="18" charset="0"/>
                                      <a:ea typeface="Cambria Math" panose="02040503050406030204" pitchFamily="18" charset="0"/>
                                    </a:rPr>
                                  </m:ctrlPr>
                                </m:sSubPr>
                                <m:e>
                                  <m:r>
                                    <a:rPr lang="cs-CZ" sz="1100" i="1">
                                      <a:latin typeface="Cambria Math" panose="02040503050406030204" pitchFamily="18" charset="0"/>
                                      <a:ea typeface="Cambria Math" panose="02040503050406030204" pitchFamily="18" charset="0"/>
                                    </a:rPr>
                                    <m:t>𝑆</m:t>
                                  </m:r>
                                </m:e>
                                <m:sub>
                                  <m:r>
                                    <a:rPr lang="cs-CZ" sz="1100" i="1">
                                      <a:latin typeface="Cambria Math" panose="02040503050406030204" pitchFamily="18" charset="0"/>
                                      <a:ea typeface="Cambria Math" panose="02040503050406030204" pitchFamily="18" charset="0"/>
                                    </a:rPr>
                                    <m:t>0</m:t>
                                  </m:r>
                                </m:sub>
                              </m:sSub>
                            </m:den>
                          </m:f>
                          <m:acc>
                            <m:accPr>
                              <m:chr m:val="̇"/>
                              <m:ctrlPr>
                                <a:rPr lang="cs-CZ" sz="1100" i="1" smtClean="0">
                                  <a:latin typeface="Cambria Math" panose="02040503050406030204" pitchFamily="18" charset="0"/>
                                  <a:ea typeface="Cambria Math" panose="02040503050406030204" pitchFamily="18" charset="0"/>
                                </a:rPr>
                              </m:ctrlPr>
                            </m:accPr>
                            <m:e>
                              <m:r>
                                <a:rPr lang="cs-CZ" sz="1100" i="1">
                                  <a:latin typeface="Cambria Math" panose="02040503050406030204" pitchFamily="18" charset="0"/>
                                  <a:ea typeface="Cambria Math" panose="02040503050406030204" pitchFamily="18" charset="0"/>
                                </a:rPr>
                                <m:t>=</m:t>
                              </m:r>
                            </m:e>
                          </m:acc>
                          <m:func>
                            <m:funcPr>
                              <m:ctrlPr>
                                <a:rPr lang="cs-CZ" sz="1100" i="1">
                                  <a:latin typeface="Cambria Math" panose="02040503050406030204" pitchFamily="18" charset="0"/>
                                  <a:ea typeface="Cambria Math" panose="02040503050406030204" pitchFamily="18" charset="0"/>
                                </a:rPr>
                              </m:ctrlPr>
                            </m:funcPr>
                            <m:fName>
                              <m:r>
                                <m:rPr>
                                  <m:sty m:val="p"/>
                                </m:rPr>
                                <a:rPr lang="cs-CZ" sz="1100" b="0" i="1" smtClean="0">
                                  <a:latin typeface="Cambria Math" panose="02040503050406030204" pitchFamily="18" charset="0"/>
                                  <a:ea typeface="Cambria Math" panose="02040503050406030204" pitchFamily="18" charset="0"/>
                                </a:rPr>
                                <m:t>ln</m:t>
                              </m:r>
                              <m:r>
                                <m:rPr>
                                  <m:nor/>
                                </m:rPr>
                                <a:rPr lang="cs-CZ" sz="1100" b="0" i="1" smtClean="0">
                                  <a:latin typeface="Cambria Math" panose="02040503050406030204" pitchFamily="18" charset="0"/>
                                  <a:ea typeface="Cambria Math" panose="02040503050406030204" pitchFamily="18" charset="0"/>
                                </a:rPr>
                                <m:t> </m:t>
                              </m:r>
                            </m:fName>
                            <m:e>
                              <m:d>
                                <m:dPr>
                                  <m:ctrlPr>
                                    <a:rPr lang="cs-CZ" sz="1100" i="1">
                                      <a:latin typeface="Cambria Math" panose="02040503050406030204" pitchFamily="18" charset="0"/>
                                      <a:ea typeface="Cambria Math" panose="02040503050406030204" pitchFamily="18" charset="0"/>
                                    </a:rPr>
                                  </m:ctrlPr>
                                </m:dPr>
                                <m:e>
                                  <m:r>
                                    <a:rPr lang="cs-CZ" sz="1100" i="1">
                                      <a:latin typeface="Cambria Math" panose="02040503050406030204" pitchFamily="18" charset="0"/>
                                      <a:ea typeface="Cambria Math" panose="02040503050406030204" pitchFamily="18" charset="0"/>
                                    </a:rPr>
                                    <m:t>1+</m:t>
                                  </m:r>
                                  <m:f>
                                    <m:fPr>
                                      <m:type m:val="lin"/>
                                      <m:ctrlPr>
                                        <a:rPr lang="cs-CZ" sz="1100" i="1">
                                          <a:latin typeface="Cambria Math" panose="02040503050406030204" pitchFamily="18" charset="0"/>
                                          <a:ea typeface="Cambria Math" panose="02040503050406030204" pitchFamily="18" charset="0"/>
                                        </a:rPr>
                                      </m:ctrlPr>
                                    </m:fPr>
                                    <m:num>
                                      <m:r>
                                        <a:rPr lang="cs-CZ" sz="1100" i="1">
                                          <a:latin typeface="Cambria Math" panose="02040503050406030204" pitchFamily="18" charset="0"/>
                                          <a:ea typeface="Cambria Math" panose="02040503050406030204" pitchFamily="18" charset="0"/>
                                        </a:rPr>
                                        <m:t>∆</m:t>
                                      </m:r>
                                      <m:r>
                                        <a:rPr lang="cs-CZ" sz="1100" i="1">
                                          <a:latin typeface="Cambria Math" panose="02040503050406030204" pitchFamily="18" charset="0"/>
                                          <a:ea typeface="Cambria Math" panose="02040503050406030204" pitchFamily="18" charset="0"/>
                                        </a:rPr>
                                        <m:t>𝑆</m:t>
                                      </m:r>
                                    </m:num>
                                    <m:den>
                                      <m:sSub>
                                        <m:sSubPr>
                                          <m:ctrlPr>
                                            <a:rPr lang="cs-CZ" sz="1100" i="1">
                                              <a:latin typeface="Cambria Math" panose="02040503050406030204" pitchFamily="18" charset="0"/>
                                              <a:ea typeface="Cambria Math" panose="02040503050406030204" pitchFamily="18" charset="0"/>
                                            </a:rPr>
                                          </m:ctrlPr>
                                        </m:sSubPr>
                                        <m:e>
                                          <m:r>
                                            <a:rPr lang="cs-CZ" sz="1100" i="1">
                                              <a:latin typeface="Cambria Math" panose="02040503050406030204" pitchFamily="18" charset="0"/>
                                              <a:ea typeface="Cambria Math" panose="02040503050406030204" pitchFamily="18" charset="0"/>
                                            </a:rPr>
                                            <m:t>𝑆</m:t>
                                          </m:r>
                                        </m:e>
                                        <m:sub>
                                          <m:r>
                                            <a:rPr lang="cs-CZ" sz="1100" i="1">
                                              <a:latin typeface="Cambria Math" panose="02040503050406030204" pitchFamily="18" charset="0"/>
                                              <a:ea typeface="Cambria Math" panose="02040503050406030204" pitchFamily="18" charset="0"/>
                                            </a:rPr>
                                            <m:t>0</m:t>
                                          </m:r>
                                        </m:sub>
                                      </m:sSub>
                                    </m:den>
                                  </m:f>
                                </m:e>
                              </m:d>
                              <m:r>
                                <a:rPr lang="cs-CZ" sz="1100" i="1">
                                  <a:latin typeface="Cambria Math" panose="02040503050406030204" pitchFamily="18" charset="0"/>
                                  <a:ea typeface="Cambria Math" panose="02040503050406030204" pitchFamily="18" charset="0"/>
                                </a:rPr>
                                <m:t>=</m:t>
                              </m:r>
                              <m:func>
                                <m:funcPr>
                                  <m:ctrlPr>
                                    <a:rPr lang="cs-CZ" sz="1100" b="0" i="1" smtClean="0">
                                      <a:latin typeface="Cambria Math" panose="02040503050406030204" pitchFamily="18" charset="0"/>
                                      <a:ea typeface="Cambria Math" panose="02040503050406030204" pitchFamily="18" charset="0"/>
                                    </a:rPr>
                                  </m:ctrlPr>
                                </m:funcPr>
                                <m:fName>
                                  <m:r>
                                    <m:rPr>
                                      <m:sty m:val="p"/>
                                    </m:rPr>
                                    <a:rPr lang="cs-CZ" sz="1100" b="0" i="0" smtClean="0">
                                      <a:latin typeface="Cambria Math" panose="02040503050406030204" pitchFamily="18" charset="0"/>
                                      <a:ea typeface="Cambria Math" panose="02040503050406030204" pitchFamily="18" charset="0"/>
                                    </a:rPr>
                                    <m:t>ln</m:t>
                                  </m:r>
                                </m:fName>
                                <m:e>
                                  <m:f>
                                    <m:fPr>
                                      <m:type m:val="lin"/>
                                      <m:ctrlPr>
                                        <a:rPr lang="cs-CZ" sz="1100" i="1">
                                          <a:latin typeface="Cambria Math" panose="02040503050406030204" pitchFamily="18" charset="0"/>
                                          <a:ea typeface="Cambria Math" panose="02040503050406030204" pitchFamily="18" charset="0"/>
                                        </a:rPr>
                                      </m:ctrlPr>
                                    </m:fPr>
                                    <m:num>
                                      <m:sSub>
                                        <m:sSubPr>
                                          <m:ctrlPr>
                                            <a:rPr lang="cs-CZ" sz="1100" i="1">
                                              <a:latin typeface="Cambria Math" panose="02040503050406030204" pitchFamily="18" charset="0"/>
                                              <a:ea typeface="Cambria Math" panose="02040503050406030204" pitchFamily="18" charset="0"/>
                                            </a:rPr>
                                          </m:ctrlPr>
                                        </m:sSubPr>
                                        <m:e>
                                          <m:r>
                                            <a:rPr lang="cs-CZ" sz="1100" i="1">
                                              <a:latin typeface="Cambria Math" panose="02040503050406030204" pitchFamily="18" charset="0"/>
                                              <a:ea typeface="Cambria Math" panose="02040503050406030204" pitchFamily="18" charset="0"/>
                                            </a:rPr>
                                            <m:t>𝑆</m:t>
                                          </m:r>
                                        </m:e>
                                        <m:sub>
                                          <m:r>
                                            <a:rPr lang="cs-CZ" sz="1100" i="1">
                                              <a:latin typeface="Cambria Math" panose="02040503050406030204" pitchFamily="18" charset="0"/>
                                              <a:ea typeface="Cambria Math" panose="02040503050406030204" pitchFamily="18" charset="0"/>
                                            </a:rPr>
                                            <m:t>1</m:t>
                                          </m:r>
                                        </m:sub>
                                      </m:sSub>
                                    </m:num>
                                    <m:den>
                                      <m:sSub>
                                        <m:sSubPr>
                                          <m:ctrlPr>
                                            <a:rPr lang="cs-CZ" sz="1100" i="1">
                                              <a:latin typeface="Cambria Math" panose="02040503050406030204" pitchFamily="18" charset="0"/>
                                              <a:ea typeface="Cambria Math" panose="02040503050406030204" pitchFamily="18" charset="0"/>
                                            </a:rPr>
                                          </m:ctrlPr>
                                        </m:sSubPr>
                                        <m:e>
                                          <m:r>
                                            <a:rPr lang="cs-CZ" sz="1100" i="1">
                                              <a:latin typeface="Cambria Math" panose="02040503050406030204" pitchFamily="18" charset="0"/>
                                              <a:ea typeface="Cambria Math" panose="02040503050406030204" pitchFamily="18" charset="0"/>
                                            </a:rPr>
                                            <m:t>𝑆</m:t>
                                          </m:r>
                                        </m:e>
                                        <m:sub>
                                          <m:r>
                                            <a:rPr lang="cs-CZ" sz="1100" i="1">
                                              <a:latin typeface="Cambria Math" panose="02040503050406030204" pitchFamily="18" charset="0"/>
                                              <a:ea typeface="Cambria Math" panose="02040503050406030204" pitchFamily="18" charset="0"/>
                                            </a:rPr>
                                            <m:t>0</m:t>
                                          </m:r>
                                        </m:sub>
                                      </m:sSub>
                                    </m:den>
                                  </m:f>
                                  <m:r>
                                    <a:rPr lang="cs-CZ" sz="1100" b="0" i="1" smtClean="0">
                                      <a:latin typeface="Cambria Math" panose="02040503050406030204" pitchFamily="18" charset="0"/>
                                      <a:ea typeface="Cambria Math" panose="02040503050406030204" pitchFamily="18" charset="0"/>
                                    </a:rPr>
                                    <m:t>=</m:t>
                                  </m:r>
                                </m:e>
                              </m:func>
                            </m:e>
                          </m:func>
                          <m:func>
                            <m:funcPr>
                              <m:ctrlPr>
                                <a:rPr lang="cs-CZ" sz="1100" i="1">
                                  <a:latin typeface="Cambria Math" panose="02040503050406030204" pitchFamily="18" charset="0"/>
                                  <a:ea typeface="Cambria Math" panose="02040503050406030204" pitchFamily="18" charset="0"/>
                                </a:rPr>
                              </m:ctrlPr>
                            </m:funcPr>
                            <m:fName>
                              <m:r>
                                <m:rPr>
                                  <m:sty m:val="p"/>
                                </m:rPr>
                                <a:rPr lang="cs-CZ" sz="1100" i="1">
                                  <a:latin typeface="Cambria Math" panose="02040503050406030204" pitchFamily="18" charset="0"/>
                                  <a:ea typeface="Cambria Math" panose="02040503050406030204" pitchFamily="18" charset="0"/>
                                </a:rPr>
                                <m:t>ln</m:t>
                              </m:r>
                            </m:fName>
                            <m:e>
                              <m:r>
                                <a:rPr lang="cs-CZ" sz="1100" i="1">
                                  <a:latin typeface="Cambria Math" panose="02040503050406030204" pitchFamily="18" charset="0"/>
                                  <a:ea typeface="Cambria Math" panose="02040503050406030204" pitchFamily="18" charset="0"/>
                                </a:rPr>
                                <m:t>𝑢</m:t>
                              </m:r>
                            </m:e>
                          </m:func>
                          <m:r>
                            <m:rPr>
                              <m:nor/>
                            </m:rPr>
                            <a:rPr lang="cs-CZ" sz="1100" b="0" i="0" smtClean="0">
                              <a:latin typeface="Cambria Math" panose="02040503050406030204" pitchFamily="18" charset="0"/>
                              <a:ea typeface="Cambria Math" panose="02040503050406030204" pitchFamily="18" charset="0"/>
                            </a:rPr>
                            <m:t>or</m:t>
                          </m:r>
                          <m:r>
                            <a:rPr lang="cs-CZ" sz="1100" b="0" i="1" smtClean="0">
                              <a:latin typeface="Cambria Math" panose="02040503050406030204" pitchFamily="18" charset="0"/>
                              <a:ea typeface="Cambria Math" panose="02040503050406030204" pitchFamily="18" charset="0"/>
                            </a:rPr>
                            <m:t> </m:t>
                          </m:r>
                          <m:r>
                            <m:rPr>
                              <m:nor/>
                            </m:rPr>
                            <a:rPr lang="cs-CZ" sz="1100" b="0" i="0" smtClean="0">
                              <a:latin typeface="Cambria Math" panose="02040503050406030204" pitchFamily="18" charset="0"/>
                              <a:ea typeface="Cambria Math" panose="02040503050406030204" pitchFamily="18" charset="0"/>
                            </a:rPr>
                            <m:t>ln</m:t>
                          </m:r>
                          <m:r>
                            <m:rPr>
                              <m:nor/>
                            </m:rPr>
                            <a:rPr lang="cs-CZ" sz="1100" b="0" i="1" smtClean="0">
                              <a:latin typeface="Cambria Math" panose="02040503050406030204" pitchFamily="18" charset="0"/>
                              <a:ea typeface="Cambria Math" panose="02040503050406030204" pitchFamily="18" charset="0"/>
                            </a:rPr>
                            <m:t> </m:t>
                          </m:r>
                          <m:r>
                            <m:rPr>
                              <m:nor/>
                            </m:rPr>
                            <a:rPr lang="cs-CZ" sz="1100" b="0" i="1" smtClean="0">
                              <a:latin typeface="Cambria Math" panose="02040503050406030204" pitchFamily="18" charset="0"/>
                              <a:ea typeface="Cambria Math" panose="02040503050406030204" pitchFamily="18" charset="0"/>
                            </a:rPr>
                            <m:t>d</m:t>
                          </m:r>
                          <m:r>
                            <m:rPr>
                              <m:nor/>
                            </m:rPr>
                            <a:rPr lang="cs-CZ" sz="1100" b="0" i="1" smtClean="0">
                              <a:latin typeface="Cambria Math" panose="02040503050406030204" pitchFamily="18" charset="0"/>
                              <a:ea typeface="Cambria Math" panose="02040503050406030204" pitchFamily="18" charset="0"/>
                            </a:rPr>
                            <m:t> </m:t>
                          </m:r>
                        </m:e>
                      </m:d>
                    </m:oMath>
                  </m:oMathPara>
                </a14:m>
                <a:endParaRPr lang="cs-CZ" sz="1100" i="1" dirty="0">
                  <a:latin typeface="Cambria Math" panose="02040503050406030204" pitchFamily="18" charset="0"/>
                  <a:ea typeface="Cambria Math" panose="02040503050406030204" pitchFamily="18" charset="0"/>
                </a:endParaRPr>
              </a:p>
            </p:txBody>
          </p:sp>
        </mc:Choice>
        <mc:Fallback xmlns="">
          <p:sp>
            <p:nvSpPr>
              <p:cNvPr id="9" name="TextovéPole 8">
                <a:extLst>
                  <a:ext uri="{FF2B5EF4-FFF2-40B4-BE49-F238E27FC236}">
                    <a16:creationId xmlns:a16="http://schemas.microsoft.com/office/drawing/2014/main" id="{B5CE3347-6149-B4E4-29B5-2CEF359D66F8}"/>
                  </a:ext>
                </a:extLst>
              </p:cNvPr>
              <p:cNvSpPr txBox="1">
                <a:spLocks noRot="1" noChangeAspect="1" noMove="1" noResize="1" noEditPoints="1" noAdjustHandles="1" noChangeArrowheads="1" noChangeShapeType="1" noTextEdit="1"/>
              </p:cNvSpPr>
              <p:nvPr/>
            </p:nvSpPr>
            <p:spPr>
              <a:xfrm>
                <a:off x="6012160" y="2414921"/>
                <a:ext cx="3096344" cy="169277"/>
              </a:xfrm>
              <a:prstGeom prst="rect">
                <a:avLst/>
              </a:prstGeom>
              <a:blipFill>
                <a:blip r:embed="rId24"/>
                <a:stretch>
                  <a:fillRect l="-1181" t="-160714" b="-242857"/>
                </a:stretch>
              </a:blipFill>
            </p:spPr>
            <p:txBody>
              <a:bodyPr/>
              <a:lstStyle/>
              <a:p>
                <a:r>
                  <a:rPr lang="en-GB">
                    <a:noFill/>
                  </a:rPr>
                  <a:t> </a:t>
                </a:r>
              </a:p>
            </p:txBody>
          </p:sp>
        </mc:Fallback>
      </mc:AlternateContent>
    </p:spTree>
    <p:extLst>
      <p:ext uri="{BB962C8B-B14F-4D97-AF65-F5344CB8AC3E}">
        <p14:creationId xmlns:p14="http://schemas.microsoft.com/office/powerpoint/2010/main" val="110571658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zápatí 1"/>
          <p:cNvSpPr>
            <a:spLocks noGrp="1"/>
          </p:cNvSpPr>
          <p:nvPr>
            <p:ph type="ftr" sz="quarter" idx="11"/>
          </p:nvPr>
        </p:nvSpPr>
        <p:spPr>
          <a:xfrm>
            <a:off x="152988" y="6339663"/>
            <a:ext cx="3312000" cy="360000"/>
          </a:xfrm>
        </p:spPr>
        <p:txBody>
          <a:bodyPr/>
          <a:lstStyle/>
          <a:p>
            <a:r>
              <a:rPr lang="en-GB" dirty="0"/>
              <a:t>Pricing of option contracts</a:t>
            </a:r>
          </a:p>
        </p:txBody>
      </p:sp>
      <p:sp>
        <p:nvSpPr>
          <p:cNvPr id="3" name="Zástupný symbol pro číslo snímku 2"/>
          <p:cNvSpPr>
            <a:spLocks noGrp="1"/>
          </p:cNvSpPr>
          <p:nvPr>
            <p:ph type="sldNum" sz="quarter" idx="12"/>
          </p:nvPr>
        </p:nvSpPr>
        <p:spPr>
          <a:xfrm>
            <a:off x="7164000" y="6336000"/>
            <a:ext cx="1800000" cy="360000"/>
          </a:xfrm>
        </p:spPr>
        <p:txBody>
          <a:bodyPr/>
          <a:lstStyle/>
          <a:p>
            <a:pPr algn="r"/>
            <a:fld id="{DFE5482F-2F05-49C5-9E15-73F945A41231}" type="slidenum">
              <a:rPr lang="cs-CZ" smtClean="0"/>
              <a:pPr algn="r"/>
              <a:t>8</a:t>
            </a:fld>
            <a:endParaRPr lang="cs-CZ" dirty="0"/>
          </a:p>
        </p:txBody>
      </p:sp>
      <p:sp>
        <p:nvSpPr>
          <p:cNvPr id="4" name="Nadpis 3"/>
          <p:cNvSpPr>
            <a:spLocks noGrp="1"/>
          </p:cNvSpPr>
          <p:nvPr>
            <p:ph type="title"/>
          </p:nvPr>
        </p:nvSpPr>
        <p:spPr>
          <a:xfrm>
            <a:off x="144000" y="144000"/>
            <a:ext cx="6804264" cy="648072"/>
          </a:xfrm>
        </p:spPr>
        <p:txBody>
          <a:bodyPr/>
          <a:lstStyle/>
          <a:p>
            <a:r>
              <a:rPr lang="en-GB" dirty="0">
                <a:solidFill>
                  <a:srgbClr val="000000"/>
                </a:solidFill>
              </a:rPr>
              <a:t>Black–Scholes formula </a:t>
            </a:r>
            <a:r>
              <a:rPr lang="en-GB" dirty="0">
                <a:latin typeface="Cambria Math" panose="02040503050406030204" pitchFamily="18" charset="0"/>
                <a:ea typeface="Cambria Math" panose="02040503050406030204" pitchFamily="18" charset="0"/>
              </a:rPr>
              <a:t>– </a:t>
            </a:r>
            <a:r>
              <a:rPr lang="en-GB" dirty="0">
                <a:solidFill>
                  <a:srgbClr val="000000"/>
                </a:solidFill>
              </a:rPr>
              <a:t>expected value</a:t>
            </a:r>
          </a:p>
        </p:txBody>
      </p:sp>
      <p:sp>
        <p:nvSpPr>
          <p:cNvPr id="29" name="TextovéPole 28"/>
          <p:cNvSpPr txBox="1"/>
          <p:nvPr/>
        </p:nvSpPr>
        <p:spPr>
          <a:xfrm>
            <a:off x="863999" y="864000"/>
            <a:ext cx="3636001" cy="430887"/>
          </a:xfrm>
          <a:prstGeom prst="rect">
            <a:avLst/>
          </a:prstGeom>
          <a:noFill/>
          <a:ln>
            <a:noFill/>
          </a:ln>
        </p:spPr>
        <p:txBody>
          <a:bodyPr wrap="square" rtlCol="0">
            <a:spAutoFit/>
          </a:bodyPr>
          <a:lstStyle/>
          <a:p>
            <a:pPr marL="324000" indent="-324000">
              <a:buClr>
                <a:srgbClr val="7030A0"/>
              </a:buClr>
              <a:buFont typeface="Wingdings" panose="05000000000000000000" pitchFamily="2" charset="2"/>
              <a:buChar char="Ø"/>
            </a:pPr>
            <a:r>
              <a:rPr lang="en-GB" sz="2200" dirty="0">
                <a:latin typeface="Cambria Math" panose="02040503050406030204" pitchFamily="18" charset="0"/>
                <a:ea typeface="Cambria Math" panose="02040503050406030204" pitchFamily="18" charset="0"/>
              </a:rPr>
              <a:t>Expected value formula</a:t>
            </a:r>
          </a:p>
        </p:txBody>
      </p:sp>
      <p:sp>
        <p:nvSpPr>
          <p:cNvPr id="83" name="TextovéPole 82">
            <a:extLst>
              <a:ext uri="{FF2B5EF4-FFF2-40B4-BE49-F238E27FC236}">
                <a16:creationId xmlns:a16="http://schemas.microsoft.com/office/drawing/2014/main" id="{EE16E3B3-D303-4859-B2FD-649CC47A3C14}"/>
              </a:ext>
            </a:extLst>
          </p:cNvPr>
          <p:cNvSpPr txBox="1"/>
          <p:nvPr/>
        </p:nvSpPr>
        <p:spPr>
          <a:xfrm>
            <a:off x="1188000" y="1196562"/>
            <a:ext cx="7776000" cy="646331"/>
          </a:xfrm>
          <a:prstGeom prst="rect">
            <a:avLst/>
          </a:prstGeom>
          <a:noFill/>
          <a:ln>
            <a:noFill/>
          </a:ln>
        </p:spPr>
        <p:txBody>
          <a:bodyPr wrap="square" rtlCol="0">
            <a:spAutoFit/>
          </a:bodyPr>
          <a:lstStyle/>
          <a:p>
            <a:pPr marL="324000" indent="-324000">
              <a:buClr>
                <a:srgbClr val="7030A0"/>
              </a:buClr>
              <a:buSzPct val="80000"/>
              <a:buFont typeface="Wingdings" panose="05000000000000000000" pitchFamily="2" charset="2"/>
              <a:buChar char="q"/>
            </a:pPr>
            <a:r>
              <a:rPr lang="en-GB" dirty="0">
                <a:latin typeface="Cambria Math" panose="02040503050406030204" pitchFamily="18" charset="0"/>
                <a:ea typeface="Cambria Math" panose="02040503050406030204" pitchFamily="18" charset="0"/>
              </a:rPr>
              <a:t>On efficient markets, the current price of a financial instrument is equal to the present value of the expected cash flow generated by this instrument</a:t>
            </a:r>
          </a:p>
        </p:txBody>
      </p:sp>
      <mc:AlternateContent xmlns:mc="http://schemas.openxmlformats.org/markup-compatibility/2006" xmlns:a14="http://schemas.microsoft.com/office/drawing/2010/main">
        <mc:Choice Requires="a14">
          <p:sp>
            <p:nvSpPr>
              <p:cNvPr id="155" name="TextovéPole 154">
                <a:extLst>
                  <a:ext uri="{FF2B5EF4-FFF2-40B4-BE49-F238E27FC236}">
                    <a16:creationId xmlns:a16="http://schemas.microsoft.com/office/drawing/2014/main" id="{EE16E3B3-D303-4859-B2FD-649CC47A3C14}"/>
                  </a:ext>
                </a:extLst>
              </p:cNvPr>
              <p:cNvSpPr txBox="1"/>
              <p:nvPr/>
            </p:nvSpPr>
            <p:spPr>
              <a:xfrm>
                <a:off x="858320" y="3024000"/>
                <a:ext cx="4721792" cy="430887"/>
              </a:xfrm>
              <a:prstGeom prst="rect">
                <a:avLst/>
              </a:prstGeom>
              <a:noFill/>
              <a:ln>
                <a:noFill/>
              </a:ln>
            </p:spPr>
            <p:txBody>
              <a:bodyPr wrap="square" rtlCol="0">
                <a:spAutoFit/>
              </a:bodyPr>
              <a:lstStyle/>
              <a:p>
                <a:pPr marL="342900" indent="-342900">
                  <a:buClr>
                    <a:srgbClr val="7030A0"/>
                  </a:buClr>
                  <a:buSzPct val="100000"/>
                  <a:buFont typeface="Wingdings" panose="05000000000000000000" pitchFamily="2" charset="2"/>
                  <a:buChar char="Ø"/>
                </a:pPr>
                <a:r>
                  <a:rPr lang="en-GB" sz="2200" dirty="0">
                    <a:latin typeface="Cambria Math" panose="02040503050406030204" pitchFamily="18" charset="0"/>
                    <a:ea typeface="Cambria Math" panose="02040503050406030204" pitchFamily="18" charset="0"/>
                  </a:rPr>
                  <a:t>Interpretation of </a:t>
                </a:r>
                <a14:m>
                  <m:oMath xmlns:m="http://schemas.openxmlformats.org/officeDocument/2006/math">
                    <m:r>
                      <a:rPr lang="en-GB" sz="2200" i="1">
                        <a:latin typeface="Cambria Math" panose="02040503050406030204" pitchFamily="18" charset="0"/>
                        <a:ea typeface="Cambria Math" panose="02040503050406030204" pitchFamily="18" charset="0"/>
                      </a:rPr>
                      <m:t>𝑁</m:t>
                    </m:r>
                    <m:d>
                      <m:dPr>
                        <m:ctrlPr>
                          <a:rPr lang="en-GB" sz="2200" i="1">
                            <a:latin typeface="Cambria Math" panose="02040503050406030204" pitchFamily="18" charset="0"/>
                            <a:ea typeface="Cambria Math" panose="02040503050406030204" pitchFamily="18" charset="0"/>
                          </a:rPr>
                        </m:ctrlPr>
                      </m:dPr>
                      <m:e>
                        <m:sSub>
                          <m:sSubPr>
                            <m:ctrlPr>
                              <a:rPr lang="en-GB" sz="2200" i="1">
                                <a:latin typeface="Cambria Math" panose="02040503050406030204" pitchFamily="18" charset="0"/>
                                <a:ea typeface="Cambria Math" panose="02040503050406030204" pitchFamily="18" charset="0"/>
                              </a:rPr>
                            </m:ctrlPr>
                          </m:sSubPr>
                          <m:e>
                            <m:r>
                              <a:rPr lang="en-GB" sz="2200" i="1">
                                <a:latin typeface="Cambria Math" panose="02040503050406030204" pitchFamily="18" charset="0"/>
                                <a:ea typeface="Cambria Math" panose="02040503050406030204" pitchFamily="18" charset="0"/>
                              </a:rPr>
                              <m:t>𝑑</m:t>
                            </m:r>
                          </m:e>
                          <m:sub>
                            <m:r>
                              <a:rPr lang="en-GB" sz="2200" i="1">
                                <a:latin typeface="Cambria Math" panose="02040503050406030204" pitchFamily="18" charset="0"/>
                                <a:ea typeface="Cambria Math" panose="02040503050406030204" pitchFamily="18" charset="0"/>
                              </a:rPr>
                              <m:t>1</m:t>
                            </m:r>
                          </m:sub>
                        </m:sSub>
                      </m:e>
                    </m:d>
                  </m:oMath>
                </a14:m>
                <a:r>
                  <a:rPr lang="en-GB" sz="2200" dirty="0">
                    <a:latin typeface="Cambria Math" panose="02040503050406030204" pitchFamily="18" charset="0"/>
                    <a:ea typeface="Cambria Math" panose="02040503050406030204" pitchFamily="18" charset="0"/>
                  </a:rPr>
                  <a:t> and </a:t>
                </a:r>
                <a14:m>
                  <m:oMath xmlns:m="http://schemas.openxmlformats.org/officeDocument/2006/math">
                    <m:r>
                      <a:rPr lang="en-GB" sz="2200" i="1">
                        <a:latin typeface="Cambria Math" panose="02040503050406030204" pitchFamily="18" charset="0"/>
                        <a:ea typeface="Cambria Math" panose="02040503050406030204" pitchFamily="18" charset="0"/>
                      </a:rPr>
                      <m:t>𝑁</m:t>
                    </m:r>
                    <m:d>
                      <m:dPr>
                        <m:ctrlPr>
                          <a:rPr lang="en-GB" sz="2200" i="1">
                            <a:latin typeface="Cambria Math" panose="02040503050406030204" pitchFamily="18" charset="0"/>
                            <a:ea typeface="Cambria Math" panose="02040503050406030204" pitchFamily="18" charset="0"/>
                          </a:rPr>
                        </m:ctrlPr>
                      </m:dPr>
                      <m:e>
                        <m:sSub>
                          <m:sSubPr>
                            <m:ctrlPr>
                              <a:rPr lang="en-GB" sz="2200" i="1">
                                <a:latin typeface="Cambria Math" panose="02040503050406030204" pitchFamily="18" charset="0"/>
                                <a:ea typeface="Cambria Math" panose="02040503050406030204" pitchFamily="18" charset="0"/>
                              </a:rPr>
                            </m:ctrlPr>
                          </m:sSubPr>
                          <m:e>
                            <m:r>
                              <a:rPr lang="en-GB" sz="2200" i="1">
                                <a:latin typeface="Cambria Math" panose="02040503050406030204" pitchFamily="18" charset="0"/>
                                <a:ea typeface="Cambria Math" panose="02040503050406030204" pitchFamily="18" charset="0"/>
                              </a:rPr>
                              <m:t>𝑑</m:t>
                            </m:r>
                          </m:e>
                          <m:sub>
                            <m:r>
                              <a:rPr lang="en-GB" sz="2200" i="1">
                                <a:latin typeface="Cambria Math" panose="02040503050406030204" pitchFamily="18" charset="0"/>
                                <a:ea typeface="Cambria Math" panose="02040503050406030204" pitchFamily="18" charset="0"/>
                              </a:rPr>
                              <m:t>2</m:t>
                            </m:r>
                          </m:sub>
                        </m:sSub>
                      </m:e>
                    </m:d>
                  </m:oMath>
                </a14:m>
                <a:endParaRPr lang="en-GB" sz="2200" dirty="0">
                  <a:latin typeface="Cambria Math" panose="02040503050406030204" pitchFamily="18" charset="0"/>
                  <a:ea typeface="Cambria Math" panose="02040503050406030204" pitchFamily="18" charset="0"/>
                </a:endParaRPr>
              </a:p>
            </p:txBody>
          </p:sp>
        </mc:Choice>
        <mc:Fallback xmlns="">
          <p:sp>
            <p:nvSpPr>
              <p:cNvPr id="155" name="TextovéPole 154">
                <a:extLst>
                  <a:ext uri="{FF2B5EF4-FFF2-40B4-BE49-F238E27FC236}">
                    <a16:creationId xmlns:a16="http://schemas.microsoft.com/office/drawing/2014/main" id="{EE16E3B3-D303-4859-B2FD-649CC47A3C14}"/>
                  </a:ext>
                </a:extLst>
              </p:cNvPr>
              <p:cNvSpPr txBox="1">
                <a:spLocks noRot="1" noChangeAspect="1" noMove="1" noResize="1" noEditPoints="1" noAdjustHandles="1" noChangeArrowheads="1" noChangeShapeType="1" noTextEdit="1"/>
              </p:cNvSpPr>
              <p:nvPr/>
            </p:nvSpPr>
            <p:spPr>
              <a:xfrm>
                <a:off x="858320" y="3024000"/>
                <a:ext cx="4721792" cy="430887"/>
              </a:xfrm>
              <a:prstGeom prst="rect">
                <a:avLst/>
              </a:prstGeom>
              <a:blipFill>
                <a:blip r:embed="rId13"/>
                <a:stretch>
                  <a:fillRect l="-1421" t="-9859" b="-28169"/>
                </a:stretch>
              </a:blipFill>
              <a:ln>
                <a:noFill/>
              </a:ln>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86" name="TextovéPole 85">
                <a:extLst>
                  <a:ext uri="{FF2B5EF4-FFF2-40B4-BE49-F238E27FC236}">
                    <a16:creationId xmlns:a16="http://schemas.microsoft.com/office/drawing/2014/main" id="{05FC8A4A-3761-4383-881C-9096ADBF4AD7}"/>
                  </a:ext>
                </a:extLst>
              </p:cNvPr>
              <p:cNvSpPr txBox="1"/>
              <p:nvPr/>
            </p:nvSpPr>
            <p:spPr>
              <a:xfrm>
                <a:off x="1512000" y="3732400"/>
                <a:ext cx="6063119" cy="338554"/>
              </a:xfrm>
              <a:prstGeom prst="rect">
                <a:avLst/>
              </a:prstGeom>
              <a:noFill/>
              <a:ln>
                <a:noFill/>
              </a:ln>
            </p:spPr>
            <p:txBody>
              <a:bodyPr wrap="square" rtlCol="0">
                <a:spAutoFit/>
              </a:bodyPr>
              <a:lstStyle/>
              <a:p>
                <a:pPr marL="180000" indent="-180000">
                  <a:buClr>
                    <a:srgbClr val="7030A0"/>
                  </a:buClr>
                  <a:buSzPct val="100000"/>
                  <a:buFont typeface="Wingdings" panose="05000000000000000000" pitchFamily="2" charset="2"/>
                  <a:buChar char="§"/>
                </a:pPr>
                <a14:m>
                  <m:oMath xmlns:m="http://schemas.openxmlformats.org/officeDocument/2006/math">
                    <m:r>
                      <a:rPr lang="en-GB" sz="1600" b="0" i="1" smtClean="0">
                        <a:latin typeface="Cambria Math" panose="02040503050406030204" pitchFamily="18" charset="0"/>
                        <a:ea typeface="Cambria Math" panose="02040503050406030204" pitchFamily="18" charset="0"/>
                      </a:rPr>
                      <m:t>𝑁</m:t>
                    </m:r>
                    <m:r>
                      <a:rPr lang="en-GB" sz="1600" b="0" i="1" smtClean="0">
                        <a:latin typeface="Cambria Math" panose="02040503050406030204" pitchFamily="18" charset="0"/>
                        <a:ea typeface="Cambria Math" panose="02040503050406030204" pitchFamily="18" charset="0"/>
                      </a:rPr>
                      <m:t>(</m:t>
                    </m:r>
                    <m:sSub>
                      <m:sSubPr>
                        <m:ctrlPr>
                          <a:rPr lang="en-GB" sz="1600" b="0" i="1" smtClean="0">
                            <a:latin typeface="Cambria Math" panose="02040503050406030204" pitchFamily="18" charset="0"/>
                            <a:ea typeface="Cambria Math" panose="02040503050406030204" pitchFamily="18" charset="0"/>
                          </a:rPr>
                        </m:ctrlPr>
                      </m:sSubPr>
                      <m:e>
                        <m:r>
                          <a:rPr lang="en-GB" sz="1600" b="0" i="1" smtClean="0">
                            <a:latin typeface="Cambria Math" panose="02040503050406030204" pitchFamily="18" charset="0"/>
                            <a:ea typeface="Cambria Math" panose="02040503050406030204" pitchFamily="18" charset="0"/>
                          </a:rPr>
                          <m:t>𝑑</m:t>
                        </m:r>
                      </m:e>
                      <m:sub>
                        <m:r>
                          <a:rPr lang="en-GB" sz="1600" b="0" i="1" smtClean="0">
                            <a:latin typeface="Cambria Math" panose="02040503050406030204" pitchFamily="18" charset="0"/>
                            <a:ea typeface="Cambria Math" panose="02040503050406030204" pitchFamily="18" charset="0"/>
                          </a:rPr>
                          <m:t>2</m:t>
                        </m:r>
                      </m:sub>
                    </m:sSub>
                    <m:r>
                      <a:rPr lang="en-GB" sz="1600" b="0" i="1" smtClean="0">
                        <a:latin typeface="Cambria Math" panose="02040503050406030204" pitchFamily="18" charset="0"/>
                        <a:ea typeface="Cambria Math" panose="02040503050406030204" pitchFamily="18" charset="0"/>
                      </a:rPr>
                      <m:t>)</m:t>
                    </m:r>
                  </m:oMath>
                </a14:m>
                <a:r>
                  <a:rPr lang="en-GB" sz="1600" dirty="0">
                    <a:latin typeface="Cambria Math" panose="02040503050406030204" pitchFamily="18" charset="0"/>
                    <a:ea typeface="Cambria Math" panose="02040503050406030204" pitchFamily="18" charset="0"/>
                  </a:rPr>
                  <a:t> is equal to the probability that the option will be exercised</a:t>
                </a:r>
              </a:p>
            </p:txBody>
          </p:sp>
        </mc:Choice>
        <mc:Fallback xmlns="">
          <p:sp>
            <p:nvSpPr>
              <p:cNvPr id="86" name="TextovéPole 85">
                <a:extLst>
                  <a:ext uri="{FF2B5EF4-FFF2-40B4-BE49-F238E27FC236}">
                    <a16:creationId xmlns:a16="http://schemas.microsoft.com/office/drawing/2014/main" id="{05FC8A4A-3761-4383-881C-9096ADBF4AD7}"/>
                  </a:ext>
                </a:extLst>
              </p:cNvPr>
              <p:cNvSpPr txBox="1">
                <a:spLocks noRot="1" noChangeAspect="1" noMove="1" noResize="1" noEditPoints="1" noAdjustHandles="1" noChangeArrowheads="1" noChangeShapeType="1" noTextEdit="1"/>
              </p:cNvSpPr>
              <p:nvPr/>
            </p:nvSpPr>
            <p:spPr>
              <a:xfrm>
                <a:off x="1512000" y="3732400"/>
                <a:ext cx="6063119" cy="338554"/>
              </a:xfrm>
              <a:prstGeom prst="rect">
                <a:avLst/>
              </a:prstGeom>
              <a:blipFill>
                <a:blip r:embed="rId14"/>
                <a:stretch>
                  <a:fillRect l="-402" t="-7143" b="-19643"/>
                </a:stretch>
              </a:blipFill>
              <a:ln>
                <a:noFill/>
              </a:ln>
            </p:spPr>
            <p:txBody>
              <a:bodyPr/>
              <a:lstStyle/>
              <a:p>
                <a:r>
                  <a:rPr lang="cs-CZ">
                    <a:noFill/>
                  </a:rPr>
                  <a:t> </a:t>
                </a:r>
              </a:p>
            </p:txBody>
          </p:sp>
        </mc:Fallback>
      </mc:AlternateContent>
      <p:sp>
        <p:nvSpPr>
          <p:cNvPr id="61" name="TextovéPole 60">
            <a:extLst>
              <a:ext uri="{FF2B5EF4-FFF2-40B4-BE49-F238E27FC236}">
                <a16:creationId xmlns:a16="http://schemas.microsoft.com/office/drawing/2014/main" id="{05FC8A4A-3761-4383-881C-9096ADBF4AD7}"/>
              </a:ext>
            </a:extLst>
          </p:cNvPr>
          <p:cNvSpPr txBox="1"/>
          <p:nvPr/>
        </p:nvSpPr>
        <p:spPr>
          <a:xfrm>
            <a:off x="1512000" y="2448990"/>
            <a:ext cx="7379353" cy="338554"/>
          </a:xfrm>
          <a:prstGeom prst="rect">
            <a:avLst/>
          </a:prstGeom>
          <a:noFill/>
          <a:ln>
            <a:noFill/>
          </a:ln>
        </p:spPr>
        <p:txBody>
          <a:bodyPr wrap="square" rtlCol="0">
            <a:spAutoFit/>
          </a:bodyPr>
          <a:lstStyle/>
          <a:p>
            <a:pPr marL="180000" indent="-180000">
              <a:buClr>
                <a:srgbClr val="7030A0"/>
              </a:buClr>
              <a:buSzPct val="100000"/>
              <a:buFont typeface="Wingdings" panose="05000000000000000000" pitchFamily="2" charset="2"/>
              <a:buChar char="§"/>
            </a:pPr>
            <a:r>
              <a:rPr lang="en-GB" sz="1600" dirty="0">
                <a:latin typeface="Cambria Math" panose="02040503050406030204" pitchFamily="18" charset="0"/>
                <a:ea typeface="Cambria Math" panose="02040503050406030204" pitchFamily="18" charset="0"/>
              </a:rPr>
              <a:t>The option’s payoff  is conditional on whether or not the option will be exercised</a:t>
            </a:r>
          </a:p>
        </p:txBody>
      </p:sp>
      <p:sp>
        <p:nvSpPr>
          <p:cNvPr id="72" name="TextovéPole 71">
            <a:extLst>
              <a:ext uri="{FF2B5EF4-FFF2-40B4-BE49-F238E27FC236}">
                <a16:creationId xmlns:a16="http://schemas.microsoft.com/office/drawing/2014/main" id="{05FC8A4A-3761-4383-881C-9096ADBF4AD7}"/>
              </a:ext>
            </a:extLst>
          </p:cNvPr>
          <p:cNvSpPr txBox="1"/>
          <p:nvPr/>
        </p:nvSpPr>
        <p:spPr>
          <a:xfrm>
            <a:off x="1512000" y="2718802"/>
            <a:ext cx="6948000" cy="338554"/>
          </a:xfrm>
          <a:prstGeom prst="rect">
            <a:avLst/>
          </a:prstGeom>
          <a:noFill/>
          <a:ln>
            <a:noFill/>
          </a:ln>
        </p:spPr>
        <p:txBody>
          <a:bodyPr wrap="square" rtlCol="0">
            <a:spAutoFit/>
          </a:bodyPr>
          <a:lstStyle/>
          <a:p>
            <a:pPr marL="180000" indent="-180000">
              <a:buClr>
                <a:srgbClr val="7030A0"/>
              </a:buClr>
              <a:buSzPct val="100000"/>
              <a:buFont typeface="Wingdings" panose="05000000000000000000" pitchFamily="2" charset="2"/>
              <a:buChar char="§"/>
            </a:pPr>
            <a:r>
              <a:rPr lang="en-GB" sz="1600" dirty="0">
                <a:latin typeface="Cambria Math" panose="02040503050406030204" pitchFamily="18" charset="0"/>
                <a:ea typeface="Cambria Math" panose="02040503050406030204" pitchFamily="18" charset="0"/>
              </a:rPr>
              <a:t>The expected value of a given exercise price 𝑋 is equal to this given amount</a:t>
            </a:r>
          </a:p>
        </p:txBody>
      </p:sp>
      <mc:AlternateContent xmlns:mc="http://schemas.openxmlformats.org/markup-compatibility/2006" xmlns:a14="http://schemas.microsoft.com/office/drawing/2010/main">
        <mc:Choice Requires="a14">
          <p:sp>
            <p:nvSpPr>
              <p:cNvPr id="73" name="TextovéPole 72"/>
              <p:cNvSpPr txBox="1"/>
              <p:nvPr/>
            </p:nvSpPr>
            <p:spPr>
              <a:xfrm>
                <a:off x="1691681" y="1796780"/>
                <a:ext cx="6336800" cy="693267"/>
              </a:xfrm>
              <a:prstGeom prst="rect">
                <a:avLst/>
              </a:prstGeom>
              <a:noFill/>
            </p:spPr>
            <p:txBody>
              <a:bodyPr wrap="square" lIns="0" tIns="0" rIns="0" bIns="0" rtlCol="0">
                <a:spAutoFit/>
              </a:bodyPr>
              <a:lstStyle/>
              <a:p>
                <a:pPr>
                  <a:lnSpc>
                    <a:spcPct val="150000"/>
                  </a:lnSpc>
                </a:pPr>
                <a14:m>
                  <m:oMathPara xmlns:m="http://schemas.openxmlformats.org/officeDocument/2006/math">
                    <m:oMathParaPr>
                      <m:jc m:val="left"/>
                    </m:oMathParaPr>
                    <m:oMath xmlns:m="http://schemas.openxmlformats.org/officeDocument/2006/math">
                      <m:r>
                        <a:rPr lang="cs-CZ" sz="1600" b="0" i="1" smtClean="0">
                          <a:latin typeface="Cambria Math" panose="02040503050406030204" pitchFamily="18" charset="0"/>
                          <a:ea typeface="Cambria Math" panose="02040503050406030204" pitchFamily="18" charset="0"/>
                        </a:rPr>
                        <m:t>𝐶</m:t>
                      </m:r>
                      <m:r>
                        <a:rPr lang="cs-CZ" sz="1600" b="0" i="1" smtClean="0">
                          <a:latin typeface="Cambria Math" panose="02040503050406030204" pitchFamily="18" charset="0"/>
                          <a:ea typeface="Cambria Math" panose="02040503050406030204" pitchFamily="18" charset="0"/>
                        </a:rPr>
                        <m:t>=</m:t>
                      </m:r>
                      <m:sSup>
                        <m:sSupPr>
                          <m:ctrlPr>
                            <a:rPr lang="cs-CZ" sz="1600" b="0" i="1" smtClean="0">
                              <a:latin typeface="Cambria Math" panose="02040503050406030204" pitchFamily="18" charset="0"/>
                              <a:ea typeface="Cambria Math" panose="02040503050406030204" pitchFamily="18" charset="0"/>
                            </a:rPr>
                          </m:ctrlPr>
                        </m:sSupPr>
                        <m:e>
                          <m:r>
                            <a:rPr lang="cs-CZ" sz="1600" b="0" i="1" smtClean="0">
                              <a:latin typeface="Cambria Math" panose="02040503050406030204" pitchFamily="18" charset="0"/>
                              <a:ea typeface="Cambria Math" panose="02040503050406030204" pitchFamily="18" charset="0"/>
                            </a:rPr>
                            <m:t>𝑒</m:t>
                          </m:r>
                        </m:e>
                        <m:sup>
                          <m:r>
                            <a:rPr lang="cs-CZ" sz="1600" b="0" i="1" smtClean="0">
                              <a:latin typeface="Cambria Math" panose="02040503050406030204" pitchFamily="18" charset="0"/>
                              <a:ea typeface="Cambria Math" panose="02040503050406030204" pitchFamily="18" charset="0"/>
                            </a:rPr>
                            <m:t>−</m:t>
                          </m:r>
                          <m:r>
                            <a:rPr lang="cs-CZ" sz="1600" b="0" i="1" smtClean="0">
                              <a:latin typeface="Cambria Math" panose="02040503050406030204" pitchFamily="18" charset="0"/>
                              <a:ea typeface="Cambria Math" panose="02040503050406030204" pitchFamily="18" charset="0"/>
                            </a:rPr>
                            <m:t>𝑟𝑇</m:t>
                          </m:r>
                        </m:sup>
                      </m:sSup>
                      <m:d>
                        <m:dPr>
                          <m:begChr m:val="["/>
                          <m:endChr m:val="]"/>
                          <m:ctrlPr>
                            <a:rPr lang="cs-CZ" sz="1600" b="0" i="1" smtClean="0">
                              <a:latin typeface="Cambria Math" panose="02040503050406030204" pitchFamily="18" charset="0"/>
                              <a:ea typeface="Cambria Math" panose="02040503050406030204" pitchFamily="18" charset="0"/>
                            </a:rPr>
                          </m:ctrlPr>
                        </m:dPr>
                        <m:e>
                          <m:r>
                            <a:rPr lang="cs-CZ" sz="1600" i="1">
                              <a:latin typeface="Cambria Math" panose="02040503050406030204" pitchFamily="18" charset="0"/>
                              <a:ea typeface="Cambria Math" panose="02040503050406030204" pitchFamily="18" charset="0"/>
                            </a:rPr>
                            <m:t>𝐸</m:t>
                          </m:r>
                          <m:r>
                            <a:rPr lang="cs-CZ" sz="1600" i="1">
                              <a:latin typeface="Cambria Math" panose="02040503050406030204" pitchFamily="18" charset="0"/>
                              <a:ea typeface="Cambria Math" panose="02040503050406030204" pitchFamily="18" charset="0"/>
                            </a:rPr>
                            <m:t>(</m:t>
                          </m:r>
                          <m:sSub>
                            <m:sSubPr>
                              <m:ctrlPr>
                                <a:rPr lang="cs-CZ" sz="1600" i="1">
                                  <a:latin typeface="Cambria Math" panose="02040503050406030204" pitchFamily="18" charset="0"/>
                                  <a:ea typeface="Cambria Math" panose="02040503050406030204" pitchFamily="18" charset="0"/>
                                </a:rPr>
                              </m:ctrlPr>
                            </m:sSubPr>
                            <m:e>
                              <m:r>
                                <a:rPr lang="cs-CZ" sz="1600" i="1">
                                  <a:latin typeface="Cambria Math" panose="02040503050406030204" pitchFamily="18" charset="0"/>
                                  <a:ea typeface="Cambria Math" panose="02040503050406030204" pitchFamily="18" charset="0"/>
                                </a:rPr>
                                <m:t>𝑆</m:t>
                              </m:r>
                            </m:e>
                            <m:sub>
                              <m:r>
                                <a:rPr lang="cs-CZ" sz="1600" i="1">
                                  <a:latin typeface="Cambria Math" panose="02040503050406030204" pitchFamily="18" charset="0"/>
                                  <a:ea typeface="Cambria Math" panose="02040503050406030204" pitchFamily="18" charset="0"/>
                                </a:rPr>
                                <m:t>𝑇</m:t>
                              </m:r>
                            </m:sub>
                          </m:sSub>
                          <m:r>
                            <a:rPr lang="cs-CZ" sz="1600" b="0" i="1" smtClean="0">
                              <a:latin typeface="Cambria Math" panose="02040503050406030204" pitchFamily="18" charset="0"/>
                              <a:ea typeface="Cambria Math" panose="02040503050406030204" pitchFamily="18" charset="0"/>
                            </a:rPr>
                            <m:t>−</m:t>
                          </m:r>
                          <m:r>
                            <a:rPr lang="cs-CZ" sz="1600" b="0" i="1" smtClean="0">
                              <a:latin typeface="Cambria Math" panose="02040503050406030204" pitchFamily="18" charset="0"/>
                              <a:ea typeface="Cambria Math" panose="02040503050406030204" pitchFamily="18" charset="0"/>
                            </a:rPr>
                            <m:t>𝑋</m:t>
                          </m:r>
                          <m:r>
                            <a:rPr lang="en-US" sz="1600" i="1">
                              <a:latin typeface="Cambria Math" panose="02040503050406030204" pitchFamily="18" charset="0"/>
                              <a:ea typeface="Cambria Math" panose="02040503050406030204" pitchFamily="18" charset="0"/>
                            </a:rPr>
                            <m:t>|</m:t>
                          </m:r>
                          <m:sSub>
                            <m:sSubPr>
                              <m:ctrlPr>
                                <a:rPr lang="en-US" sz="1600" i="1">
                                  <a:latin typeface="Cambria Math" panose="02040503050406030204" pitchFamily="18" charset="0"/>
                                  <a:ea typeface="Cambria Math" panose="02040503050406030204" pitchFamily="18" charset="0"/>
                                </a:rPr>
                              </m:ctrlPr>
                            </m:sSubPr>
                            <m:e>
                              <m:r>
                                <a:rPr lang="en-US" sz="1600" i="1">
                                  <a:latin typeface="Cambria Math" panose="02040503050406030204" pitchFamily="18" charset="0"/>
                                  <a:ea typeface="Cambria Math" panose="02040503050406030204" pitchFamily="18" charset="0"/>
                                </a:rPr>
                                <m:t>𝑆</m:t>
                              </m:r>
                            </m:e>
                            <m:sub>
                              <m:r>
                                <a:rPr lang="en-US" sz="1600" i="1">
                                  <a:latin typeface="Cambria Math" panose="02040503050406030204" pitchFamily="18" charset="0"/>
                                  <a:ea typeface="Cambria Math" panose="02040503050406030204" pitchFamily="18" charset="0"/>
                                </a:rPr>
                                <m:t>𝑇</m:t>
                              </m:r>
                            </m:sub>
                          </m:sSub>
                          <m:r>
                            <a:rPr lang="en-US" sz="1600" i="1">
                              <a:latin typeface="Cambria Math" panose="02040503050406030204" pitchFamily="18" charset="0"/>
                              <a:ea typeface="Cambria Math" panose="02040503050406030204" pitchFamily="18" charset="0"/>
                            </a:rPr>
                            <m:t>&gt;</m:t>
                          </m:r>
                          <m:r>
                            <a:rPr lang="cs-CZ" sz="1600" i="1">
                              <a:latin typeface="Cambria Math" panose="02040503050406030204" pitchFamily="18" charset="0"/>
                              <a:ea typeface="Cambria Math" panose="02040503050406030204" pitchFamily="18" charset="0"/>
                            </a:rPr>
                            <m:t>𝑋</m:t>
                          </m:r>
                          <m:r>
                            <a:rPr lang="cs-CZ" sz="1600" i="1">
                              <a:latin typeface="Cambria Math" panose="02040503050406030204" pitchFamily="18" charset="0"/>
                              <a:ea typeface="Cambria Math" panose="02040503050406030204" pitchFamily="18" charset="0"/>
                            </a:rPr>
                            <m:t>)×</m:t>
                          </m:r>
                          <m:r>
                            <a:rPr lang="cs-CZ" sz="1600" i="1">
                              <a:latin typeface="Cambria Math" panose="02040503050406030204" pitchFamily="18" charset="0"/>
                              <a:ea typeface="Cambria Math" panose="02040503050406030204" pitchFamily="18" charset="0"/>
                            </a:rPr>
                            <m:t>𝑃</m:t>
                          </m:r>
                          <m:sSub>
                            <m:sSubPr>
                              <m:ctrlPr>
                                <a:rPr lang="en-US" sz="1600" i="1">
                                  <a:latin typeface="Cambria Math" panose="02040503050406030204" pitchFamily="18" charset="0"/>
                                  <a:ea typeface="Cambria Math" panose="02040503050406030204" pitchFamily="18" charset="0"/>
                                </a:rPr>
                              </m:ctrlPr>
                            </m:sSubPr>
                            <m:e>
                              <m:r>
                                <a:rPr lang="cs-CZ" sz="1600" i="1">
                                  <a:latin typeface="Cambria Math" panose="02040503050406030204" pitchFamily="18" charset="0"/>
                                  <a:ea typeface="Cambria Math" panose="02040503050406030204" pitchFamily="18" charset="0"/>
                                </a:rPr>
                                <m:t>(</m:t>
                              </m:r>
                              <m:r>
                                <a:rPr lang="en-US" sz="1600" i="1">
                                  <a:latin typeface="Cambria Math" panose="02040503050406030204" pitchFamily="18" charset="0"/>
                                  <a:ea typeface="Cambria Math" panose="02040503050406030204" pitchFamily="18" charset="0"/>
                                </a:rPr>
                                <m:t>𝑆</m:t>
                              </m:r>
                            </m:e>
                            <m:sub>
                              <m:r>
                                <a:rPr lang="en-US" sz="1600" i="1">
                                  <a:latin typeface="Cambria Math" panose="02040503050406030204" pitchFamily="18" charset="0"/>
                                  <a:ea typeface="Cambria Math" panose="02040503050406030204" pitchFamily="18" charset="0"/>
                                </a:rPr>
                                <m:t>𝑇</m:t>
                              </m:r>
                            </m:sub>
                          </m:sSub>
                          <m:r>
                            <a:rPr lang="en-US" sz="1600" i="1">
                              <a:latin typeface="Cambria Math" panose="02040503050406030204" pitchFamily="18" charset="0"/>
                              <a:ea typeface="Cambria Math" panose="02040503050406030204" pitchFamily="18" charset="0"/>
                            </a:rPr>
                            <m:t>&gt;</m:t>
                          </m:r>
                          <m:r>
                            <a:rPr lang="cs-CZ" sz="1600" i="1">
                              <a:latin typeface="Cambria Math" panose="02040503050406030204" pitchFamily="18" charset="0"/>
                              <a:ea typeface="Cambria Math" panose="02040503050406030204" pitchFamily="18" charset="0"/>
                            </a:rPr>
                            <m:t>𝑋</m:t>
                          </m:r>
                          <m:r>
                            <a:rPr lang="cs-CZ" sz="1600" i="1">
                              <a:latin typeface="Cambria Math" panose="02040503050406030204" pitchFamily="18" charset="0"/>
                              <a:ea typeface="Cambria Math" panose="02040503050406030204" pitchFamily="18" charset="0"/>
                            </a:rPr>
                            <m:t>)+0×</m:t>
                          </m:r>
                          <m:r>
                            <a:rPr lang="cs-CZ" sz="1600" i="1">
                              <a:latin typeface="Cambria Math" panose="02040503050406030204" pitchFamily="18" charset="0"/>
                              <a:ea typeface="Cambria Math" panose="02040503050406030204" pitchFamily="18" charset="0"/>
                            </a:rPr>
                            <m:t>𝑃</m:t>
                          </m:r>
                          <m:sSub>
                            <m:sSubPr>
                              <m:ctrlPr>
                                <a:rPr lang="en-US" sz="1600" i="1">
                                  <a:latin typeface="Cambria Math" panose="02040503050406030204" pitchFamily="18" charset="0"/>
                                  <a:ea typeface="Cambria Math" panose="02040503050406030204" pitchFamily="18" charset="0"/>
                                </a:rPr>
                              </m:ctrlPr>
                            </m:sSubPr>
                            <m:e>
                              <m:r>
                                <a:rPr lang="cs-CZ" sz="1600" i="1">
                                  <a:latin typeface="Cambria Math" panose="02040503050406030204" pitchFamily="18" charset="0"/>
                                  <a:ea typeface="Cambria Math" panose="02040503050406030204" pitchFamily="18" charset="0"/>
                                </a:rPr>
                                <m:t>(</m:t>
                              </m:r>
                              <m:r>
                                <a:rPr lang="en-US" sz="1600" i="1">
                                  <a:latin typeface="Cambria Math" panose="02040503050406030204" pitchFamily="18" charset="0"/>
                                  <a:ea typeface="Cambria Math" panose="02040503050406030204" pitchFamily="18" charset="0"/>
                                </a:rPr>
                                <m:t>𝑆</m:t>
                              </m:r>
                            </m:e>
                            <m:sub>
                              <m:r>
                                <a:rPr lang="en-US" sz="1600" i="1">
                                  <a:latin typeface="Cambria Math" panose="02040503050406030204" pitchFamily="18" charset="0"/>
                                  <a:ea typeface="Cambria Math" panose="02040503050406030204" pitchFamily="18" charset="0"/>
                                </a:rPr>
                                <m:t>𝑇</m:t>
                              </m:r>
                            </m:sub>
                          </m:sSub>
                          <m:r>
                            <a:rPr lang="en-US" sz="1600" i="1" smtClean="0">
                              <a:latin typeface="Cambria Math" panose="02040503050406030204" pitchFamily="18" charset="0"/>
                              <a:ea typeface="Cambria Math" panose="02040503050406030204" pitchFamily="18" charset="0"/>
                            </a:rPr>
                            <m:t>≤</m:t>
                          </m:r>
                          <m:r>
                            <a:rPr lang="cs-CZ" sz="1600" i="1">
                              <a:latin typeface="Cambria Math" panose="02040503050406030204" pitchFamily="18" charset="0"/>
                              <a:ea typeface="Cambria Math" panose="02040503050406030204" pitchFamily="18" charset="0"/>
                            </a:rPr>
                            <m:t>𝑋</m:t>
                          </m:r>
                          <m:r>
                            <a:rPr lang="cs-CZ" sz="1600" b="0" i="1" smtClean="0">
                              <a:latin typeface="Cambria Math" panose="02040503050406030204" pitchFamily="18" charset="0"/>
                              <a:ea typeface="Cambria Math" panose="02040503050406030204" pitchFamily="18" charset="0"/>
                            </a:rPr>
                            <m:t>)</m:t>
                          </m:r>
                        </m:e>
                      </m:d>
                    </m:oMath>
                  </m:oMathPara>
                </a14:m>
                <a:endParaRPr lang="cs-CZ" sz="1600" b="0" i="1" dirty="0">
                  <a:latin typeface="Cambria Math" panose="02040503050406030204" pitchFamily="18" charset="0"/>
                  <a:ea typeface="Cambria Math" panose="02040503050406030204" pitchFamily="18" charset="0"/>
                </a:endParaRPr>
              </a:p>
              <a:p>
                <a:pPr marL="92075" indent="-92075">
                  <a:lnSpc>
                    <a:spcPct val="150000"/>
                  </a:lnSpc>
                </a:pPr>
                <a:r>
                  <a:rPr lang="cs-CZ" sz="1600" dirty="0">
                    <a:ea typeface="Cambria Math" panose="02040503050406030204" pitchFamily="18" charset="0"/>
                  </a:rPr>
                  <a:t>   </a:t>
                </a:r>
                <a14:m>
                  <m:oMath xmlns:m="http://schemas.openxmlformats.org/officeDocument/2006/math">
                    <m:r>
                      <a:rPr lang="cs-CZ" sz="1600" b="0" i="0" smtClean="0">
                        <a:latin typeface="Cambria Math" panose="02040503050406030204" pitchFamily="18" charset="0"/>
                        <a:ea typeface="Cambria Math" panose="02040503050406030204" pitchFamily="18" charset="0"/>
                      </a:rPr>
                      <m:t>=</m:t>
                    </m:r>
                    <m:sSup>
                      <m:sSupPr>
                        <m:ctrlPr>
                          <a:rPr lang="cs-CZ" sz="1600" i="1">
                            <a:latin typeface="Cambria Math" panose="02040503050406030204" pitchFamily="18" charset="0"/>
                            <a:ea typeface="Cambria Math" panose="02040503050406030204" pitchFamily="18" charset="0"/>
                          </a:rPr>
                        </m:ctrlPr>
                      </m:sSupPr>
                      <m:e>
                        <m:r>
                          <a:rPr lang="cs-CZ" sz="1600" i="1">
                            <a:latin typeface="Cambria Math" panose="02040503050406030204" pitchFamily="18" charset="0"/>
                            <a:ea typeface="Cambria Math" panose="02040503050406030204" pitchFamily="18" charset="0"/>
                          </a:rPr>
                          <m:t>𝑒</m:t>
                        </m:r>
                      </m:e>
                      <m:sup>
                        <m:r>
                          <a:rPr lang="cs-CZ" sz="1600" i="1">
                            <a:latin typeface="Cambria Math" panose="02040503050406030204" pitchFamily="18" charset="0"/>
                            <a:ea typeface="Cambria Math" panose="02040503050406030204" pitchFamily="18" charset="0"/>
                          </a:rPr>
                          <m:t>−</m:t>
                        </m:r>
                        <m:r>
                          <a:rPr lang="cs-CZ" sz="1600" i="1">
                            <a:latin typeface="Cambria Math" panose="02040503050406030204" pitchFamily="18" charset="0"/>
                            <a:ea typeface="Cambria Math" panose="02040503050406030204" pitchFamily="18" charset="0"/>
                          </a:rPr>
                          <m:t>𝑟𝑇</m:t>
                        </m:r>
                      </m:sup>
                    </m:sSup>
                    <m:r>
                      <a:rPr lang="cs-CZ" sz="1600" i="1" smtClean="0">
                        <a:latin typeface="Cambria Math" panose="02040503050406030204" pitchFamily="18" charset="0"/>
                        <a:ea typeface="Cambria Math" panose="02040503050406030204" pitchFamily="18" charset="0"/>
                      </a:rPr>
                      <m:t>×</m:t>
                    </m:r>
                    <m:r>
                      <a:rPr lang="cs-CZ" sz="1600" i="1">
                        <a:latin typeface="Cambria Math" panose="02040503050406030204" pitchFamily="18" charset="0"/>
                        <a:ea typeface="Cambria Math" panose="02040503050406030204" pitchFamily="18" charset="0"/>
                      </a:rPr>
                      <m:t>𝐸</m:t>
                    </m:r>
                    <m:r>
                      <a:rPr lang="cs-CZ" sz="1600" i="1">
                        <a:latin typeface="Cambria Math" panose="02040503050406030204" pitchFamily="18" charset="0"/>
                        <a:ea typeface="Cambria Math" panose="02040503050406030204" pitchFamily="18" charset="0"/>
                      </a:rPr>
                      <m:t>(</m:t>
                    </m:r>
                    <m:sSub>
                      <m:sSubPr>
                        <m:ctrlPr>
                          <a:rPr lang="cs-CZ" sz="1600" i="1">
                            <a:latin typeface="Cambria Math" panose="02040503050406030204" pitchFamily="18" charset="0"/>
                            <a:ea typeface="Cambria Math" panose="02040503050406030204" pitchFamily="18" charset="0"/>
                          </a:rPr>
                        </m:ctrlPr>
                      </m:sSubPr>
                      <m:e>
                        <m:r>
                          <a:rPr lang="cs-CZ" sz="1600" i="1">
                            <a:latin typeface="Cambria Math" panose="02040503050406030204" pitchFamily="18" charset="0"/>
                            <a:ea typeface="Cambria Math" panose="02040503050406030204" pitchFamily="18" charset="0"/>
                          </a:rPr>
                          <m:t>𝑆</m:t>
                        </m:r>
                      </m:e>
                      <m:sub>
                        <m:r>
                          <a:rPr lang="cs-CZ" sz="1600" i="1">
                            <a:latin typeface="Cambria Math" panose="02040503050406030204" pitchFamily="18" charset="0"/>
                            <a:ea typeface="Cambria Math" panose="02040503050406030204" pitchFamily="18" charset="0"/>
                          </a:rPr>
                          <m:t>𝑇</m:t>
                        </m:r>
                      </m:sub>
                    </m:sSub>
                    <m:r>
                      <a:rPr lang="en-US" sz="1600" i="1">
                        <a:latin typeface="Cambria Math" panose="02040503050406030204" pitchFamily="18" charset="0"/>
                        <a:ea typeface="Cambria Math" panose="02040503050406030204" pitchFamily="18" charset="0"/>
                      </a:rPr>
                      <m:t>|</m:t>
                    </m:r>
                    <m:sSub>
                      <m:sSubPr>
                        <m:ctrlPr>
                          <a:rPr lang="en-US" sz="1600" i="1">
                            <a:latin typeface="Cambria Math" panose="02040503050406030204" pitchFamily="18" charset="0"/>
                            <a:ea typeface="Cambria Math" panose="02040503050406030204" pitchFamily="18" charset="0"/>
                          </a:rPr>
                        </m:ctrlPr>
                      </m:sSubPr>
                      <m:e>
                        <m:r>
                          <a:rPr lang="en-US" sz="1600" i="1">
                            <a:latin typeface="Cambria Math" panose="02040503050406030204" pitchFamily="18" charset="0"/>
                            <a:ea typeface="Cambria Math" panose="02040503050406030204" pitchFamily="18" charset="0"/>
                          </a:rPr>
                          <m:t>𝑆</m:t>
                        </m:r>
                      </m:e>
                      <m:sub>
                        <m:r>
                          <a:rPr lang="en-US" sz="1600" i="1">
                            <a:latin typeface="Cambria Math" panose="02040503050406030204" pitchFamily="18" charset="0"/>
                            <a:ea typeface="Cambria Math" panose="02040503050406030204" pitchFamily="18" charset="0"/>
                          </a:rPr>
                          <m:t>𝑇</m:t>
                        </m:r>
                      </m:sub>
                    </m:sSub>
                    <m:r>
                      <a:rPr lang="en-US" sz="1600" i="1">
                        <a:latin typeface="Cambria Math" panose="02040503050406030204" pitchFamily="18" charset="0"/>
                        <a:ea typeface="Cambria Math" panose="02040503050406030204" pitchFamily="18" charset="0"/>
                      </a:rPr>
                      <m:t>&gt;</m:t>
                    </m:r>
                    <m:r>
                      <a:rPr lang="cs-CZ" sz="1600" i="1">
                        <a:latin typeface="Cambria Math" panose="02040503050406030204" pitchFamily="18" charset="0"/>
                        <a:ea typeface="Cambria Math" panose="02040503050406030204" pitchFamily="18" charset="0"/>
                      </a:rPr>
                      <m:t>𝑋</m:t>
                    </m:r>
                    <m:r>
                      <a:rPr lang="cs-CZ" sz="1600" i="1">
                        <a:latin typeface="Cambria Math" panose="02040503050406030204" pitchFamily="18" charset="0"/>
                        <a:ea typeface="Cambria Math" panose="02040503050406030204" pitchFamily="18" charset="0"/>
                      </a:rPr>
                      <m:t>)×</m:t>
                    </m:r>
                    <m:r>
                      <a:rPr lang="cs-CZ" sz="1600" i="1">
                        <a:latin typeface="Cambria Math" panose="02040503050406030204" pitchFamily="18" charset="0"/>
                        <a:ea typeface="Cambria Math" panose="02040503050406030204" pitchFamily="18" charset="0"/>
                      </a:rPr>
                      <m:t>𝑃</m:t>
                    </m:r>
                    <m:sSub>
                      <m:sSubPr>
                        <m:ctrlPr>
                          <a:rPr lang="en-US" sz="1600" i="1">
                            <a:latin typeface="Cambria Math" panose="02040503050406030204" pitchFamily="18" charset="0"/>
                            <a:ea typeface="Cambria Math" panose="02040503050406030204" pitchFamily="18" charset="0"/>
                          </a:rPr>
                        </m:ctrlPr>
                      </m:sSubPr>
                      <m:e>
                        <m:r>
                          <a:rPr lang="cs-CZ" sz="1600" i="1">
                            <a:latin typeface="Cambria Math" panose="02040503050406030204" pitchFamily="18" charset="0"/>
                            <a:ea typeface="Cambria Math" panose="02040503050406030204" pitchFamily="18" charset="0"/>
                          </a:rPr>
                          <m:t>(</m:t>
                        </m:r>
                        <m:r>
                          <a:rPr lang="en-US" sz="1600" i="1">
                            <a:latin typeface="Cambria Math" panose="02040503050406030204" pitchFamily="18" charset="0"/>
                            <a:ea typeface="Cambria Math" panose="02040503050406030204" pitchFamily="18" charset="0"/>
                          </a:rPr>
                          <m:t>𝑆</m:t>
                        </m:r>
                      </m:e>
                      <m:sub>
                        <m:r>
                          <a:rPr lang="en-US" sz="1600" i="1">
                            <a:latin typeface="Cambria Math" panose="02040503050406030204" pitchFamily="18" charset="0"/>
                            <a:ea typeface="Cambria Math" panose="02040503050406030204" pitchFamily="18" charset="0"/>
                          </a:rPr>
                          <m:t>𝑇</m:t>
                        </m:r>
                      </m:sub>
                    </m:sSub>
                    <m:r>
                      <a:rPr lang="en-US" sz="1600" i="1">
                        <a:latin typeface="Cambria Math" panose="02040503050406030204" pitchFamily="18" charset="0"/>
                        <a:ea typeface="Cambria Math" panose="02040503050406030204" pitchFamily="18" charset="0"/>
                      </a:rPr>
                      <m:t>&gt;</m:t>
                    </m:r>
                    <m:r>
                      <a:rPr lang="cs-CZ" sz="1600" i="1">
                        <a:latin typeface="Cambria Math" panose="02040503050406030204" pitchFamily="18" charset="0"/>
                        <a:ea typeface="Cambria Math" panose="02040503050406030204" pitchFamily="18" charset="0"/>
                      </a:rPr>
                      <m:t>𝑋</m:t>
                    </m:r>
                    <m:r>
                      <a:rPr lang="cs-CZ" sz="1600" i="1">
                        <a:latin typeface="Cambria Math" panose="02040503050406030204" pitchFamily="18" charset="0"/>
                        <a:ea typeface="Cambria Math" panose="02040503050406030204" pitchFamily="18" charset="0"/>
                      </a:rPr>
                      <m:t>)−</m:t>
                    </m:r>
                    <m:r>
                      <a:rPr lang="cs-CZ" sz="1600" b="0" i="1" smtClean="0">
                        <a:latin typeface="Cambria Math" panose="02040503050406030204" pitchFamily="18" charset="0"/>
                        <a:ea typeface="Cambria Math" panose="02040503050406030204" pitchFamily="18" charset="0"/>
                      </a:rPr>
                      <m:t>𝑋</m:t>
                    </m:r>
                    <m:r>
                      <a:rPr lang="cs-CZ" sz="1600" b="0" i="1" smtClean="0">
                        <a:latin typeface="Cambria Math" panose="02040503050406030204" pitchFamily="18" charset="0"/>
                        <a:ea typeface="Cambria Math" panose="02040503050406030204" pitchFamily="18" charset="0"/>
                      </a:rPr>
                      <m:t>×</m:t>
                    </m:r>
                    <m:sSup>
                      <m:sSupPr>
                        <m:ctrlPr>
                          <a:rPr lang="cs-CZ" sz="1600" i="1">
                            <a:latin typeface="Cambria Math" panose="02040503050406030204" pitchFamily="18" charset="0"/>
                            <a:ea typeface="Cambria Math" panose="02040503050406030204" pitchFamily="18" charset="0"/>
                          </a:rPr>
                        </m:ctrlPr>
                      </m:sSupPr>
                      <m:e>
                        <m:r>
                          <a:rPr lang="cs-CZ" sz="1600" i="1">
                            <a:latin typeface="Cambria Math" panose="02040503050406030204" pitchFamily="18" charset="0"/>
                            <a:ea typeface="Cambria Math" panose="02040503050406030204" pitchFamily="18" charset="0"/>
                          </a:rPr>
                          <m:t>𝑒</m:t>
                        </m:r>
                      </m:e>
                      <m:sup>
                        <m:r>
                          <a:rPr lang="cs-CZ" sz="1600" i="1">
                            <a:latin typeface="Cambria Math" panose="02040503050406030204" pitchFamily="18" charset="0"/>
                            <a:ea typeface="Cambria Math" panose="02040503050406030204" pitchFamily="18" charset="0"/>
                          </a:rPr>
                          <m:t>−</m:t>
                        </m:r>
                        <m:r>
                          <a:rPr lang="cs-CZ" sz="1600" i="1">
                            <a:latin typeface="Cambria Math" panose="02040503050406030204" pitchFamily="18" charset="0"/>
                            <a:ea typeface="Cambria Math" panose="02040503050406030204" pitchFamily="18" charset="0"/>
                          </a:rPr>
                          <m:t>𝑟𝑇</m:t>
                        </m:r>
                      </m:sup>
                    </m:sSup>
                    <m:r>
                      <a:rPr lang="cs-CZ" sz="1600" i="1">
                        <a:latin typeface="Cambria Math" panose="02040503050406030204" pitchFamily="18" charset="0"/>
                        <a:ea typeface="Cambria Math" panose="02040503050406030204" pitchFamily="18" charset="0"/>
                      </a:rPr>
                      <m:t>×</m:t>
                    </m:r>
                    <m:r>
                      <a:rPr lang="cs-CZ" sz="1600" i="1">
                        <a:latin typeface="Cambria Math" panose="02040503050406030204" pitchFamily="18" charset="0"/>
                        <a:ea typeface="Cambria Math" panose="02040503050406030204" pitchFamily="18" charset="0"/>
                      </a:rPr>
                      <m:t>𝑃</m:t>
                    </m:r>
                    <m:sSub>
                      <m:sSubPr>
                        <m:ctrlPr>
                          <a:rPr lang="en-US" sz="1600" i="1">
                            <a:latin typeface="Cambria Math" panose="02040503050406030204" pitchFamily="18" charset="0"/>
                            <a:ea typeface="Cambria Math" panose="02040503050406030204" pitchFamily="18" charset="0"/>
                          </a:rPr>
                        </m:ctrlPr>
                      </m:sSubPr>
                      <m:e>
                        <m:r>
                          <a:rPr lang="cs-CZ" sz="1600" i="1">
                            <a:latin typeface="Cambria Math" panose="02040503050406030204" pitchFamily="18" charset="0"/>
                            <a:ea typeface="Cambria Math" panose="02040503050406030204" pitchFamily="18" charset="0"/>
                          </a:rPr>
                          <m:t>(</m:t>
                        </m:r>
                        <m:r>
                          <a:rPr lang="en-US" sz="1600" i="1">
                            <a:latin typeface="Cambria Math" panose="02040503050406030204" pitchFamily="18" charset="0"/>
                            <a:ea typeface="Cambria Math" panose="02040503050406030204" pitchFamily="18" charset="0"/>
                          </a:rPr>
                          <m:t>𝑆</m:t>
                        </m:r>
                      </m:e>
                      <m:sub>
                        <m:r>
                          <a:rPr lang="en-US" sz="1600" i="1">
                            <a:latin typeface="Cambria Math" panose="02040503050406030204" pitchFamily="18" charset="0"/>
                            <a:ea typeface="Cambria Math" panose="02040503050406030204" pitchFamily="18" charset="0"/>
                          </a:rPr>
                          <m:t>𝑇</m:t>
                        </m:r>
                      </m:sub>
                    </m:sSub>
                    <m:r>
                      <a:rPr lang="en-US" sz="1600" i="1">
                        <a:latin typeface="Cambria Math" panose="02040503050406030204" pitchFamily="18" charset="0"/>
                        <a:ea typeface="Cambria Math" panose="02040503050406030204" pitchFamily="18" charset="0"/>
                      </a:rPr>
                      <m:t>&gt;</m:t>
                    </m:r>
                    <m:r>
                      <a:rPr lang="cs-CZ" sz="1600" i="1">
                        <a:latin typeface="Cambria Math" panose="02040503050406030204" pitchFamily="18" charset="0"/>
                        <a:ea typeface="Cambria Math" panose="02040503050406030204" pitchFamily="18" charset="0"/>
                      </a:rPr>
                      <m:t>𝑋</m:t>
                    </m:r>
                    <m:r>
                      <a:rPr lang="cs-CZ" sz="1600" i="1">
                        <a:latin typeface="Cambria Math" panose="02040503050406030204" pitchFamily="18" charset="0"/>
                        <a:ea typeface="Cambria Math" panose="02040503050406030204" pitchFamily="18" charset="0"/>
                      </a:rPr>
                      <m:t>)</m:t>
                    </m:r>
                  </m:oMath>
                </a14:m>
                <a:endParaRPr lang="cs-CZ" sz="1600" i="1" dirty="0">
                  <a:latin typeface="Cambria Math"/>
                  <a:ea typeface="Cambria Math" panose="02040503050406030204" pitchFamily="18" charset="0"/>
                </a:endParaRPr>
              </a:p>
            </p:txBody>
          </p:sp>
        </mc:Choice>
        <mc:Fallback xmlns="">
          <p:sp>
            <p:nvSpPr>
              <p:cNvPr id="73" name="TextovéPole 72"/>
              <p:cNvSpPr txBox="1">
                <a:spLocks noRot="1" noChangeAspect="1" noMove="1" noResize="1" noEditPoints="1" noAdjustHandles="1" noChangeArrowheads="1" noChangeShapeType="1" noTextEdit="1"/>
              </p:cNvSpPr>
              <p:nvPr/>
            </p:nvSpPr>
            <p:spPr>
              <a:xfrm>
                <a:off x="1691681" y="1796780"/>
                <a:ext cx="6336800" cy="693267"/>
              </a:xfrm>
              <a:prstGeom prst="rect">
                <a:avLst/>
              </a:prstGeom>
              <a:blipFill>
                <a:blip r:embed="rId15"/>
                <a:stretch>
                  <a:fillRect b="-12389"/>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79" name="TextovéPole 78"/>
              <p:cNvSpPr txBox="1"/>
              <p:nvPr/>
            </p:nvSpPr>
            <p:spPr>
              <a:xfrm>
                <a:off x="1260000" y="3382896"/>
                <a:ext cx="6371479" cy="323550"/>
              </a:xfrm>
              <a:prstGeom prst="rect">
                <a:avLst/>
              </a:prstGeom>
              <a:noFill/>
            </p:spPr>
            <p:txBody>
              <a:bodyPr wrap="square" lIns="0" tIns="0" rIns="0" bIns="0" rtlCol="0">
                <a:spAutoFit/>
              </a:bodyPr>
              <a:lstStyle/>
              <a:p>
                <a:pPr marL="324000" indent="-324000">
                  <a:lnSpc>
                    <a:spcPct val="150000"/>
                  </a:lnSpc>
                  <a:buClr>
                    <a:srgbClr val="7030A0"/>
                  </a:buClr>
                  <a:buFont typeface="Wingdings" panose="05000000000000000000" pitchFamily="2" charset="2"/>
                  <a:buChar char="q"/>
                </a:pPr>
                <a14:m>
                  <m:oMath xmlns:m="http://schemas.openxmlformats.org/officeDocument/2006/math">
                    <m:r>
                      <a:rPr lang="cs-CZ" sz="1600" b="0" i="1" smtClean="0">
                        <a:latin typeface="Cambria Math" panose="02040503050406030204" pitchFamily="18" charset="0"/>
                        <a:ea typeface="Cambria Math" panose="02040503050406030204" pitchFamily="18" charset="0"/>
                      </a:rPr>
                      <m:t>𝑁</m:t>
                    </m:r>
                    <m:d>
                      <m:dPr>
                        <m:ctrlPr>
                          <a:rPr lang="cs-CZ" sz="1600" b="0" i="1" smtClean="0">
                            <a:latin typeface="Cambria Math" panose="02040503050406030204" pitchFamily="18" charset="0"/>
                            <a:ea typeface="Cambria Math" panose="02040503050406030204" pitchFamily="18" charset="0"/>
                          </a:rPr>
                        </m:ctrlPr>
                      </m:dPr>
                      <m:e>
                        <m:sSub>
                          <m:sSubPr>
                            <m:ctrlPr>
                              <a:rPr lang="cs-CZ" sz="1600" b="0" i="1" smtClean="0">
                                <a:latin typeface="Cambria Math" panose="02040503050406030204" pitchFamily="18" charset="0"/>
                                <a:ea typeface="Cambria Math" panose="02040503050406030204" pitchFamily="18" charset="0"/>
                              </a:rPr>
                            </m:ctrlPr>
                          </m:sSubPr>
                          <m:e>
                            <m:r>
                              <a:rPr lang="cs-CZ" sz="1600" b="0" i="1" smtClean="0">
                                <a:latin typeface="Cambria Math" panose="02040503050406030204" pitchFamily="18" charset="0"/>
                                <a:ea typeface="Cambria Math" panose="02040503050406030204" pitchFamily="18" charset="0"/>
                              </a:rPr>
                              <m:t>𝑑</m:t>
                            </m:r>
                          </m:e>
                          <m:sub>
                            <m:r>
                              <a:rPr lang="cs-CZ" sz="1600" b="0" i="1" smtClean="0">
                                <a:latin typeface="Cambria Math" panose="02040503050406030204" pitchFamily="18" charset="0"/>
                                <a:ea typeface="Cambria Math" panose="02040503050406030204" pitchFamily="18" charset="0"/>
                              </a:rPr>
                              <m:t>2</m:t>
                            </m:r>
                          </m:sub>
                        </m:sSub>
                      </m:e>
                    </m:d>
                    <m:r>
                      <a:rPr lang="cs-CZ" sz="1600" b="0" i="1" smtClean="0">
                        <a:latin typeface="Cambria Math" panose="02040503050406030204" pitchFamily="18" charset="0"/>
                        <a:ea typeface="Cambria Math" panose="02040503050406030204" pitchFamily="18" charset="0"/>
                      </a:rPr>
                      <m:t>:   </m:t>
                    </m:r>
                    <m:r>
                      <a:rPr lang="cs-CZ" sz="1600" i="1">
                        <a:latin typeface="Cambria Math" panose="02040503050406030204" pitchFamily="18" charset="0"/>
                        <a:ea typeface="Cambria Math" panose="02040503050406030204" pitchFamily="18" charset="0"/>
                      </a:rPr>
                      <m:t>𝑋</m:t>
                    </m:r>
                    <m:sSup>
                      <m:sSupPr>
                        <m:ctrlPr>
                          <a:rPr lang="cs-CZ" sz="1600" i="1">
                            <a:latin typeface="Cambria Math" panose="02040503050406030204" pitchFamily="18" charset="0"/>
                            <a:ea typeface="Cambria Math" panose="02040503050406030204" pitchFamily="18" charset="0"/>
                          </a:rPr>
                        </m:ctrlPr>
                      </m:sSupPr>
                      <m:e>
                        <m:r>
                          <a:rPr lang="cs-CZ" sz="1600" i="1" smtClean="0">
                            <a:latin typeface="Cambria Math" panose="02040503050406030204" pitchFamily="18" charset="0"/>
                            <a:ea typeface="Cambria Math" panose="02040503050406030204" pitchFamily="18" charset="0"/>
                          </a:rPr>
                          <m:t>×</m:t>
                        </m:r>
                        <m:r>
                          <a:rPr lang="cs-CZ" sz="1600" i="1">
                            <a:latin typeface="Cambria Math" panose="02040503050406030204" pitchFamily="18" charset="0"/>
                            <a:ea typeface="Cambria Math" panose="02040503050406030204" pitchFamily="18" charset="0"/>
                          </a:rPr>
                          <m:t>𝑒</m:t>
                        </m:r>
                      </m:e>
                      <m:sup>
                        <m:r>
                          <a:rPr lang="cs-CZ" sz="1600" i="1">
                            <a:latin typeface="Cambria Math" panose="02040503050406030204" pitchFamily="18" charset="0"/>
                            <a:ea typeface="Cambria Math" panose="02040503050406030204" pitchFamily="18" charset="0"/>
                          </a:rPr>
                          <m:t>−</m:t>
                        </m:r>
                        <m:r>
                          <a:rPr lang="cs-CZ" sz="1600" i="1">
                            <a:latin typeface="Cambria Math" panose="02040503050406030204" pitchFamily="18" charset="0"/>
                            <a:ea typeface="Cambria Math" panose="02040503050406030204" pitchFamily="18" charset="0"/>
                          </a:rPr>
                          <m:t>𝑟𝑇</m:t>
                        </m:r>
                      </m:sup>
                    </m:sSup>
                    <m:r>
                      <a:rPr lang="cs-CZ" sz="1600" i="1">
                        <a:latin typeface="Cambria Math" panose="02040503050406030204" pitchFamily="18" charset="0"/>
                        <a:ea typeface="Cambria Math" panose="02040503050406030204" pitchFamily="18" charset="0"/>
                      </a:rPr>
                      <m:t>×</m:t>
                    </m:r>
                    <m:r>
                      <a:rPr lang="cs-CZ" sz="1600" i="1">
                        <a:latin typeface="Cambria Math" panose="02040503050406030204" pitchFamily="18" charset="0"/>
                        <a:ea typeface="Cambria Math" panose="02040503050406030204" pitchFamily="18" charset="0"/>
                      </a:rPr>
                      <m:t>𝑃</m:t>
                    </m:r>
                    <m:sSub>
                      <m:sSubPr>
                        <m:ctrlPr>
                          <a:rPr lang="en-US" sz="1600" i="1">
                            <a:latin typeface="Cambria Math" panose="02040503050406030204" pitchFamily="18" charset="0"/>
                            <a:ea typeface="Cambria Math" panose="02040503050406030204" pitchFamily="18" charset="0"/>
                          </a:rPr>
                        </m:ctrlPr>
                      </m:sSubPr>
                      <m:e>
                        <m:r>
                          <a:rPr lang="cs-CZ" sz="1600" i="1">
                            <a:latin typeface="Cambria Math" panose="02040503050406030204" pitchFamily="18" charset="0"/>
                            <a:ea typeface="Cambria Math" panose="02040503050406030204" pitchFamily="18" charset="0"/>
                          </a:rPr>
                          <m:t>(</m:t>
                        </m:r>
                        <m:r>
                          <a:rPr lang="en-US" sz="1600" i="1">
                            <a:latin typeface="Cambria Math" panose="02040503050406030204" pitchFamily="18" charset="0"/>
                            <a:ea typeface="Cambria Math" panose="02040503050406030204" pitchFamily="18" charset="0"/>
                          </a:rPr>
                          <m:t>𝑆</m:t>
                        </m:r>
                      </m:e>
                      <m:sub>
                        <m:r>
                          <a:rPr lang="en-US" sz="1600" i="1">
                            <a:latin typeface="Cambria Math" panose="02040503050406030204" pitchFamily="18" charset="0"/>
                            <a:ea typeface="Cambria Math" panose="02040503050406030204" pitchFamily="18" charset="0"/>
                          </a:rPr>
                          <m:t>𝑇</m:t>
                        </m:r>
                      </m:sub>
                    </m:sSub>
                    <m:r>
                      <a:rPr lang="en-US" sz="1600" i="1">
                        <a:latin typeface="Cambria Math" panose="02040503050406030204" pitchFamily="18" charset="0"/>
                        <a:ea typeface="Cambria Math" panose="02040503050406030204" pitchFamily="18" charset="0"/>
                      </a:rPr>
                      <m:t>&gt;</m:t>
                    </m:r>
                    <m:r>
                      <a:rPr lang="cs-CZ" sz="1600" i="1">
                        <a:latin typeface="Cambria Math" panose="02040503050406030204" pitchFamily="18" charset="0"/>
                        <a:ea typeface="Cambria Math" panose="02040503050406030204" pitchFamily="18" charset="0"/>
                      </a:rPr>
                      <m:t>𝑋</m:t>
                    </m:r>
                    <m:r>
                      <a:rPr lang="cs-CZ" sz="1600" i="1">
                        <a:latin typeface="Cambria Math" panose="02040503050406030204" pitchFamily="18" charset="0"/>
                        <a:ea typeface="Cambria Math" panose="02040503050406030204" pitchFamily="18" charset="0"/>
                      </a:rPr>
                      <m:t>)=</m:t>
                    </m:r>
                    <m:r>
                      <a:rPr lang="cs-CZ" sz="1600" i="1">
                        <a:latin typeface="Cambria Math" panose="02040503050406030204" pitchFamily="18" charset="0"/>
                        <a:ea typeface="Cambria Math" panose="02040503050406030204" pitchFamily="18" charset="0"/>
                      </a:rPr>
                      <m:t>𝑋</m:t>
                    </m:r>
                    <m:sSup>
                      <m:sSupPr>
                        <m:ctrlPr>
                          <a:rPr lang="cs-CZ" sz="1600" i="1">
                            <a:latin typeface="Cambria Math" panose="02040503050406030204" pitchFamily="18" charset="0"/>
                            <a:ea typeface="Cambria Math" panose="02040503050406030204" pitchFamily="18" charset="0"/>
                          </a:rPr>
                        </m:ctrlPr>
                      </m:sSupPr>
                      <m:e>
                        <m:r>
                          <a:rPr lang="cs-CZ" sz="1600" i="1">
                            <a:latin typeface="Cambria Math" panose="02040503050406030204" pitchFamily="18" charset="0"/>
                            <a:ea typeface="Cambria Math" panose="02040503050406030204" pitchFamily="18" charset="0"/>
                          </a:rPr>
                          <m:t>𝑒</m:t>
                        </m:r>
                      </m:e>
                      <m:sup>
                        <m:r>
                          <a:rPr lang="cs-CZ" sz="1600" i="1">
                            <a:latin typeface="Cambria Math" panose="02040503050406030204" pitchFamily="18" charset="0"/>
                            <a:ea typeface="Cambria Math" panose="02040503050406030204" pitchFamily="18" charset="0"/>
                          </a:rPr>
                          <m:t>−</m:t>
                        </m:r>
                        <m:r>
                          <a:rPr lang="cs-CZ" sz="1600" i="1">
                            <a:latin typeface="Cambria Math" panose="02040503050406030204" pitchFamily="18" charset="0"/>
                            <a:ea typeface="Cambria Math" panose="02040503050406030204" pitchFamily="18" charset="0"/>
                          </a:rPr>
                          <m:t>𝑟𝑇</m:t>
                        </m:r>
                      </m:sup>
                    </m:sSup>
                    <m:r>
                      <a:rPr lang="cs-CZ" sz="1600" i="1">
                        <a:latin typeface="Cambria Math" panose="02040503050406030204" pitchFamily="18" charset="0"/>
                        <a:ea typeface="Cambria Math" panose="02040503050406030204" pitchFamily="18" charset="0"/>
                      </a:rPr>
                      <m:t>𝑁</m:t>
                    </m:r>
                    <m:d>
                      <m:dPr>
                        <m:ctrlPr>
                          <a:rPr lang="cs-CZ" sz="1600" i="1">
                            <a:latin typeface="Cambria Math" panose="02040503050406030204" pitchFamily="18" charset="0"/>
                            <a:ea typeface="Cambria Math" panose="02040503050406030204" pitchFamily="18" charset="0"/>
                          </a:rPr>
                        </m:ctrlPr>
                      </m:dPr>
                      <m:e>
                        <m:sSub>
                          <m:sSubPr>
                            <m:ctrlPr>
                              <a:rPr lang="cs-CZ" sz="1600" i="1">
                                <a:latin typeface="Cambria Math" panose="02040503050406030204" pitchFamily="18" charset="0"/>
                                <a:ea typeface="Cambria Math" panose="02040503050406030204" pitchFamily="18" charset="0"/>
                              </a:rPr>
                            </m:ctrlPr>
                          </m:sSubPr>
                          <m:e>
                            <m:r>
                              <a:rPr lang="cs-CZ" sz="1600" i="1">
                                <a:latin typeface="Cambria Math" panose="02040503050406030204" pitchFamily="18" charset="0"/>
                                <a:ea typeface="Cambria Math" panose="02040503050406030204" pitchFamily="18" charset="0"/>
                              </a:rPr>
                              <m:t>𝑑</m:t>
                            </m:r>
                          </m:e>
                          <m:sub>
                            <m:r>
                              <a:rPr lang="cs-CZ" sz="1600" i="1">
                                <a:latin typeface="Cambria Math" panose="02040503050406030204" pitchFamily="18" charset="0"/>
                                <a:ea typeface="Cambria Math" panose="02040503050406030204" pitchFamily="18" charset="0"/>
                              </a:rPr>
                              <m:t>2</m:t>
                            </m:r>
                          </m:sub>
                        </m:sSub>
                      </m:e>
                    </m:d>
                    <m:r>
                      <a:rPr lang="cs-CZ" sz="1600" i="1" smtClean="0">
                        <a:latin typeface="Cambria Math" panose="02040503050406030204" pitchFamily="18" charset="0"/>
                        <a:ea typeface="Cambria Math" panose="02040503050406030204" pitchFamily="18" charset="0"/>
                      </a:rPr>
                      <m:t>⇨</m:t>
                    </m:r>
                    <m:r>
                      <a:rPr lang="cs-CZ" sz="1600" i="1">
                        <a:latin typeface="Cambria Math" panose="02040503050406030204" pitchFamily="18" charset="0"/>
                        <a:ea typeface="Cambria Math" panose="02040503050406030204" pitchFamily="18" charset="0"/>
                      </a:rPr>
                      <m:t>𝑁</m:t>
                    </m:r>
                    <m:d>
                      <m:dPr>
                        <m:ctrlPr>
                          <a:rPr lang="cs-CZ" sz="1600" i="1">
                            <a:latin typeface="Cambria Math" panose="02040503050406030204" pitchFamily="18" charset="0"/>
                            <a:ea typeface="Cambria Math" panose="02040503050406030204" pitchFamily="18" charset="0"/>
                          </a:rPr>
                        </m:ctrlPr>
                      </m:dPr>
                      <m:e>
                        <m:sSub>
                          <m:sSubPr>
                            <m:ctrlPr>
                              <a:rPr lang="cs-CZ" sz="1600" i="1">
                                <a:latin typeface="Cambria Math" panose="02040503050406030204" pitchFamily="18" charset="0"/>
                                <a:ea typeface="Cambria Math" panose="02040503050406030204" pitchFamily="18" charset="0"/>
                              </a:rPr>
                            </m:ctrlPr>
                          </m:sSubPr>
                          <m:e>
                            <m:r>
                              <a:rPr lang="cs-CZ" sz="1600" i="1">
                                <a:latin typeface="Cambria Math" panose="02040503050406030204" pitchFamily="18" charset="0"/>
                                <a:ea typeface="Cambria Math" panose="02040503050406030204" pitchFamily="18" charset="0"/>
                              </a:rPr>
                              <m:t>𝑑</m:t>
                            </m:r>
                          </m:e>
                          <m:sub>
                            <m:r>
                              <a:rPr lang="cs-CZ" sz="1600" i="1">
                                <a:latin typeface="Cambria Math" panose="02040503050406030204" pitchFamily="18" charset="0"/>
                                <a:ea typeface="Cambria Math" panose="02040503050406030204" pitchFamily="18" charset="0"/>
                              </a:rPr>
                              <m:t>2</m:t>
                            </m:r>
                          </m:sub>
                        </m:sSub>
                      </m:e>
                    </m:d>
                    <m:r>
                      <a:rPr lang="cs-CZ" sz="1600" b="0" i="1" smtClean="0">
                        <a:latin typeface="Cambria Math" panose="02040503050406030204" pitchFamily="18" charset="0"/>
                        <a:ea typeface="Cambria Math" panose="02040503050406030204" pitchFamily="18" charset="0"/>
                      </a:rPr>
                      <m:t>=</m:t>
                    </m:r>
                    <m:r>
                      <a:rPr lang="cs-CZ" sz="1600" i="1">
                        <a:latin typeface="Cambria Math" panose="02040503050406030204" pitchFamily="18" charset="0"/>
                        <a:ea typeface="Cambria Math" panose="02040503050406030204" pitchFamily="18" charset="0"/>
                      </a:rPr>
                      <m:t>𝑃</m:t>
                    </m:r>
                    <m:sSub>
                      <m:sSubPr>
                        <m:ctrlPr>
                          <a:rPr lang="en-US" sz="1600" i="1">
                            <a:latin typeface="Cambria Math" panose="02040503050406030204" pitchFamily="18" charset="0"/>
                            <a:ea typeface="Cambria Math" panose="02040503050406030204" pitchFamily="18" charset="0"/>
                          </a:rPr>
                        </m:ctrlPr>
                      </m:sSubPr>
                      <m:e>
                        <m:r>
                          <a:rPr lang="cs-CZ" sz="1600" i="1">
                            <a:latin typeface="Cambria Math" panose="02040503050406030204" pitchFamily="18" charset="0"/>
                            <a:ea typeface="Cambria Math" panose="02040503050406030204" pitchFamily="18" charset="0"/>
                          </a:rPr>
                          <m:t>(</m:t>
                        </m:r>
                        <m:r>
                          <a:rPr lang="en-US" sz="1600" i="1">
                            <a:latin typeface="Cambria Math" panose="02040503050406030204" pitchFamily="18" charset="0"/>
                            <a:ea typeface="Cambria Math" panose="02040503050406030204" pitchFamily="18" charset="0"/>
                          </a:rPr>
                          <m:t>𝑆</m:t>
                        </m:r>
                      </m:e>
                      <m:sub>
                        <m:r>
                          <a:rPr lang="en-US" sz="1600" i="1">
                            <a:latin typeface="Cambria Math" panose="02040503050406030204" pitchFamily="18" charset="0"/>
                            <a:ea typeface="Cambria Math" panose="02040503050406030204" pitchFamily="18" charset="0"/>
                          </a:rPr>
                          <m:t>𝑇</m:t>
                        </m:r>
                      </m:sub>
                    </m:sSub>
                    <m:r>
                      <a:rPr lang="en-US" sz="1600" i="1">
                        <a:latin typeface="Cambria Math" panose="02040503050406030204" pitchFamily="18" charset="0"/>
                        <a:ea typeface="Cambria Math" panose="02040503050406030204" pitchFamily="18" charset="0"/>
                      </a:rPr>
                      <m:t>&gt;</m:t>
                    </m:r>
                    <m:r>
                      <a:rPr lang="cs-CZ" sz="1600" i="1">
                        <a:latin typeface="Cambria Math" panose="02040503050406030204" pitchFamily="18" charset="0"/>
                        <a:ea typeface="Cambria Math" panose="02040503050406030204" pitchFamily="18" charset="0"/>
                      </a:rPr>
                      <m:t>𝑋</m:t>
                    </m:r>
                    <m:r>
                      <a:rPr lang="cs-CZ" sz="1600" i="1">
                        <a:latin typeface="Cambria Math" panose="02040503050406030204" pitchFamily="18" charset="0"/>
                        <a:ea typeface="Cambria Math" panose="02040503050406030204" pitchFamily="18" charset="0"/>
                      </a:rPr>
                      <m:t>)</m:t>
                    </m:r>
                  </m:oMath>
                </a14:m>
                <a:endParaRPr lang="cs-CZ" sz="1600" i="1" dirty="0">
                  <a:latin typeface="Cambria Math"/>
                  <a:ea typeface="Cambria Math" panose="02040503050406030204" pitchFamily="18" charset="0"/>
                </a:endParaRPr>
              </a:p>
            </p:txBody>
          </p:sp>
        </mc:Choice>
        <mc:Fallback xmlns="">
          <p:sp>
            <p:nvSpPr>
              <p:cNvPr id="79" name="TextovéPole 78"/>
              <p:cNvSpPr txBox="1">
                <a:spLocks noRot="1" noChangeAspect="1" noMove="1" noResize="1" noEditPoints="1" noAdjustHandles="1" noChangeArrowheads="1" noChangeShapeType="1" noTextEdit="1"/>
              </p:cNvSpPr>
              <p:nvPr/>
            </p:nvSpPr>
            <p:spPr>
              <a:xfrm>
                <a:off x="1260000" y="3382896"/>
                <a:ext cx="6371479" cy="323550"/>
              </a:xfrm>
              <a:prstGeom prst="rect">
                <a:avLst/>
              </a:prstGeom>
              <a:blipFill>
                <a:blip r:embed="rId16"/>
                <a:stretch>
                  <a:fillRect l="-1818" b="-33962"/>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82" name="TextovéPole 81"/>
              <p:cNvSpPr txBox="1"/>
              <p:nvPr/>
            </p:nvSpPr>
            <p:spPr>
              <a:xfrm>
                <a:off x="1260000" y="4074220"/>
                <a:ext cx="6793735" cy="758926"/>
              </a:xfrm>
              <a:prstGeom prst="rect">
                <a:avLst/>
              </a:prstGeom>
              <a:noFill/>
            </p:spPr>
            <p:txBody>
              <a:bodyPr wrap="square" lIns="0" tIns="0" rIns="0" bIns="0" rtlCol="0">
                <a:spAutoFit/>
              </a:bodyPr>
              <a:lstStyle/>
              <a:p>
                <a:pPr marL="324000" indent="-324000">
                  <a:buClr>
                    <a:srgbClr val="7030A0"/>
                  </a:buClr>
                  <a:buFont typeface="Wingdings" panose="05000000000000000000" pitchFamily="2" charset="2"/>
                  <a:buChar char="q"/>
                </a:pPr>
                <a14:m>
                  <m:oMath xmlns:m="http://schemas.openxmlformats.org/officeDocument/2006/math">
                    <m:sSup>
                      <m:sSupPr>
                        <m:ctrlPr>
                          <a:rPr lang="cs-CZ" sz="1600" i="1" smtClean="0">
                            <a:latin typeface="Cambria Math" panose="02040503050406030204" pitchFamily="18" charset="0"/>
                            <a:ea typeface="Cambria Math" panose="02040503050406030204" pitchFamily="18" charset="0"/>
                          </a:rPr>
                        </m:ctrlPr>
                      </m:sSupPr>
                      <m:e>
                        <m:r>
                          <a:rPr lang="cs-CZ" sz="1600" i="1">
                            <a:latin typeface="Cambria Math" panose="02040503050406030204" pitchFamily="18" charset="0"/>
                            <a:ea typeface="Cambria Math" panose="02040503050406030204" pitchFamily="18" charset="0"/>
                          </a:rPr>
                          <m:t>𝑁</m:t>
                        </m:r>
                        <m:d>
                          <m:dPr>
                            <m:ctrlPr>
                              <a:rPr lang="cs-CZ" sz="1600" i="1">
                                <a:latin typeface="Cambria Math" panose="02040503050406030204" pitchFamily="18" charset="0"/>
                                <a:ea typeface="Cambria Math" panose="02040503050406030204" pitchFamily="18" charset="0"/>
                              </a:rPr>
                            </m:ctrlPr>
                          </m:dPr>
                          <m:e>
                            <m:sSub>
                              <m:sSubPr>
                                <m:ctrlPr>
                                  <a:rPr lang="cs-CZ" sz="1600" i="1">
                                    <a:latin typeface="Cambria Math" panose="02040503050406030204" pitchFamily="18" charset="0"/>
                                    <a:ea typeface="Cambria Math" panose="02040503050406030204" pitchFamily="18" charset="0"/>
                                  </a:rPr>
                                </m:ctrlPr>
                              </m:sSubPr>
                              <m:e>
                                <m:r>
                                  <a:rPr lang="cs-CZ" sz="1600" i="1">
                                    <a:latin typeface="Cambria Math" panose="02040503050406030204" pitchFamily="18" charset="0"/>
                                    <a:ea typeface="Cambria Math" panose="02040503050406030204" pitchFamily="18" charset="0"/>
                                  </a:rPr>
                                  <m:t>𝑑</m:t>
                                </m:r>
                              </m:e>
                              <m:sub>
                                <m:r>
                                  <a:rPr lang="cs-CZ" sz="1600" b="0" i="1" smtClean="0">
                                    <a:latin typeface="Cambria Math"/>
                                    <a:ea typeface="Cambria Math" panose="02040503050406030204" pitchFamily="18" charset="0"/>
                                  </a:rPr>
                                  <m:t>1</m:t>
                                </m:r>
                              </m:sub>
                            </m:sSub>
                          </m:e>
                        </m:d>
                        <m:r>
                          <a:rPr lang="cs-CZ" sz="1600" b="0" i="1" smtClean="0">
                            <a:latin typeface="Cambria Math" panose="02040503050406030204" pitchFamily="18" charset="0"/>
                            <a:ea typeface="Cambria Math" panose="02040503050406030204" pitchFamily="18" charset="0"/>
                          </a:rPr>
                          <m:t>:   </m:t>
                        </m:r>
                        <m:r>
                          <a:rPr lang="cs-CZ" sz="1600" i="1">
                            <a:latin typeface="Cambria Math" panose="02040503050406030204" pitchFamily="18" charset="0"/>
                            <a:ea typeface="Cambria Math" panose="02040503050406030204" pitchFamily="18" charset="0"/>
                          </a:rPr>
                          <m:t>𝑒</m:t>
                        </m:r>
                      </m:e>
                      <m:sup>
                        <m:r>
                          <a:rPr lang="cs-CZ" sz="1600" i="1">
                            <a:latin typeface="Cambria Math" panose="02040503050406030204" pitchFamily="18" charset="0"/>
                            <a:ea typeface="Cambria Math" panose="02040503050406030204" pitchFamily="18" charset="0"/>
                          </a:rPr>
                          <m:t>−</m:t>
                        </m:r>
                        <m:r>
                          <a:rPr lang="cs-CZ" sz="1600" i="1">
                            <a:latin typeface="Cambria Math" panose="02040503050406030204" pitchFamily="18" charset="0"/>
                            <a:ea typeface="Cambria Math" panose="02040503050406030204" pitchFamily="18" charset="0"/>
                          </a:rPr>
                          <m:t>𝑟𝑇</m:t>
                        </m:r>
                      </m:sup>
                    </m:sSup>
                    <m:r>
                      <a:rPr lang="cs-CZ" sz="1600" i="1">
                        <a:latin typeface="Cambria Math" panose="02040503050406030204" pitchFamily="18" charset="0"/>
                        <a:ea typeface="Cambria Math" panose="02040503050406030204" pitchFamily="18" charset="0"/>
                      </a:rPr>
                      <m:t>×</m:t>
                    </m:r>
                    <m:r>
                      <a:rPr lang="cs-CZ" sz="1600" i="1">
                        <a:latin typeface="Cambria Math" panose="02040503050406030204" pitchFamily="18" charset="0"/>
                        <a:ea typeface="Cambria Math" panose="02040503050406030204" pitchFamily="18" charset="0"/>
                      </a:rPr>
                      <m:t>𝐸</m:t>
                    </m:r>
                    <m:r>
                      <a:rPr lang="cs-CZ" sz="1600" i="1">
                        <a:latin typeface="Cambria Math" panose="02040503050406030204" pitchFamily="18" charset="0"/>
                        <a:ea typeface="Cambria Math" panose="02040503050406030204" pitchFamily="18" charset="0"/>
                      </a:rPr>
                      <m:t>(</m:t>
                    </m:r>
                    <m:sSub>
                      <m:sSubPr>
                        <m:ctrlPr>
                          <a:rPr lang="cs-CZ" sz="1600" i="1">
                            <a:latin typeface="Cambria Math" panose="02040503050406030204" pitchFamily="18" charset="0"/>
                            <a:ea typeface="Cambria Math" panose="02040503050406030204" pitchFamily="18" charset="0"/>
                          </a:rPr>
                        </m:ctrlPr>
                      </m:sSubPr>
                      <m:e>
                        <m:r>
                          <a:rPr lang="cs-CZ" sz="1600" i="1">
                            <a:latin typeface="Cambria Math" panose="02040503050406030204" pitchFamily="18" charset="0"/>
                            <a:ea typeface="Cambria Math" panose="02040503050406030204" pitchFamily="18" charset="0"/>
                          </a:rPr>
                          <m:t>𝑆</m:t>
                        </m:r>
                      </m:e>
                      <m:sub>
                        <m:r>
                          <a:rPr lang="cs-CZ" sz="1600" i="1">
                            <a:latin typeface="Cambria Math" panose="02040503050406030204" pitchFamily="18" charset="0"/>
                            <a:ea typeface="Cambria Math" panose="02040503050406030204" pitchFamily="18" charset="0"/>
                          </a:rPr>
                          <m:t>𝑇</m:t>
                        </m:r>
                      </m:sub>
                    </m:sSub>
                    <m:r>
                      <a:rPr lang="en-US" sz="1600" i="1">
                        <a:latin typeface="Cambria Math" panose="02040503050406030204" pitchFamily="18" charset="0"/>
                        <a:ea typeface="Cambria Math" panose="02040503050406030204" pitchFamily="18" charset="0"/>
                      </a:rPr>
                      <m:t>|</m:t>
                    </m:r>
                    <m:sSub>
                      <m:sSubPr>
                        <m:ctrlPr>
                          <a:rPr lang="en-US" sz="1600" i="1">
                            <a:latin typeface="Cambria Math" panose="02040503050406030204" pitchFamily="18" charset="0"/>
                            <a:ea typeface="Cambria Math" panose="02040503050406030204" pitchFamily="18" charset="0"/>
                          </a:rPr>
                        </m:ctrlPr>
                      </m:sSubPr>
                      <m:e>
                        <m:r>
                          <a:rPr lang="en-US" sz="1600" i="1">
                            <a:latin typeface="Cambria Math" panose="02040503050406030204" pitchFamily="18" charset="0"/>
                            <a:ea typeface="Cambria Math" panose="02040503050406030204" pitchFamily="18" charset="0"/>
                          </a:rPr>
                          <m:t>𝑆</m:t>
                        </m:r>
                      </m:e>
                      <m:sub>
                        <m:r>
                          <a:rPr lang="en-US" sz="1600" i="1">
                            <a:latin typeface="Cambria Math" panose="02040503050406030204" pitchFamily="18" charset="0"/>
                            <a:ea typeface="Cambria Math" panose="02040503050406030204" pitchFamily="18" charset="0"/>
                          </a:rPr>
                          <m:t>𝑇</m:t>
                        </m:r>
                      </m:sub>
                    </m:sSub>
                    <m:r>
                      <a:rPr lang="en-US" sz="1600" i="1">
                        <a:latin typeface="Cambria Math" panose="02040503050406030204" pitchFamily="18" charset="0"/>
                        <a:ea typeface="Cambria Math" panose="02040503050406030204" pitchFamily="18" charset="0"/>
                      </a:rPr>
                      <m:t>&gt;</m:t>
                    </m:r>
                    <m:r>
                      <a:rPr lang="cs-CZ" sz="1600" i="1">
                        <a:latin typeface="Cambria Math" panose="02040503050406030204" pitchFamily="18" charset="0"/>
                        <a:ea typeface="Cambria Math" panose="02040503050406030204" pitchFamily="18" charset="0"/>
                      </a:rPr>
                      <m:t>𝑋</m:t>
                    </m:r>
                    <m:r>
                      <a:rPr lang="cs-CZ" sz="1600" i="1">
                        <a:latin typeface="Cambria Math" panose="02040503050406030204" pitchFamily="18" charset="0"/>
                        <a:ea typeface="Cambria Math" panose="02040503050406030204" pitchFamily="18" charset="0"/>
                      </a:rPr>
                      <m:t>)×</m:t>
                    </m:r>
                    <m:r>
                      <a:rPr lang="cs-CZ" sz="1600" i="1">
                        <a:latin typeface="Cambria Math" panose="02040503050406030204" pitchFamily="18" charset="0"/>
                        <a:ea typeface="Cambria Math" panose="02040503050406030204" pitchFamily="18" charset="0"/>
                      </a:rPr>
                      <m:t>𝑃</m:t>
                    </m:r>
                    <m:sSub>
                      <m:sSubPr>
                        <m:ctrlPr>
                          <a:rPr lang="en-US" sz="1600" i="1">
                            <a:latin typeface="Cambria Math" panose="02040503050406030204" pitchFamily="18" charset="0"/>
                            <a:ea typeface="Cambria Math" panose="02040503050406030204" pitchFamily="18" charset="0"/>
                          </a:rPr>
                        </m:ctrlPr>
                      </m:sSubPr>
                      <m:e>
                        <m:r>
                          <a:rPr lang="cs-CZ" sz="1600" i="1">
                            <a:latin typeface="Cambria Math" panose="02040503050406030204" pitchFamily="18" charset="0"/>
                            <a:ea typeface="Cambria Math" panose="02040503050406030204" pitchFamily="18" charset="0"/>
                          </a:rPr>
                          <m:t>(</m:t>
                        </m:r>
                        <m:r>
                          <a:rPr lang="en-US" sz="1600" i="1">
                            <a:latin typeface="Cambria Math" panose="02040503050406030204" pitchFamily="18" charset="0"/>
                            <a:ea typeface="Cambria Math" panose="02040503050406030204" pitchFamily="18" charset="0"/>
                          </a:rPr>
                          <m:t>𝑆</m:t>
                        </m:r>
                      </m:e>
                      <m:sub>
                        <m:r>
                          <a:rPr lang="en-US" sz="1600" i="1">
                            <a:latin typeface="Cambria Math" panose="02040503050406030204" pitchFamily="18" charset="0"/>
                            <a:ea typeface="Cambria Math" panose="02040503050406030204" pitchFamily="18" charset="0"/>
                          </a:rPr>
                          <m:t>𝑇</m:t>
                        </m:r>
                      </m:sub>
                    </m:sSub>
                    <m:r>
                      <a:rPr lang="en-US" sz="1600" i="1">
                        <a:latin typeface="Cambria Math" panose="02040503050406030204" pitchFamily="18" charset="0"/>
                        <a:ea typeface="Cambria Math" panose="02040503050406030204" pitchFamily="18" charset="0"/>
                      </a:rPr>
                      <m:t>&gt;</m:t>
                    </m:r>
                    <m:r>
                      <a:rPr lang="cs-CZ" sz="1600" i="1">
                        <a:latin typeface="Cambria Math" panose="02040503050406030204" pitchFamily="18" charset="0"/>
                        <a:ea typeface="Cambria Math" panose="02040503050406030204" pitchFamily="18" charset="0"/>
                      </a:rPr>
                      <m:t>𝑋</m:t>
                    </m:r>
                    <m:r>
                      <a:rPr lang="cs-CZ" sz="1600" i="1">
                        <a:latin typeface="Cambria Math" panose="02040503050406030204" pitchFamily="18" charset="0"/>
                        <a:ea typeface="Cambria Math" panose="02040503050406030204" pitchFamily="18" charset="0"/>
                      </a:rPr>
                      <m:t>)=</m:t>
                    </m:r>
                    <m:r>
                      <a:rPr lang="cs-CZ" sz="1600" b="0" i="1" smtClean="0">
                        <a:latin typeface="Cambria Math" panose="02040503050406030204" pitchFamily="18" charset="0"/>
                        <a:ea typeface="Cambria Math" panose="02040503050406030204" pitchFamily="18" charset="0"/>
                      </a:rPr>
                      <m:t>𝑆𝑁</m:t>
                    </m:r>
                    <m:d>
                      <m:dPr>
                        <m:ctrlPr>
                          <a:rPr lang="cs-CZ" sz="1600" i="1">
                            <a:latin typeface="Cambria Math" panose="02040503050406030204" pitchFamily="18" charset="0"/>
                            <a:ea typeface="Cambria Math" panose="02040503050406030204" pitchFamily="18" charset="0"/>
                          </a:rPr>
                        </m:ctrlPr>
                      </m:dPr>
                      <m:e>
                        <m:sSub>
                          <m:sSubPr>
                            <m:ctrlPr>
                              <a:rPr lang="cs-CZ" sz="1600" i="1">
                                <a:latin typeface="Cambria Math" panose="02040503050406030204" pitchFamily="18" charset="0"/>
                                <a:ea typeface="Cambria Math" panose="02040503050406030204" pitchFamily="18" charset="0"/>
                              </a:rPr>
                            </m:ctrlPr>
                          </m:sSubPr>
                          <m:e>
                            <m:r>
                              <a:rPr lang="cs-CZ" sz="1600" i="1">
                                <a:latin typeface="Cambria Math" panose="02040503050406030204" pitchFamily="18" charset="0"/>
                                <a:ea typeface="Cambria Math" panose="02040503050406030204" pitchFamily="18" charset="0"/>
                              </a:rPr>
                              <m:t>𝑑</m:t>
                            </m:r>
                          </m:e>
                          <m:sub>
                            <m:r>
                              <a:rPr lang="cs-CZ" sz="1600" b="0" i="1" smtClean="0">
                                <a:latin typeface="Cambria Math" panose="02040503050406030204" pitchFamily="18" charset="0"/>
                                <a:ea typeface="Cambria Math" panose="02040503050406030204" pitchFamily="18" charset="0"/>
                              </a:rPr>
                              <m:t>1</m:t>
                            </m:r>
                          </m:sub>
                        </m:sSub>
                      </m:e>
                    </m:d>
                  </m:oMath>
                </a14:m>
                <a:endParaRPr lang="cs-CZ" sz="1600" i="1" dirty="0">
                  <a:latin typeface="Cambria Math" panose="02040503050406030204" pitchFamily="18" charset="0"/>
                  <a:ea typeface="Cambria Math" panose="02040503050406030204" pitchFamily="18" charset="0"/>
                </a:endParaRPr>
              </a:p>
              <a:p>
                <a:pPr marL="714375" indent="-714375"/>
                <a14:m>
                  <m:oMathPara xmlns:m="http://schemas.openxmlformats.org/officeDocument/2006/math">
                    <m:oMathParaPr>
                      <m:jc m:val="left"/>
                    </m:oMathParaPr>
                    <m:oMath xmlns:m="http://schemas.openxmlformats.org/officeDocument/2006/math">
                      <m:r>
                        <a:rPr lang="cs-CZ" sz="1600" i="1" smtClean="0">
                          <a:latin typeface="Cambria Math" panose="02040503050406030204" pitchFamily="18" charset="0"/>
                          <a:ea typeface="Cambria Math" panose="02040503050406030204" pitchFamily="18" charset="0"/>
                        </a:rPr>
                        <m:t>⇨</m:t>
                      </m:r>
                      <m:r>
                        <a:rPr lang="cs-CZ" sz="1600" i="1">
                          <a:latin typeface="Cambria Math" panose="02040503050406030204" pitchFamily="18" charset="0"/>
                          <a:ea typeface="Cambria Math" panose="02040503050406030204" pitchFamily="18" charset="0"/>
                        </a:rPr>
                        <m:t>𝑁</m:t>
                      </m:r>
                      <m:d>
                        <m:dPr>
                          <m:ctrlPr>
                            <a:rPr lang="cs-CZ" sz="1600" i="1">
                              <a:latin typeface="Cambria Math" panose="02040503050406030204" pitchFamily="18" charset="0"/>
                              <a:ea typeface="Cambria Math" panose="02040503050406030204" pitchFamily="18" charset="0"/>
                            </a:rPr>
                          </m:ctrlPr>
                        </m:dPr>
                        <m:e>
                          <m:sSub>
                            <m:sSubPr>
                              <m:ctrlPr>
                                <a:rPr lang="cs-CZ" sz="1600" i="1">
                                  <a:latin typeface="Cambria Math" panose="02040503050406030204" pitchFamily="18" charset="0"/>
                                  <a:ea typeface="Cambria Math" panose="02040503050406030204" pitchFamily="18" charset="0"/>
                                </a:rPr>
                              </m:ctrlPr>
                            </m:sSubPr>
                            <m:e>
                              <m:r>
                                <a:rPr lang="cs-CZ" sz="1600" i="1">
                                  <a:latin typeface="Cambria Math" panose="02040503050406030204" pitchFamily="18" charset="0"/>
                                  <a:ea typeface="Cambria Math" panose="02040503050406030204" pitchFamily="18" charset="0"/>
                                </a:rPr>
                                <m:t>𝑑</m:t>
                              </m:r>
                            </m:e>
                            <m:sub>
                              <m:r>
                                <a:rPr lang="cs-CZ" sz="1600" b="0" i="1" smtClean="0">
                                  <a:latin typeface="Cambria Math" panose="02040503050406030204" pitchFamily="18" charset="0"/>
                                  <a:ea typeface="Cambria Math" panose="02040503050406030204" pitchFamily="18" charset="0"/>
                                </a:rPr>
                                <m:t>1</m:t>
                              </m:r>
                            </m:sub>
                          </m:sSub>
                        </m:e>
                      </m:d>
                      <m:r>
                        <a:rPr lang="cs-CZ" sz="1600" b="0" i="1" smtClean="0">
                          <a:latin typeface="Cambria Math" panose="02040503050406030204" pitchFamily="18" charset="0"/>
                          <a:ea typeface="Cambria Math" panose="02040503050406030204" pitchFamily="18" charset="0"/>
                        </a:rPr>
                        <m:t>=</m:t>
                      </m:r>
                      <m:f>
                        <m:fPr>
                          <m:ctrlPr>
                            <a:rPr lang="cs-CZ" sz="1600" b="0" i="1" smtClean="0">
                              <a:latin typeface="Cambria Math" panose="02040503050406030204" pitchFamily="18" charset="0"/>
                              <a:ea typeface="Cambria Math" panose="02040503050406030204" pitchFamily="18" charset="0"/>
                            </a:rPr>
                          </m:ctrlPr>
                        </m:fPr>
                        <m:num>
                          <m:r>
                            <a:rPr lang="cs-CZ" sz="1600" i="1">
                              <a:latin typeface="Cambria Math" panose="02040503050406030204" pitchFamily="18" charset="0"/>
                              <a:ea typeface="Cambria Math" panose="02040503050406030204" pitchFamily="18" charset="0"/>
                            </a:rPr>
                            <m:t>𝐸</m:t>
                          </m:r>
                          <m:r>
                            <a:rPr lang="cs-CZ" sz="1600" i="1">
                              <a:latin typeface="Cambria Math" panose="02040503050406030204" pitchFamily="18" charset="0"/>
                              <a:ea typeface="Cambria Math" panose="02040503050406030204" pitchFamily="18" charset="0"/>
                            </a:rPr>
                            <m:t>(</m:t>
                          </m:r>
                          <m:sSub>
                            <m:sSubPr>
                              <m:ctrlPr>
                                <a:rPr lang="cs-CZ" sz="1600" i="1">
                                  <a:latin typeface="Cambria Math" panose="02040503050406030204" pitchFamily="18" charset="0"/>
                                  <a:ea typeface="Cambria Math" panose="02040503050406030204" pitchFamily="18" charset="0"/>
                                </a:rPr>
                              </m:ctrlPr>
                            </m:sSubPr>
                            <m:e>
                              <m:r>
                                <a:rPr lang="cs-CZ" sz="1600" i="1">
                                  <a:latin typeface="Cambria Math" panose="02040503050406030204" pitchFamily="18" charset="0"/>
                                  <a:ea typeface="Cambria Math" panose="02040503050406030204" pitchFamily="18" charset="0"/>
                                </a:rPr>
                                <m:t>𝑆</m:t>
                              </m:r>
                            </m:e>
                            <m:sub>
                              <m:r>
                                <a:rPr lang="cs-CZ" sz="1600" i="1">
                                  <a:latin typeface="Cambria Math" panose="02040503050406030204" pitchFamily="18" charset="0"/>
                                  <a:ea typeface="Cambria Math" panose="02040503050406030204" pitchFamily="18" charset="0"/>
                                </a:rPr>
                                <m:t>𝑇</m:t>
                              </m:r>
                            </m:sub>
                          </m:sSub>
                          <m:r>
                            <a:rPr lang="en-US" sz="1600" i="1">
                              <a:latin typeface="Cambria Math" panose="02040503050406030204" pitchFamily="18" charset="0"/>
                              <a:ea typeface="Cambria Math" panose="02040503050406030204" pitchFamily="18" charset="0"/>
                            </a:rPr>
                            <m:t>|</m:t>
                          </m:r>
                          <m:sSub>
                            <m:sSubPr>
                              <m:ctrlPr>
                                <a:rPr lang="en-US" sz="1600" i="1">
                                  <a:latin typeface="Cambria Math" panose="02040503050406030204" pitchFamily="18" charset="0"/>
                                  <a:ea typeface="Cambria Math" panose="02040503050406030204" pitchFamily="18" charset="0"/>
                                </a:rPr>
                              </m:ctrlPr>
                            </m:sSubPr>
                            <m:e>
                              <m:r>
                                <a:rPr lang="en-US" sz="1600" i="1">
                                  <a:latin typeface="Cambria Math" panose="02040503050406030204" pitchFamily="18" charset="0"/>
                                  <a:ea typeface="Cambria Math" panose="02040503050406030204" pitchFamily="18" charset="0"/>
                                </a:rPr>
                                <m:t>𝑆</m:t>
                              </m:r>
                            </m:e>
                            <m:sub>
                              <m:r>
                                <a:rPr lang="en-US" sz="1600" i="1">
                                  <a:latin typeface="Cambria Math" panose="02040503050406030204" pitchFamily="18" charset="0"/>
                                  <a:ea typeface="Cambria Math" panose="02040503050406030204" pitchFamily="18" charset="0"/>
                                </a:rPr>
                                <m:t>𝑇</m:t>
                              </m:r>
                            </m:sub>
                          </m:sSub>
                          <m:r>
                            <a:rPr lang="en-US" sz="1600" i="1">
                              <a:latin typeface="Cambria Math" panose="02040503050406030204" pitchFamily="18" charset="0"/>
                              <a:ea typeface="Cambria Math" panose="02040503050406030204" pitchFamily="18" charset="0"/>
                            </a:rPr>
                            <m:t>&gt;</m:t>
                          </m:r>
                          <m:r>
                            <a:rPr lang="cs-CZ" sz="1600" i="1">
                              <a:latin typeface="Cambria Math" panose="02040503050406030204" pitchFamily="18" charset="0"/>
                              <a:ea typeface="Cambria Math" panose="02040503050406030204" pitchFamily="18" charset="0"/>
                            </a:rPr>
                            <m:t>𝑋</m:t>
                          </m:r>
                          <m:r>
                            <a:rPr lang="cs-CZ" sz="1600" i="1">
                              <a:latin typeface="Cambria Math" panose="02040503050406030204" pitchFamily="18" charset="0"/>
                              <a:ea typeface="Cambria Math" panose="02040503050406030204" pitchFamily="18" charset="0"/>
                            </a:rPr>
                            <m:t>)</m:t>
                          </m:r>
                        </m:num>
                        <m:den>
                          <m:r>
                            <a:rPr lang="cs-CZ" sz="1600" b="0" i="1" smtClean="0">
                              <a:latin typeface="Cambria Math" panose="02040503050406030204" pitchFamily="18" charset="0"/>
                              <a:ea typeface="Cambria Math" panose="02040503050406030204" pitchFamily="18" charset="0"/>
                            </a:rPr>
                            <m:t>𝑆</m:t>
                          </m:r>
                          <m:r>
                            <a:rPr lang="cs-CZ" sz="1600" b="0" i="1" smtClean="0">
                              <a:latin typeface="Cambria Math" panose="02040503050406030204" pitchFamily="18" charset="0"/>
                              <a:ea typeface="Cambria Math" panose="02040503050406030204" pitchFamily="18" charset="0"/>
                            </a:rPr>
                            <m:t>×</m:t>
                          </m:r>
                          <m:sSup>
                            <m:sSupPr>
                              <m:ctrlPr>
                                <a:rPr lang="cs-CZ" sz="1600" i="1">
                                  <a:latin typeface="Cambria Math" panose="02040503050406030204" pitchFamily="18" charset="0"/>
                                  <a:ea typeface="Cambria Math" panose="02040503050406030204" pitchFamily="18" charset="0"/>
                                </a:rPr>
                              </m:ctrlPr>
                            </m:sSupPr>
                            <m:e>
                              <m:r>
                                <a:rPr lang="cs-CZ" sz="1600" i="1">
                                  <a:latin typeface="Cambria Math" panose="02040503050406030204" pitchFamily="18" charset="0"/>
                                  <a:ea typeface="Cambria Math" panose="02040503050406030204" pitchFamily="18" charset="0"/>
                                </a:rPr>
                                <m:t>𝑒</m:t>
                              </m:r>
                            </m:e>
                            <m:sup>
                              <m:r>
                                <a:rPr lang="cs-CZ" sz="1600" i="1">
                                  <a:latin typeface="Cambria Math" panose="02040503050406030204" pitchFamily="18" charset="0"/>
                                  <a:ea typeface="Cambria Math" panose="02040503050406030204" pitchFamily="18" charset="0"/>
                                </a:rPr>
                                <m:t>𝑟𝑇</m:t>
                              </m:r>
                            </m:sup>
                          </m:sSup>
                        </m:den>
                      </m:f>
                      <m:r>
                        <a:rPr lang="cs-CZ" sz="1600" b="0" i="1" smtClean="0">
                          <a:latin typeface="Cambria Math" panose="02040503050406030204" pitchFamily="18" charset="0"/>
                          <a:ea typeface="Cambria Math" panose="02040503050406030204" pitchFamily="18" charset="0"/>
                        </a:rPr>
                        <m:t>×</m:t>
                      </m:r>
                      <m:r>
                        <a:rPr lang="cs-CZ" sz="1600" i="1">
                          <a:latin typeface="Cambria Math" panose="02040503050406030204" pitchFamily="18" charset="0"/>
                          <a:ea typeface="Cambria Math" panose="02040503050406030204" pitchFamily="18" charset="0"/>
                        </a:rPr>
                        <m:t>𝑃</m:t>
                      </m:r>
                      <m:sSub>
                        <m:sSubPr>
                          <m:ctrlPr>
                            <a:rPr lang="en-US" sz="1600" i="1">
                              <a:latin typeface="Cambria Math" panose="02040503050406030204" pitchFamily="18" charset="0"/>
                              <a:ea typeface="Cambria Math" panose="02040503050406030204" pitchFamily="18" charset="0"/>
                            </a:rPr>
                          </m:ctrlPr>
                        </m:sSubPr>
                        <m:e>
                          <m:r>
                            <a:rPr lang="cs-CZ" sz="1600" i="1">
                              <a:latin typeface="Cambria Math" panose="02040503050406030204" pitchFamily="18" charset="0"/>
                              <a:ea typeface="Cambria Math" panose="02040503050406030204" pitchFamily="18" charset="0"/>
                            </a:rPr>
                            <m:t>(</m:t>
                          </m:r>
                          <m:r>
                            <a:rPr lang="en-US" sz="1600" i="1">
                              <a:latin typeface="Cambria Math" panose="02040503050406030204" pitchFamily="18" charset="0"/>
                              <a:ea typeface="Cambria Math" panose="02040503050406030204" pitchFamily="18" charset="0"/>
                            </a:rPr>
                            <m:t>𝑆</m:t>
                          </m:r>
                        </m:e>
                        <m:sub>
                          <m:r>
                            <a:rPr lang="en-US" sz="1600" i="1">
                              <a:latin typeface="Cambria Math" panose="02040503050406030204" pitchFamily="18" charset="0"/>
                              <a:ea typeface="Cambria Math" panose="02040503050406030204" pitchFamily="18" charset="0"/>
                            </a:rPr>
                            <m:t>𝑇</m:t>
                          </m:r>
                        </m:sub>
                      </m:sSub>
                      <m:r>
                        <a:rPr lang="en-US" sz="1600" i="1">
                          <a:latin typeface="Cambria Math" panose="02040503050406030204" pitchFamily="18" charset="0"/>
                          <a:ea typeface="Cambria Math" panose="02040503050406030204" pitchFamily="18" charset="0"/>
                        </a:rPr>
                        <m:t>&gt;</m:t>
                      </m:r>
                      <m:r>
                        <a:rPr lang="cs-CZ" sz="1600" i="1">
                          <a:latin typeface="Cambria Math" panose="02040503050406030204" pitchFamily="18" charset="0"/>
                          <a:ea typeface="Cambria Math" panose="02040503050406030204" pitchFamily="18" charset="0"/>
                        </a:rPr>
                        <m:t>𝑋</m:t>
                      </m:r>
                      <m:r>
                        <a:rPr lang="cs-CZ" sz="1600" i="1">
                          <a:latin typeface="Cambria Math" panose="02040503050406030204" pitchFamily="18" charset="0"/>
                          <a:ea typeface="Cambria Math" panose="02040503050406030204" pitchFamily="18" charset="0"/>
                        </a:rPr>
                        <m:t>)=</m:t>
                      </m:r>
                      <m:f>
                        <m:fPr>
                          <m:ctrlPr>
                            <a:rPr lang="cs-CZ" sz="1600" i="1">
                              <a:latin typeface="Cambria Math" panose="02040503050406030204" pitchFamily="18" charset="0"/>
                              <a:ea typeface="Cambria Math" panose="02040503050406030204" pitchFamily="18" charset="0"/>
                            </a:rPr>
                          </m:ctrlPr>
                        </m:fPr>
                        <m:num>
                          <m:r>
                            <a:rPr lang="cs-CZ" sz="1600" i="1">
                              <a:latin typeface="Cambria Math" panose="02040503050406030204" pitchFamily="18" charset="0"/>
                              <a:ea typeface="Cambria Math" panose="02040503050406030204" pitchFamily="18" charset="0"/>
                            </a:rPr>
                            <m:t>𝐸</m:t>
                          </m:r>
                          <m:r>
                            <a:rPr lang="cs-CZ" sz="1600" i="1">
                              <a:latin typeface="Cambria Math" panose="02040503050406030204" pitchFamily="18" charset="0"/>
                              <a:ea typeface="Cambria Math" panose="02040503050406030204" pitchFamily="18" charset="0"/>
                            </a:rPr>
                            <m:t>(</m:t>
                          </m:r>
                          <m:sSub>
                            <m:sSubPr>
                              <m:ctrlPr>
                                <a:rPr lang="cs-CZ" sz="1600" i="1">
                                  <a:latin typeface="Cambria Math" panose="02040503050406030204" pitchFamily="18" charset="0"/>
                                  <a:ea typeface="Cambria Math" panose="02040503050406030204" pitchFamily="18" charset="0"/>
                                </a:rPr>
                              </m:ctrlPr>
                            </m:sSubPr>
                            <m:e>
                              <m:r>
                                <a:rPr lang="cs-CZ" sz="1600" i="1">
                                  <a:latin typeface="Cambria Math" panose="02040503050406030204" pitchFamily="18" charset="0"/>
                                  <a:ea typeface="Cambria Math" panose="02040503050406030204" pitchFamily="18" charset="0"/>
                                </a:rPr>
                                <m:t>𝑆</m:t>
                              </m:r>
                            </m:e>
                            <m:sub>
                              <m:r>
                                <a:rPr lang="cs-CZ" sz="1600" i="1">
                                  <a:latin typeface="Cambria Math" panose="02040503050406030204" pitchFamily="18" charset="0"/>
                                  <a:ea typeface="Cambria Math" panose="02040503050406030204" pitchFamily="18" charset="0"/>
                                </a:rPr>
                                <m:t>𝑇</m:t>
                              </m:r>
                            </m:sub>
                          </m:sSub>
                          <m:r>
                            <a:rPr lang="en-US" sz="1600" i="1">
                              <a:latin typeface="Cambria Math" panose="02040503050406030204" pitchFamily="18" charset="0"/>
                              <a:ea typeface="Cambria Math" panose="02040503050406030204" pitchFamily="18" charset="0"/>
                            </a:rPr>
                            <m:t>|</m:t>
                          </m:r>
                          <m:sSub>
                            <m:sSubPr>
                              <m:ctrlPr>
                                <a:rPr lang="en-US" sz="1600" i="1">
                                  <a:latin typeface="Cambria Math" panose="02040503050406030204" pitchFamily="18" charset="0"/>
                                  <a:ea typeface="Cambria Math" panose="02040503050406030204" pitchFamily="18" charset="0"/>
                                </a:rPr>
                              </m:ctrlPr>
                            </m:sSubPr>
                            <m:e>
                              <m:r>
                                <a:rPr lang="en-US" sz="1600" i="1">
                                  <a:latin typeface="Cambria Math" panose="02040503050406030204" pitchFamily="18" charset="0"/>
                                  <a:ea typeface="Cambria Math" panose="02040503050406030204" pitchFamily="18" charset="0"/>
                                </a:rPr>
                                <m:t>𝑆</m:t>
                              </m:r>
                            </m:e>
                            <m:sub>
                              <m:r>
                                <a:rPr lang="en-US" sz="1600" i="1">
                                  <a:latin typeface="Cambria Math" panose="02040503050406030204" pitchFamily="18" charset="0"/>
                                  <a:ea typeface="Cambria Math" panose="02040503050406030204" pitchFamily="18" charset="0"/>
                                </a:rPr>
                                <m:t>𝑇</m:t>
                              </m:r>
                            </m:sub>
                          </m:sSub>
                          <m:r>
                            <a:rPr lang="en-US" sz="1600" i="1">
                              <a:latin typeface="Cambria Math" panose="02040503050406030204" pitchFamily="18" charset="0"/>
                              <a:ea typeface="Cambria Math" panose="02040503050406030204" pitchFamily="18" charset="0"/>
                            </a:rPr>
                            <m:t>&gt;</m:t>
                          </m:r>
                          <m:r>
                            <a:rPr lang="cs-CZ" sz="1600" i="1">
                              <a:latin typeface="Cambria Math" panose="02040503050406030204" pitchFamily="18" charset="0"/>
                              <a:ea typeface="Cambria Math" panose="02040503050406030204" pitchFamily="18" charset="0"/>
                            </a:rPr>
                            <m:t>𝑋</m:t>
                          </m:r>
                          <m:r>
                            <a:rPr lang="cs-CZ" sz="1600" i="1">
                              <a:latin typeface="Cambria Math" panose="02040503050406030204" pitchFamily="18" charset="0"/>
                              <a:ea typeface="Cambria Math" panose="02040503050406030204" pitchFamily="18" charset="0"/>
                            </a:rPr>
                            <m:t>)</m:t>
                          </m:r>
                        </m:num>
                        <m:den>
                          <m:r>
                            <a:rPr lang="cs-CZ" sz="1600" b="0" i="1" smtClean="0">
                              <a:latin typeface="Cambria Math" panose="02040503050406030204" pitchFamily="18" charset="0"/>
                              <a:ea typeface="Cambria Math" panose="02040503050406030204" pitchFamily="18" charset="0"/>
                            </a:rPr>
                            <m:t>𝐸</m:t>
                          </m:r>
                          <m:r>
                            <a:rPr lang="cs-CZ" sz="1600" b="0" i="1" smtClean="0">
                              <a:latin typeface="Cambria Math" panose="02040503050406030204" pitchFamily="18" charset="0"/>
                              <a:ea typeface="Cambria Math" panose="02040503050406030204" pitchFamily="18" charset="0"/>
                            </a:rPr>
                            <m:t>(</m:t>
                          </m:r>
                          <m:sSub>
                            <m:sSubPr>
                              <m:ctrlPr>
                                <a:rPr lang="cs-CZ" sz="1600" b="0" i="1" smtClean="0">
                                  <a:latin typeface="Cambria Math" panose="02040503050406030204" pitchFamily="18" charset="0"/>
                                  <a:ea typeface="Cambria Math" panose="02040503050406030204" pitchFamily="18" charset="0"/>
                                </a:rPr>
                              </m:ctrlPr>
                            </m:sSubPr>
                            <m:e>
                              <m:r>
                                <a:rPr lang="cs-CZ" sz="1600" b="0" i="1" smtClean="0">
                                  <a:latin typeface="Cambria Math" panose="02040503050406030204" pitchFamily="18" charset="0"/>
                                  <a:ea typeface="Cambria Math" panose="02040503050406030204" pitchFamily="18" charset="0"/>
                                </a:rPr>
                                <m:t>𝑆</m:t>
                              </m:r>
                            </m:e>
                            <m:sub>
                              <m:r>
                                <a:rPr lang="cs-CZ" sz="1600" b="0" i="1" smtClean="0">
                                  <a:latin typeface="Cambria Math" panose="02040503050406030204" pitchFamily="18" charset="0"/>
                                  <a:ea typeface="Cambria Math" panose="02040503050406030204" pitchFamily="18" charset="0"/>
                                </a:rPr>
                                <m:t>𝑇</m:t>
                              </m:r>
                            </m:sub>
                          </m:sSub>
                          <m:r>
                            <a:rPr lang="cs-CZ" sz="1600" b="0" i="1" smtClean="0">
                              <a:latin typeface="Cambria Math" panose="02040503050406030204" pitchFamily="18" charset="0"/>
                              <a:ea typeface="Cambria Math" panose="02040503050406030204" pitchFamily="18" charset="0"/>
                            </a:rPr>
                            <m:t>)</m:t>
                          </m:r>
                          <m:r>
                            <a:rPr lang="cs-CZ" sz="1600" i="1" smtClean="0">
                              <a:latin typeface="Cambria Math" panose="02040503050406030204" pitchFamily="18" charset="0"/>
                              <a:ea typeface="Cambria Math" panose="02040503050406030204" pitchFamily="18" charset="0"/>
                            </a:rPr>
                            <m:t> </m:t>
                          </m:r>
                        </m:den>
                      </m:f>
                      <m:r>
                        <a:rPr lang="cs-CZ" sz="1600" i="1" smtClean="0">
                          <a:latin typeface="Cambria Math"/>
                          <a:ea typeface="Cambria Math"/>
                        </a:rPr>
                        <m:t>×</m:t>
                      </m:r>
                      <m:r>
                        <a:rPr lang="cs-CZ" sz="1600" i="1">
                          <a:latin typeface="Cambria Math" panose="02040503050406030204" pitchFamily="18" charset="0"/>
                          <a:ea typeface="Cambria Math" panose="02040503050406030204" pitchFamily="18" charset="0"/>
                        </a:rPr>
                        <m:t>𝑁</m:t>
                      </m:r>
                      <m:d>
                        <m:dPr>
                          <m:ctrlPr>
                            <a:rPr lang="cs-CZ" sz="1600" i="1">
                              <a:latin typeface="Cambria Math" panose="02040503050406030204" pitchFamily="18" charset="0"/>
                              <a:ea typeface="Cambria Math" panose="02040503050406030204" pitchFamily="18" charset="0"/>
                            </a:rPr>
                          </m:ctrlPr>
                        </m:dPr>
                        <m:e>
                          <m:sSub>
                            <m:sSubPr>
                              <m:ctrlPr>
                                <a:rPr lang="cs-CZ" sz="1600" i="1">
                                  <a:latin typeface="Cambria Math" panose="02040503050406030204" pitchFamily="18" charset="0"/>
                                  <a:ea typeface="Cambria Math" panose="02040503050406030204" pitchFamily="18" charset="0"/>
                                </a:rPr>
                              </m:ctrlPr>
                            </m:sSubPr>
                            <m:e>
                              <m:r>
                                <a:rPr lang="cs-CZ" sz="1600" i="1">
                                  <a:latin typeface="Cambria Math" panose="02040503050406030204" pitchFamily="18" charset="0"/>
                                  <a:ea typeface="Cambria Math" panose="02040503050406030204" pitchFamily="18" charset="0"/>
                                </a:rPr>
                                <m:t>𝑑</m:t>
                              </m:r>
                            </m:e>
                            <m:sub>
                              <m:r>
                                <a:rPr lang="cs-CZ" sz="1600" i="1">
                                  <a:latin typeface="Cambria Math" panose="02040503050406030204" pitchFamily="18" charset="0"/>
                                  <a:ea typeface="Cambria Math" panose="02040503050406030204" pitchFamily="18" charset="0"/>
                                </a:rPr>
                                <m:t>2</m:t>
                              </m:r>
                            </m:sub>
                          </m:sSub>
                        </m:e>
                      </m:d>
                    </m:oMath>
                  </m:oMathPara>
                </a14:m>
                <a:endParaRPr lang="cs-CZ" sz="1600" i="1" dirty="0">
                  <a:latin typeface="Cambria Math"/>
                  <a:ea typeface="Cambria Math" panose="02040503050406030204" pitchFamily="18" charset="0"/>
                </a:endParaRPr>
              </a:p>
            </p:txBody>
          </p:sp>
        </mc:Choice>
        <mc:Fallback xmlns="">
          <p:sp>
            <p:nvSpPr>
              <p:cNvPr id="82" name="TextovéPole 81"/>
              <p:cNvSpPr txBox="1">
                <a:spLocks noRot="1" noChangeAspect="1" noMove="1" noResize="1" noEditPoints="1" noAdjustHandles="1" noChangeArrowheads="1" noChangeShapeType="1" noTextEdit="1"/>
              </p:cNvSpPr>
              <p:nvPr/>
            </p:nvSpPr>
            <p:spPr>
              <a:xfrm>
                <a:off x="1260000" y="4074220"/>
                <a:ext cx="6793735" cy="758926"/>
              </a:xfrm>
              <a:prstGeom prst="rect">
                <a:avLst/>
              </a:prstGeom>
              <a:blipFill>
                <a:blip r:embed="rId17"/>
                <a:stretch>
                  <a:fillRect l="-1706" t="-5600"/>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89" name="TextovéPole 88">
                <a:extLst>
                  <a:ext uri="{FF2B5EF4-FFF2-40B4-BE49-F238E27FC236}">
                    <a16:creationId xmlns:a16="http://schemas.microsoft.com/office/drawing/2014/main" id="{05FC8A4A-3761-4383-881C-9096ADBF4AD7}"/>
                  </a:ext>
                </a:extLst>
              </p:cNvPr>
              <p:cNvSpPr txBox="1"/>
              <p:nvPr/>
            </p:nvSpPr>
            <p:spPr>
              <a:xfrm>
                <a:off x="1512000" y="5295152"/>
                <a:ext cx="4860200" cy="338554"/>
              </a:xfrm>
              <a:prstGeom prst="rect">
                <a:avLst/>
              </a:prstGeom>
              <a:noFill/>
              <a:ln>
                <a:noFill/>
              </a:ln>
            </p:spPr>
            <p:txBody>
              <a:bodyPr wrap="square" rtlCol="0">
                <a:spAutoFit/>
              </a:bodyPr>
              <a:lstStyle/>
              <a:p>
                <a:pPr marL="180000" indent="-180000">
                  <a:buClr>
                    <a:srgbClr val="7030A0"/>
                  </a:buClr>
                  <a:buSzPct val="100000"/>
                  <a:buFont typeface="Wingdings" panose="05000000000000000000" pitchFamily="2" charset="2"/>
                  <a:buChar char="§"/>
                </a:pPr>
                <a14:m>
                  <m:oMath xmlns:m="http://schemas.openxmlformats.org/officeDocument/2006/math">
                    <m:r>
                      <a:rPr lang="en-GB" sz="1600" b="0" i="1" smtClean="0">
                        <a:latin typeface="Cambria Math" panose="02040503050406030204" pitchFamily="18" charset="0"/>
                        <a:ea typeface="Cambria Math" panose="02040503050406030204" pitchFamily="18" charset="0"/>
                      </a:rPr>
                      <m:t>𝑁</m:t>
                    </m:r>
                    <m:r>
                      <a:rPr lang="en-GB" sz="1600" b="0" i="1" smtClean="0">
                        <a:latin typeface="Cambria Math" panose="02040503050406030204" pitchFamily="18" charset="0"/>
                        <a:ea typeface="Cambria Math" panose="02040503050406030204" pitchFamily="18" charset="0"/>
                      </a:rPr>
                      <m:t>(</m:t>
                    </m:r>
                    <m:sSub>
                      <m:sSubPr>
                        <m:ctrlPr>
                          <a:rPr lang="en-GB" sz="1600" b="0" i="1" smtClean="0">
                            <a:latin typeface="Cambria Math" panose="02040503050406030204" pitchFamily="18" charset="0"/>
                            <a:ea typeface="Cambria Math" panose="02040503050406030204" pitchFamily="18" charset="0"/>
                          </a:rPr>
                        </m:ctrlPr>
                      </m:sSubPr>
                      <m:e>
                        <m:r>
                          <a:rPr lang="en-GB" sz="1600" b="0" i="1" smtClean="0">
                            <a:latin typeface="Cambria Math" panose="02040503050406030204" pitchFamily="18" charset="0"/>
                            <a:ea typeface="Cambria Math" panose="02040503050406030204" pitchFamily="18" charset="0"/>
                          </a:rPr>
                          <m:t>𝑑</m:t>
                        </m:r>
                      </m:e>
                      <m:sub>
                        <m:r>
                          <a:rPr lang="en-GB" sz="1600" b="0" i="1" smtClean="0">
                            <a:latin typeface="Cambria Math" panose="02040503050406030204" pitchFamily="18" charset="0"/>
                            <a:ea typeface="Cambria Math" panose="02040503050406030204" pitchFamily="18" charset="0"/>
                          </a:rPr>
                          <m:t>1</m:t>
                        </m:r>
                      </m:sub>
                    </m:sSub>
                    <m:r>
                      <a:rPr lang="en-GB" sz="1600" b="0" i="1" smtClean="0">
                        <a:latin typeface="Cambria Math" panose="02040503050406030204" pitchFamily="18" charset="0"/>
                        <a:ea typeface="Cambria Math" panose="02040503050406030204" pitchFamily="18" charset="0"/>
                      </a:rPr>
                      <m:t>)</m:t>
                    </m:r>
                  </m:oMath>
                </a14:m>
                <a:r>
                  <a:rPr lang="en-GB" sz="1600" dirty="0">
                    <a:latin typeface="Cambria Math" panose="02040503050406030204" pitchFamily="18" charset="0"/>
                    <a:ea typeface="Cambria Math" panose="02040503050406030204" pitchFamily="18" charset="0"/>
                  </a:rPr>
                  <a:t> is equal to “risk-adjusted probability” </a:t>
                </a:r>
                <a14:m>
                  <m:oMath xmlns:m="http://schemas.openxmlformats.org/officeDocument/2006/math">
                    <m:r>
                      <a:rPr lang="en-GB" sz="1600" i="1" smtClean="0">
                        <a:latin typeface="Cambria Math" panose="02040503050406030204" pitchFamily="18" charset="0"/>
                        <a:ea typeface="Cambria Math" panose="02040503050406030204" pitchFamily="18" charset="0"/>
                      </a:rPr>
                      <m:t>𝑁</m:t>
                    </m:r>
                    <m:r>
                      <a:rPr lang="en-GB" sz="1600" i="1" smtClean="0">
                        <a:latin typeface="Cambria Math" panose="02040503050406030204" pitchFamily="18" charset="0"/>
                        <a:ea typeface="Cambria Math" panose="02040503050406030204" pitchFamily="18" charset="0"/>
                      </a:rPr>
                      <m:t>(</m:t>
                    </m:r>
                    <m:sSub>
                      <m:sSubPr>
                        <m:ctrlPr>
                          <a:rPr lang="en-GB" sz="1600" i="1" smtClean="0">
                            <a:latin typeface="Cambria Math" panose="02040503050406030204" pitchFamily="18" charset="0"/>
                            <a:ea typeface="Cambria Math" panose="02040503050406030204" pitchFamily="18" charset="0"/>
                          </a:rPr>
                        </m:ctrlPr>
                      </m:sSubPr>
                      <m:e>
                        <m:r>
                          <a:rPr lang="en-GB" sz="1600" i="1">
                            <a:latin typeface="Cambria Math" panose="02040503050406030204" pitchFamily="18" charset="0"/>
                            <a:ea typeface="Cambria Math" panose="02040503050406030204" pitchFamily="18" charset="0"/>
                          </a:rPr>
                          <m:t>𝑑</m:t>
                        </m:r>
                      </m:e>
                      <m:sub>
                        <m:r>
                          <a:rPr lang="en-GB" sz="1600" b="0" i="1" smtClean="0">
                            <a:latin typeface="Cambria Math" panose="02040503050406030204" pitchFamily="18" charset="0"/>
                            <a:ea typeface="Cambria Math" panose="02040503050406030204" pitchFamily="18" charset="0"/>
                          </a:rPr>
                          <m:t>2</m:t>
                        </m:r>
                      </m:sub>
                    </m:sSub>
                    <m:r>
                      <a:rPr lang="en-GB" sz="1600" i="1" smtClean="0">
                        <a:latin typeface="Cambria Math" panose="02040503050406030204" pitchFamily="18" charset="0"/>
                        <a:ea typeface="Cambria Math" panose="02040503050406030204" pitchFamily="18" charset="0"/>
                      </a:rPr>
                      <m:t>)</m:t>
                    </m:r>
                  </m:oMath>
                </a14:m>
                <a:endParaRPr lang="en-GB" sz="1600" dirty="0">
                  <a:latin typeface="Cambria Math" panose="02040503050406030204" pitchFamily="18" charset="0"/>
                  <a:ea typeface="Cambria Math" panose="02040503050406030204" pitchFamily="18" charset="0"/>
                </a:endParaRPr>
              </a:p>
            </p:txBody>
          </p:sp>
        </mc:Choice>
        <mc:Fallback xmlns="">
          <p:sp>
            <p:nvSpPr>
              <p:cNvPr id="89" name="TextovéPole 88">
                <a:extLst>
                  <a:ext uri="{FF2B5EF4-FFF2-40B4-BE49-F238E27FC236}">
                    <a16:creationId xmlns:a16="http://schemas.microsoft.com/office/drawing/2014/main" id="{05FC8A4A-3761-4383-881C-9096ADBF4AD7}"/>
                  </a:ext>
                </a:extLst>
              </p:cNvPr>
              <p:cNvSpPr txBox="1">
                <a:spLocks noRot="1" noChangeAspect="1" noMove="1" noResize="1" noEditPoints="1" noAdjustHandles="1" noChangeArrowheads="1" noChangeShapeType="1" noTextEdit="1"/>
              </p:cNvSpPr>
              <p:nvPr/>
            </p:nvSpPr>
            <p:spPr>
              <a:xfrm>
                <a:off x="1512000" y="5295152"/>
                <a:ext cx="4860200" cy="338554"/>
              </a:xfrm>
              <a:prstGeom prst="rect">
                <a:avLst/>
              </a:prstGeom>
              <a:blipFill>
                <a:blip r:embed="rId18"/>
                <a:stretch>
                  <a:fillRect l="-502" t="-7273" b="-21818"/>
                </a:stretch>
              </a:blipFill>
              <a:ln>
                <a:noFill/>
              </a:ln>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91" name="TextovéPole 90">
                <a:extLst>
                  <a:ext uri="{FF2B5EF4-FFF2-40B4-BE49-F238E27FC236}">
                    <a16:creationId xmlns:a16="http://schemas.microsoft.com/office/drawing/2014/main" id="{05FC8A4A-3761-4383-881C-9096ADBF4AD7}"/>
                  </a:ext>
                </a:extLst>
              </p:cNvPr>
              <p:cNvSpPr txBox="1"/>
              <p:nvPr/>
            </p:nvSpPr>
            <p:spPr>
              <a:xfrm>
                <a:off x="1512000" y="5557280"/>
                <a:ext cx="7452000" cy="584775"/>
              </a:xfrm>
              <a:prstGeom prst="rect">
                <a:avLst/>
              </a:prstGeom>
              <a:noFill/>
              <a:ln>
                <a:noFill/>
              </a:ln>
            </p:spPr>
            <p:txBody>
              <a:bodyPr wrap="square" rtlCol="0">
                <a:spAutoFit/>
              </a:bodyPr>
              <a:lstStyle/>
              <a:p>
                <a:pPr marL="180000" indent="-180000">
                  <a:buClr>
                    <a:srgbClr val="7030A0"/>
                  </a:buClr>
                  <a:buSzPct val="100000"/>
                  <a:buFont typeface="Wingdings" panose="05000000000000000000" pitchFamily="2" charset="2"/>
                  <a:buChar char="§"/>
                </a:pPr>
                <a:r>
                  <a:rPr lang="en-GB" sz="1600" dirty="0">
                    <a:latin typeface="Cambria Math" panose="02040503050406030204" pitchFamily="18" charset="0"/>
                    <a:ea typeface="Cambria Math" panose="02040503050406030204" pitchFamily="18" charset="0"/>
                  </a:rPr>
                  <a:t>The conditional probability is always greater than the unconditional probability</a:t>
                </a:r>
              </a:p>
              <a:p>
                <a:pPr marL="1076325">
                  <a:buClr>
                    <a:srgbClr val="7030A0"/>
                  </a:buClr>
                  <a:buSzPct val="100000"/>
                </a:pPr>
                <a:r>
                  <a:rPr lang="en-GB" sz="1600" dirty="0">
                    <a:latin typeface="Cambria Math" panose="02040503050406030204" pitchFamily="18" charset="0"/>
                    <a:ea typeface="Cambria Math" panose="02040503050406030204" pitchFamily="18" charset="0"/>
                  </a:rPr>
                  <a:t>⇨ </a:t>
                </a:r>
                <a14:m>
                  <m:oMath xmlns:m="http://schemas.openxmlformats.org/officeDocument/2006/math">
                    <m:r>
                      <a:rPr lang="en-GB" sz="1600" i="1">
                        <a:latin typeface="Cambria Math" panose="02040503050406030204" pitchFamily="18" charset="0"/>
                        <a:ea typeface="Cambria Math" panose="02040503050406030204" pitchFamily="18" charset="0"/>
                      </a:rPr>
                      <m:t>𝐸</m:t>
                    </m:r>
                    <m:r>
                      <a:rPr lang="en-GB" sz="1600" i="1">
                        <a:latin typeface="Cambria Math" panose="02040503050406030204" pitchFamily="18" charset="0"/>
                        <a:ea typeface="Cambria Math" panose="02040503050406030204" pitchFamily="18" charset="0"/>
                      </a:rPr>
                      <m:t>(</m:t>
                    </m:r>
                    <m:sSub>
                      <m:sSubPr>
                        <m:ctrlPr>
                          <a:rPr lang="en-GB" sz="1600" i="1">
                            <a:latin typeface="Cambria Math" panose="02040503050406030204" pitchFamily="18" charset="0"/>
                            <a:ea typeface="Cambria Math" panose="02040503050406030204" pitchFamily="18" charset="0"/>
                          </a:rPr>
                        </m:ctrlPr>
                      </m:sSubPr>
                      <m:e>
                        <m:r>
                          <a:rPr lang="en-GB" sz="1600" i="1">
                            <a:latin typeface="Cambria Math" panose="02040503050406030204" pitchFamily="18" charset="0"/>
                            <a:ea typeface="Cambria Math" panose="02040503050406030204" pitchFamily="18" charset="0"/>
                          </a:rPr>
                          <m:t>𝑆</m:t>
                        </m:r>
                      </m:e>
                      <m:sub>
                        <m:r>
                          <a:rPr lang="en-GB" sz="1600" i="1">
                            <a:latin typeface="Cambria Math" panose="02040503050406030204" pitchFamily="18" charset="0"/>
                            <a:ea typeface="Cambria Math" panose="02040503050406030204" pitchFamily="18" charset="0"/>
                          </a:rPr>
                          <m:t>𝑇</m:t>
                        </m:r>
                      </m:sub>
                    </m:sSub>
                    <m:r>
                      <a:rPr lang="en-GB" sz="1600" i="1">
                        <a:latin typeface="Cambria Math" panose="02040503050406030204" pitchFamily="18" charset="0"/>
                        <a:ea typeface="Cambria Math" panose="02040503050406030204" pitchFamily="18" charset="0"/>
                      </a:rPr>
                      <m:t>|</m:t>
                    </m:r>
                    <m:sSub>
                      <m:sSubPr>
                        <m:ctrlPr>
                          <a:rPr lang="en-GB" sz="1600" i="1">
                            <a:latin typeface="Cambria Math" panose="02040503050406030204" pitchFamily="18" charset="0"/>
                            <a:ea typeface="Cambria Math" panose="02040503050406030204" pitchFamily="18" charset="0"/>
                          </a:rPr>
                        </m:ctrlPr>
                      </m:sSubPr>
                      <m:e>
                        <m:r>
                          <a:rPr lang="en-GB" sz="1600" i="1">
                            <a:latin typeface="Cambria Math" panose="02040503050406030204" pitchFamily="18" charset="0"/>
                            <a:ea typeface="Cambria Math" panose="02040503050406030204" pitchFamily="18" charset="0"/>
                          </a:rPr>
                          <m:t>𝑆</m:t>
                        </m:r>
                      </m:e>
                      <m:sub>
                        <m:r>
                          <a:rPr lang="en-GB" sz="1600" i="1">
                            <a:latin typeface="Cambria Math" panose="02040503050406030204" pitchFamily="18" charset="0"/>
                            <a:ea typeface="Cambria Math" panose="02040503050406030204" pitchFamily="18" charset="0"/>
                          </a:rPr>
                          <m:t>𝑇</m:t>
                        </m:r>
                      </m:sub>
                    </m:sSub>
                    <m:r>
                      <a:rPr lang="en-GB" sz="1600" i="1">
                        <a:latin typeface="Cambria Math" panose="02040503050406030204" pitchFamily="18" charset="0"/>
                        <a:ea typeface="Cambria Math" panose="02040503050406030204" pitchFamily="18" charset="0"/>
                      </a:rPr>
                      <m:t>&gt;</m:t>
                    </m:r>
                    <m:r>
                      <a:rPr lang="en-GB" sz="1600" i="1">
                        <a:latin typeface="Cambria Math" panose="02040503050406030204" pitchFamily="18" charset="0"/>
                        <a:ea typeface="Cambria Math" panose="02040503050406030204" pitchFamily="18" charset="0"/>
                      </a:rPr>
                      <m:t>𝑋</m:t>
                    </m:r>
                    <m:r>
                      <a:rPr lang="en-GB" sz="1600" i="1">
                        <a:latin typeface="Cambria Math" panose="02040503050406030204" pitchFamily="18" charset="0"/>
                        <a:ea typeface="Cambria Math" panose="02040503050406030204" pitchFamily="18" charset="0"/>
                      </a:rPr>
                      <m:t>) </m:t>
                    </m:r>
                  </m:oMath>
                </a14:m>
                <a:r>
                  <a:rPr lang="en-GB" sz="1600" dirty="0">
                    <a:latin typeface="Cambria Math" panose="02040503050406030204" pitchFamily="18" charset="0"/>
                    <a:ea typeface="Cambria Math" panose="02040503050406030204" pitchFamily="18" charset="0"/>
                  </a:rPr>
                  <a:t>&gt;</a:t>
                </a:r>
                <a:r>
                  <a:rPr lang="en-GB" sz="1600" dirty="0">
                    <a:ea typeface="Cambria Math" panose="02040503050406030204" pitchFamily="18" charset="0"/>
                  </a:rPr>
                  <a:t> </a:t>
                </a:r>
                <a14:m>
                  <m:oMath xmlns:m="http://schemas.openxmlformats.org/officeDocument/2006/math">
                    <m:r>
                      <a:rPr lang="en-GB" sz="1600" i="1">
                        <a:latin typeface="Cambria Math" panose="02040503050406030204" pitchFamily="18" charset="0"/>
                        <a:ea typeface="Cambria Math" panose="02040503050406030204" pitchFamily="18" charset="0"/>
                      </a:rPr>
                      <m:t>𝐸</m:t>
                    </m:r>
                    <m:d>
                      <m:dPr>
                        <m:ctrlPr>
                          <a:rPr lang="en-GB" sz="1600" i="1">
                            <a:latin typeface="Cambria Math" panose="02040503050406030204" pitchFamily="18" charset="0"/>
                            <a:ea typeface="Cambria Math" panose="02040503050406030204" pitchFamily="18" charset="0"/>
                          </a:rPr>
                        </m:ctrlPr>
                      </m:dPr>
                      <m:e>
                        <m:sSub>
                          <m:sSubPr>
                            <m:ctrlPr>
                              <a:rPr lang="en-GB" sz="1600" i="1">
                                <a:latin typeface="Cambria Math" panose="02040503050406030204" pitchFamily="18" charset="0"/>
                                <a:ea typeface="Cambria Math" panose="02040503050406030204" pitchFamily="18" charset="0"/>
                              </a:rPr>
                            </m:ctrlPr>
                          </m:sSubPr>
                          <m:e>
                            <m:r>
                              <a:rPr lang="en-GB" sz="1600" i="1">
                                <a:latin typeface="Cambria Math" panose="02040503050406030204" pitchFamily="18" charset="0"/>
                                <a:ea typeface="Cambria Math" panose="02040503050406030204" pitchFamily="18" charset="0"/>
                              </a:rPr>
                              <m:t>𝑆</m:t>
                            </m:r>
                          </m:e>
                          <m:sub>
                            <m:r>
                              <a:rPr lang="en-GB" sz="1600" i="1">
                                <a:latin typeface="Cambria Math" panose="02040503050406030204" pitchFamily="18" charset="0"/>
                                <a:ea typeface="Cambria Math" panose="02040503050406030204" pitchFamily="18" charset="0"/>
                              </a:rPr>
                              <m:t>𝑇</m:t>
                            </m:r>
                          </m:sub>
                        </m:sSub>
                      </m:e>
                    </m:d>
                  </m:oMath>
                </a14:m>
                <a:r>
                  <a:rPr lang="en-GB" sz="1600" dirty="0">
                    <a:latin typeface="Cambria Math" panose="02040503050406030204" pitchFamily="18" charset="0"/>
                    <a:ea typeface="Cambria Math" panose="02040503050406030204" pitchFamily="18" charset="0"/>
                  </a:rPr>
                  <a:t> ⇨ </a:t>
                </a:r>
                <a14:m>
                  <m:oMath xmlns:m="http://schemas.openxmlformats.org/officeDocument/2006/math">
                    <m:r>
                      <a:rPr lang="en-GB" sz="1600" i="1">
                        <a:latin typeface="Cambria Math" panose="02040503050406030204" pitchFamily="18" charset="0"/>
                        <a:ea typeface="Cambria Math" panose="02040503050406030204" pitchFamily="18" charset="0"/>
                      </a:rPr>
                      <m:t>𝑁</m:t>
                    </m:r>
                    <m:r>
                      <a:rPr lang="en-GB" sz="1600" i="1">
                        <a:latin typeface="Cambria Math" panose="02040503050406030204" pitchFamily="18" charset="0"/>
                        <a:ea typeface="Cambria Math" panose="02040503050406030204" pitchFamily="18" charset="0"/>
                      </a:rPr>
                      <m:t>(</m:t>
                    </m:r>
                    <m:sSub>
                      <m:sSubPr>
                        <m:ctrlPr>
                          <a:rPr lang="en-GB" sz="1600" i="1">
                            <a:latin typeface="Cambria Math" panose="02040503050406030204" pitchFamily="18" charset="0"/>
                            <a:ea typeface="Cambria Math" panose="02040503050406030204" pitchFamily="18" charset="0"/>
                          </a:rPr>
                        </m:ctrlPr>
                      </m:sSubPr>
                      <m:e>
                        <m:r>
                          <a:rPr lang="en-GB" sz="1600" i="1">
                            <a:latin typeface="Cambria Math" panose="02040503050406030204" pitchFamily="18" charset="0"/>
                            <a:ea typeface="Cambria Math" panose="02040503050406030204" pitchFamily="18" charset="0"/>
                          </a:rPr>
                          <m:t>𝑑</m:t>
                        </m:r>
                      </m:e>
                      <m:sub>
                        <m:r>
                          <a:rPr lang="en-GB" sz="1600" b="0" i="1" smtClean="0">
                            <a:latin typeface="Cambria Math" panose="02040503050406030204" pitchFamily="18" charset="0"/>
                            <a:ea typeface="Cambria Math" panose="02040503050406030204" pitchFamily="18" charset="0"/>
                          </a:rPr>
                          <m:t>1</m:t>
                        </m:r>
                      </m:sub>
                    </m:sSub>
                    <m:r>
                      <a:rPr lang="en-GB" sz="1600" b="0" i="1" smtClean="0">
                        <a:latin typeface="Cambria Math" panose="02040503050406030204" pitchFamily="18" charset="0"/>
                        <a:ea typeface="Cambria Math" panose="02040503050406030204" pitchFamily="18" charset="0"/>
                      </a:rPr>
                      <m:t>)&gt;</m:t>
                    </m:r>
                    <m:r>
                      <a:rPr lang="en-GB" sz="1600" b="0" i="1" smtClean="0">
                        <a:latin typeface="Cambria Math" panose="02040503050406030204" pitchFamily="18" charset="0"/>
                        <a:ea typeface="Cambria Math" panose="02040503050406030204" pitchFamily="18" charset="0"/>
                      </a:rPr>
                      <m:t>𝑁</m:t>
                    </m:r>
                    <m:r>
                      <a:rPr lang="en-GB" sz="1600" b="0" i="1" smtClean="0">
                        <a:latin typeface="Cambria Math" panose="02040503050406030204" pitchFamily="18" charset="0"/>
                        <a:ea typeface="Cambria Math" panose="02040503050406030204" pitchFamily="18" charset="0"/>
                      </a:rPr>
                      <m:t>(</m:t>
                    </m:r>
                    <m:sSub>
                      <m:sSubPr>
                        <m:ctrlPr>
                          <a:rPr lang="en-GB" sz="1600" b="0" i="1" smtClean="0">
                            <a:latin typeface="Cambria Math" panose="02040503050406030204" pitchFamily="18" charset="0"/>
                            <a:ea typeface="Cambria Math" panose="02040503050406030204" pitchFamily="18" charset="0"/>
                          </a:rPr>
                        </m:ctrlPr>
                      </m:sSubPr>
                      <m:e>
                        <m:r>
                          <a:rPr lang="en-GB" sz="1600" b="0" i="1" smtClean="0">
                            <a:latin typeface="Cambria Math" panose="02040503050406030204" pitchFamily="18" charset="0"/>
                            <a:ea typeface="Cambria Math" panose="02040503050406030204" pitchFamily="18" charset="0"/>
                          </a:rPr>
                          <m:t>𝑑</m:t>
                        </m:r>
                      </m:e>
                      <m:sub>
                        <m:r>
                          <a:rPr lang="en-GB" sz="1600" b="0" i="1" smtClean="0">
                            <a:latin typeface="Cambria Math" panose="02040503050406030204" pitchFamily="18" charset="0"/>
                            <a:ea typeface="Cambria Math" panose="02040503050406030204" pitchFamily="18" charset="0"/>
                          </a:rPr>
                          <m:t>2</m:t>
                        </m:r>
                      </m:sub>
                    </m:sSub>
                    <m:r>
                      <a:rPr lang="en-GB" sz="1600" i="1">
                        <a:latin typeface="Cambria Math" panose="02040503050406030204" pitchFamily="18" charset="0"/>
                        <a:ea typeface="Cambria Math" panose="02040503050406030204" pitchFamily="18" charset="0"/>
                      </a:rPr>
                      <m:t>)</m:t>
                    </m:r>
                  </m:oMath>
                </a14:m>
                <a:endParaRPr lang="en-GB" sz="1600" dirty="0">
                  <a:latin typeface="Cambria Math" panose="02040503050406030204" pitchFamily="18" charset="0"/>
                  <a:ea typeface="Cambria Math" panose="02040503050406030204" pitchFamily="18" charset="0"/>
                </a:endParaRPr>
              </a:p>
            </p:txBody>
          </p:sp>
        </mc:Choice>
        <mc:Fallback xmlns="">
          <p:sp>
            <p:nvSpPr>
              <p:cNvPr id="91" name="TextovéPole 90">
                <a:extLst>
                  <a:ext uri="{FF2B5EF4-FFF2-40B4-BE49-F238E27FC236}">
                    <a16:creationId xmlns:a16="http://schemas.microsoft.com/office/drawing/2014/main" id="{05FC8A4A-3761-4383-881C-9096ADBF4AD7}"/>
                  </a:ext>
                </a:extLst>
              </p:cNvPr>
              <p:cNvSpPr txBox="1">
                <a:spLocks noRot="1" noChangeAspect="1" noMove="1" noResize="1" noEditPoints="1" noAdjustHandles="1" noChangeArrowheads="1" noChangeShapeType="1" noTextEdit="1"/>
              </p:cNvSpPr>
              <p:nvPr/>
            </p:nvSpPr>
            <p:spPr>
              <a:xfrm>
                <a:off x="1512000" y="5557280"/>
                <a:ext cx="7452000" cy="584775"/>
              </a:xfrm>
              <a:prstGeom prst="rect">
                <a:avLst/>
              </a:prstGeom>
              <a:blipFill>
                <a:blip r:embed="rId19"/>
                <a:stretch>
                  <a:fillRect l="-327" t="-4167" b="-11458"/>
                </a:stretch>
              </a:blipFill>
              <a:ln>
                <a:noFill/>
              </a:ln>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92" name="TextovéPole 91">
                <a:extLst>
                  <a:ext uri="{FF2B5EF4-FFF2-40B4-BE49-F238E27FC236}">
                    <a16:creationId xmlns:a16="http://schemas.microsoft.com/office/drawing/2014/main" id="{05FC8A4A-3761-4383-881C-9096ADBF4AD7}"/>
                  </a:ext>
                </a:extLst>
              </p:cNvPr>
              <p:cNvSpPr txBox="1"/>
              <p:nvPr/>
            </p:nvSpPr>
            <p:spPr>
              <a:xfrm>
                <a:off x="1512000" y="4791096"/>
                <a:ext cx="7307648" cy="584775"/>
              </a:xfrm>
              <a:prstGeom prst="rect">
                <a:avLst/>
              </a:prstGeom>
              <a:noFill/>
              <a:ln>
                <a:noFill/>
              </a:ln>
            </p:spPr>
            <p:txBody>
              <a:bodyPr wrap="square" rtlCol="0">
                <a:spAutoFit/>
              </a:bodyPr>
              <a:lstStyle/>
              <a:p>
                <a:pPr marL="180000" indent="-180000">
                  <a:buClr>
                    <a:srgbClr val="7030A0"/>
                  </a:buClr>
                  <a:buSzPct val="100000"/>
                  <a:buFont typeface="Wingdings" panose="05000000000000000000" pitchFamily="2" charset="2"/>
                  <a:buChar char="§"/>
                </a:pPr>
                <a:r>
                  <a:rPr lang="en-GB" sz="1600" dirty="0">
                    <a:latin typeface="Cambria Math" panose="02040503050406030204" pitchFamily="18" charset="0"/>
                    <a:ea typeface="Cambria Math" panose="02040503050406030204" pitchFamily="18" charset="0"/>
                  </a:rPr>
                  <a:t>In a risk-neutral environment, the expected return of each security is risk-free </a:t>
                </a:r>
              </a:p>
              <a:p>
                <a:pPr marL="1076325">
                  <a:buClr>
                    <a:srgbClr val="7030A0"/>
                  </a:buClr>
                  <a:buSzPct val="100000"/>
                </a:pPr>
                <a14:m>
                  <m:oMathPara xmlns:m="http://schemas.openxmlformats.org/officeDocument/2006/math">
                    <m:oMathParaPr>
                      <m:jc m:val="left"/>
                    </m:oMathParaPr>
                    <m:oMath xmlns:m="http://schemas.openxmlformats.org/officeDocument/2006/math">
                      <m:r>
                        <a:rPr lang="en-GB" sz="1600" b="0" i="1" smtClean="0">
                          <a:latin typeface="Cambria Math" panose="02040503050406030204" pitchFamily="18" charset="0"/>
                          <a:ea typeface="Cambria Math" panose="02040503050406030204" pitchFamily="18" charset="0"/>
                        </a:rPr>
                        <m:t>𝑆</m:t>
                      </m:r>
                      <m:r>
                        <a:rPr lang="en-GB" sz="1600" b="0" i="1" smtClean="0">
                          <a:latin typeface="Cambria Math" panose="02040503050406030204" pitchFamily="18" charset="0"/>
                          <a:ea typeface="Cambria Math" panose="02040503050406030204" pitchFamily="18" charset="0"/>
                        </a:rPr>
                        <m:t>=</m:t>
                      </m:r>
                      <m:sSup>
                        <m:sSupPr>
                          <m:ctrlPr>
                            <a:rPr lang="en-GB" sz="1600" i="1">
                              <a:latin typeface="Cambria Math" panose="02040503050406030204" pitchFamily="18" charset="0"/>
                              <a:ea typeface="Cambria Math" panose="02040503050406030204" pitchFamily="18" charset="0"/>
                            </a:rPr>
                          </m:ctrlPr>
                        </m:sSupPr>
                        <m:e>
                          <m:r>
                            <a:rPr lang="en-GB" sz="1600" i="1">
                              <a:latin typeface="Cambria Math" panose="02040503050406030204" pitchFamily="18" charset="0"/>
                              <a:ea typeface="Cambria Math" panose="02040503050406030204" pitchFamily="18" charset="0"/>
                            </a:rPr>
                            <m:t>𝐸</m:t>
                          </m:r>
                          <m:d>
                            <m:dPr>
                              <m:ctrlPr>
                                <a:rPr lang="en-GB" sz="1600" i="1">
                                  <a:latin typeface="Cambria Math" panose="02040503050406030204" pitchFamily="18" charset="0"/>
                                  <a:ea typeface="Cambria Math" panose="02040503050406030204" pitchFamily="18" charset="0"/>
                                </a:rPr>
                              </m:ctrlPr>
                            </m:dPr>
                            <m:e>
                              <m:sSub>
                                <m:sSubPr>
                                  <m:ctrlPr>
                                    <a:rPr lang="en-GB" sz="1600" i="1">
                                      <a:latin typeface="Cambria Math" panose="02040503050406030204" pitchFamily="18" charset="0"/>
                                      <a:ea typeface="Cambria Math" panose="02040503050406030204" pitchFamily="18" charset="0"/>
                                    </a:rPr>
                                  </m:ctrlPr>
                                </m:sSubPr>
                                <m:e>
                                  <m:r>
                                    <a:rPr lang="en-GB" sz="1600" i="1">
                                      <a:latin typeface="Cambria Math" panose="02040503050406030204" pitchFamily="18" charset="0"/>
                                      <a:ea typeface="Cambria Math" panose="02040503050406030204" pitchFamily="18" charset="0"/>
                                    </a:rPr>
                                    <m:t>𝑆</m:t>
                                  </m:r>
                                </m:e>
                                <m:sub>
                                  <m:r>
                                    <a:rPr lang="en-GB" sz="1600" i="1">
                                      <a:latin typeface="Cambria Math" panose="02040503050406030204" pitchFamily="18" charset="0"/>
                                      <a:ea typeface="Cambria Math" panose="02040503050406030204" pitchFamily="18" charset="0"/>
                                    </a:rPr>
                                    <m:t>𝑇</m:t>
                                  </m:r>
                                </m:sub>
                              </m:sSub>
                            </m:e>
                          </m:d>
                          <m:r>
                            <a:rPr lang="en-GB" sz="1600" i="1">
                              <a:latin typeface="Cambria Math" panose="02040503050406030204" pitchFamily="18" charset="0"/>
                              <a:ea typeface="Cambria Math" panose="02040503050406030204" pitchFamily="18" charset="0"/>
                            </a:rPr>
                            <m:t>𝑒</m:t>
                          </m:r>
                        </m:e>
                        <m:sup>
                          <m:r>
                            <a:rPr lang="en-GB" sz="1600" b="0" i="1" smtClean="0">
                              <a:latin typeface="Cambria Math" panose="02040503050406030204" pitchFamily="18" charset="0"/>
                              <a:ea typeface="Cambria Math" panose="02040503050406030204" pitchFamily="18" charset="0"/>
                            </a:rPr>
                            <m:t>−</m:t>
                          </m:r>
                          <m:r>
                            <a:rPr lang="en-GB" sz="1600" i="1">
                              <a:latin typeface="Cambria Math" panose="02040503050406030204" pitchFamily="18" charset="0"/>
                              <a:ea typeface="Cambria Math" panose="02040503050406030204" pitchFamily="18" charset="0"/>
                            </a:rPr>
                            <m:t>𝑟𝑇</m:t>
                          </m:r>
                        </m:sup>
                      </m:sSup>
                    </m:oMath>
                  </m:oMathPara>
                </a14:m>
                <a:endParaRPr lang="en-GB" sz="1600" dirty="0">
                  <a:latin typeface="Cambria Math" panose="02040503050406030204" pitchFamily="18" charset="0"/>
                  <a:ea typeface="Cambria Math" panose="02040503050406030204" pitchFamily="18" charset="0"/>
                </a:endParaRPr>
              </a:p>
            </p:txBody>
          </p:sp>
        </mc:Choice>
        <mc:Fallback xmlns="">
          <p:sp>
            <p:nvSpPr>
              <p:cNvPr id="92" name="TextovéPole 91">
                <a:extLst>
                  <a:ext uri="{FF2B5EF4-FFF2-40B4-BE49-F238E27FC236}">
                    <a16:creationId xmlns:a16="http://schemas.microsoft.com/office/drawing/2014/main" id="{05FC8A4A-3761-4383-881C-9096ADBF4AD7}"/>
                  </a:ext>
                </a:extLst>
              </p:cNvPr>
              <p:cNvSpPr txBox="1">
                <a:spLocks noRot="1" noChangeAspect="1" noMove="1" noResize="1" noEditPoints="1" noAdjustHandles="1" noChangeArrowheads="1" noChangeShapeType="1" noTextEdit="1"/>
              </p:cNvSpPr>
              <p:nvPr/>
            </p:nvSpPr>
            <p:spPr>
              <a:xfrm>
                <a:off x="1512000" y="4791096"/>
                <a:ext cx="7307648" cy="584775"/>
              </a:xfrm>
              <a:prstGeom prst="rect">
                <a:avLst/>
              </a:prstGeom>
              <a:blipFill>
                <a:blip r:embed="rId20"/>
                <a:stretch>
                  <a:fillRect l="-334" t="-4167"/>
                </a:stretch>
              </a:blipFill>
              <a:ln>
                <a:noFill/>
              </a:ln>
            </p:spPr>
            <p:txBody>
              <a:bodyPr/>
              <a:lstStyle/>
              <a:p>
                <a:r>
                  <a:rPr lang="en-GB">
                    <a:noFill/>
                  </a:rPr>
                  <a:t> </a:t>
                </a:r>
              </a:p>
            </p:txBody>
          </p:sp>
        </mc:Fallback>
      </mc:AlternateContent>
    </p:spTree>
    <p:extLst>
      <p:ext uri="{BB962C8B-B14F-4D97-AF65-F5344CB8AC3E}">
        <p14:creationId xmlns:p14="http://schemas.microsoft.com/office/powerpoint/2010/main" val="12114470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zápatí 1"/>
          <p:cNvSpPr>
            <a:spLocks noGrp="1"/>
          </p:cNvSpPr>
          <p:nvPr>
            <p:ph type="ftr" sz="quarter" idx="11"/>
          </p:nvPr>
        </p:nvSpPr>
        <p:spPr>
          <a:xfrm>
            <a:off x="180000" y="6336000"/>
            <a:ext cx="3312000" cy="360000"/>
          </a:xfrm>
        </p:spPr>
        <p:txBody>
          <a:bodyPr/>
          <a:lstStyle/>
          <a:p>
            <a:r>
              <a:rPr lang="en-GB" dirty="0"/>
              <a:t>Pricing of option contracts</a:t>
            </a:r>
          </a:p>
        </p:txBody>
      </p:sp>
      <p:sp>
        <p:nvSpPr>
          <p:cNvPr id="3" name="Zástupný symbol pro číslo snímku 2"/>
          <p:cNvSpPr>
            <a:spLocks noGrp="1"/>
          </p:cNvSpPr>
          <p:nvPr>
            <p:ph type="sldNum" sz="quarter" idx="12"/>
          </p:nvPr>
        </p:nvSpPr>
        <p:spPr>
          <a:xfrm>
            <a:off x="7164000" y="6336000"/>
            <a:ext cx="1800000" cy="360000"/>
          </a:xfrm>
        </p:spPr>
        <p:txBody>
          <a:bodyPr/>
          <a:lstStyle/>
          <a:p>
            <a:pPr algn="r"/>
            <a:fld id="{DFE5482F-2F05-49C5-9E15-73F945A41231}" type="slidenum">
              <a:rPr lang="cs-CZ" smtClean="0"/>
              <a:pPr algn="r"/>
              <a:t>9</a:t>
            </a:fld>
            <a:endParaRPr lang="cs-CZ" dirty="0"/>
          </a:p>
        </p:txBody>
      </p:sp>
      <p:sp>
        <p:nvSpPr>
          <p:cNvPr id="4" name="Nadpis 3"/>
          <p:cNvSpPr>
            <a:spLocks noGrp="1"/>
          </p:cNvSpPr>
          <p:nvPr>
            <p:ph type="title"/>
          </p:nvPr>
        </p:nvSpPr>
        <p:spPr>
          <a:xfrm>
            <a:off x="143999" y="144000"/>
            <a:ext cx="4283625" cy="648072"/>
          </a:xfrm>
        </p:spPr>
        <p:txBody>
          <a:bodyPr/>
          <a:lstStyle/>
          <a:p>
            <a:r>
              <a:rPr lang="en-GB" dirty="0">
                <a:solidFill>
                  <a:srgbClr val="000000"/>
                </a:solidFill>
              </a:rPr>
              <a:t>Monte Carlo simulation</a:t>
            </a:r>
          </a:p>
        </p:txBody>
      </p:sp>
      <p:sp>
        <p:nvSpPr>
          <p:cNvPr id="29" name="TextovéPole 28"/>
          <p:cNvSpPr txBox="1"/>
          <p:nvPr/>
        </p:nvSpPr>
        <p:spPr>
          <a:xfrm>
            <a:off x="864000" y="864000"/>
            <a:ext cx="2089471" cy="430887"/>
          </a:xfrm>
          <a:prstGeom prst="rect">
            <a:avLst/>
          </a:prstGeom>
          <a:noFill/>
          <a:ln>
            <a:noFill/>
          </a:ln>
        </p:spPr>
        <p:txBody>
          <a:bodyPr wrap="square" rtlCol="0">
            <a:spAutoFit/>
          </a:bodyPr>
          <a:lstStyle/>
          <a:p>
            <a:pPr marL="324000" indent="-324000">
              <a:buClr>
                <a:srgbClr val="7030A0"/>
              </a:buClr>
              <a:buFont typeface="Wingdings" panose="05000000000000000000" pitchFamily="2" charset="2"/>
              <a:buChar char="Ø"/>
            </a:pPr>
            <a:r>
              <a:rPr lang="en-GB" sz="2200" dirty="0">
                <a:latin typeface="Cambria Math" panose="02040503050406030204" pitchFamily="18" charset="0"/>
                <a:ea typeface="Cambria Math" panose="02040503050406030204" pitchFamily="18" charset="0"/>
              </a:rPr>
              <a:t>Description</a:t>
            </a:r>
          </a:p>
        </p:txBody>
      </p:sp>
      <mc:AlternateContent xmlns:mc="http://schemas.openxmlformats.org/markup-compatibility/2006" xmlns:a14="http://schemas.microsoft.com/office/drawing/2010/main">
        <mc:Choice Requires="a14">
          <p:sp>
            <p:nvSpPr>
              <p:cNvPr id="59" name="TextovéPole 58"/>
              <p:cNvSpPr txBox="1"/>
              <p:nvPr/>
            </p:nvSpPr>
            <p:spPr>
              <a:xfrm>
                <a:off x="1188000" y="3034468"/>
                <a:ext cx="6408336" cy="338554"/>
              </a:xfrm>
              <a:prstGeom prst="rect">
                <a:avLst/>
              </a:prstGeom>
              <a:noFill/>
              <a:ln>
                <a:noFill/>
              </a:ln>
            </p:spPr>
            <p:txBody>
              <a:bodyPr wrap="square" rtlCol="0">
                <a:spAutoFit/>
              </a:bodyPr>
              <a:lstStyle/>
              <a:p>
                <a:pPr marL="180000" indent="-180000">
                  <a:buClr>
                    <a:srgbClr val="7030A0"/>
                  </a:buClr>
                  <a:buSzPct val="100000"/>
                  <a:buFont typeface="Wingdings" panose="05000000000000000000" pitchFamily="2" charset="2"/>
                  <a:buChar char="§"/>
                </a:pPr>
                <a14:m>
                  <m:oMath xmlns:m="http://schemas.openxmlformats.org/officeDocument/2006/math">
                    <m:sSub>
                      <m:sSubPr>
                        <m:ctrlPr>
                          <a:rPr lang="cs-CZ" sz="1600" i="1" smtClean="0">
                            <a:latin typeface="Cambria Math" panose="02040503050406030204" pitchFamily="18" charset="0"/>
                            <a:ea typeface="Cambria Math" panose="02040503050406030204" pitchFamily="18" charset="0"/>
                          </a:rPr>
                        </m:ctrlPr>
                      </m:sSubPr>
                      <m:e>
                        <m:r>
                          <a:rPr lang="cs-CZ" sz="1600">
                            <a:latin typeface="Cambria Math" panose="02040503050406030204" pitchFamily="18" charset="0"/>
                            <a:ea typeface="Cambria Math" panose="02040503050406030204" pitchFamily="18" charset="0"/>
                          </a:rPr>
                          <m:t>𝑆</m:t>
                        </m:r>
                      </m:e>
                      <m:sub>
                        <m:r>
                          <a:rPr lang="cs-CZ" sz="1600">
                            <a:latin typeface="Cambria Math" panose="02040503050406030204" pitchFamily="18" charset="0"/>
                            <a:ea typeface="Cambria Math" panose="02040503050406030204" pitchFamily="18" charset="0"/>
                          </a:rPr>
                          <m:t>0</m:t>
                        </m:r>
                      </m:sub>
                    </m:sSub>
                    <m:r>
                      <a:rPr lang="cs-CZ" sz="1600">
                        <a:latin typeface="Cambria Math" panose="02040503050406030204" pitchFamily="18" charset="0"/>
                        <a:ea typeface="Cambria Math" panose="02040503050406030204" pitchFamily="18" charset="0"/>
                      </a:rPr>
                      <m:t>=</m:t>
                    </m:r>
                    <m:r>
                      <a:rPr lang="cs-CZ" sz="1600" b="0" i="0" smtClean="0">
                        <a:latin typeface="Cambria Math" panose="02040503050406030204" pitchFamily="18" charset="0"/>
                        <a:ea typeface="Cambria Math" panose="02040503050406030204" pitchFamily="18" charset="0"/>
                      </a:rPr>
                      <m:t>€</m:t>
                    </m:r>
                    <m:r>
                      <a:rPr lang="cs-CZ" sz="1600">
                        <a:latin typeface="Cambria Math" panose="02040503050406030204" pitchFamily="18" charset="0"/>
                        <a:ea typeface="Cambria Math" panose="02040503050406030204" pitchFamily="18" charset="0"/>
                      </a:rPr>
                      <m:t>50, </m:t>
                    </m:r>
                    <m:r>
                      <a:rPr lang="cs-CZ" sz="1600">
                        <a:latin typeface="Cambria Math" panose="02040503050406030204" pitchFamily="18" charset="0"/>
                        <a:ea typeface="Cambria Math" panose="02040503050406030204" pitchFamily="18" charset="0"/>
                      </a:rPr>
                      <m:t>𝑋</m:t>
                    </m:r>
                    <m:r>
                      <a:rPr lang="cs-CZ" sz="1600">
                        <a:latin typeface="Cambria Math" panose="02040503050406030204" pitchFamily="18" charset="0"/>
                        <a:ea typeface="Cambria Math" panose="02040503050406030204" pitchFamily="18" charset="0"/>
                      </a:rPr>
                      <m:t>=€45, </m:t>
                    </m:r>
                    <m:r>
                      <m:rPr>
                        <m:sty m:val="p"/>
                      </m:rPr>
                      <a:rPr lang="el-GR" sz="1600" i="1" smtClean="0">
                        <a:latin typeface="Cambria Math" panose="02040503050406030204" pitchFamily="18" charset="0"/>
                        <a:ea typeface="Cambria Math" panose="02040503050406030204" pitchFamily="18" charset="0"/>
                      </a:rPr>
                      <m:t>μ</m:t>
                    </m:r>
                    <m:r>
                      <a:rPr lang="cs-CZ" sz="1600">
                        <a:latin typeface="Cambria Math" panose="02040503050406030204" pitchFamily="18" charset="0"/>
                        <a:ea typeface="Cambria Math" panose="02040503050406030204" pitchFamily="18" charset="0"/>
                      </a:rPr>
                      <m:t>=</m:t>
                    </m:r>
                    <m:r>
                      <a:rPr lang="en-GB" sz="1600" b="0" i="0" smtClean="0">
                        <a:latin typeface="Cambria Math" panose="02040503050406030204" pitchFamily="18" charset="0"/>
                        <a:ea typeface="Cambria Math" panose="02040503050406030204" pitchFamily="18" charset="0"/>
                      </a:rPr>
                      <m:t>5.6</m:t>
                    </m:r>
                    <m:r>
                      <a:rPr lang="cs-CZ" sz="1600" b="0" i="1" smtClean="0">
                        <a:latin typeface="Cambria Math" panose="02040503050406030204" pitchFamily="18" charset="0"/>
                        <a:ea typeface="Cambria Math" panose="02040503050406030204" pitchFamily="18" charset="0"/>
                      </a:rPr>
                      <m:t>%</m:t>
                    </m:r>
                    <m:r>
                      <a:rPr lang="cs-CZ" sz="1600" b="0" i="0" smtClean="0">
                        <a:latin typeface="Cambria Math" panose="02040503050406030204" pitchFamily="18" charset="0"/>
                        <a:ea typeface="Cambria Math" panose="02040503050406030204" pitchFamily="18" charset="0"/>
                      </a:rPr>
                      <m:t>, </m:t>
                    </m:r>
                    <m:r>
                      <m:rPr>
                        <m:sty m:val="p"/>
                      </m:rPr>
                      <a:rPr lang="el-GR" sz="1600" b="0" i="1" smtClean="0">
                        <a:latin typeface="Cambria Math" panose="02040503050406030204" pitchFamily="18" charset="0"/>
                        <a:ea typeface="Cambria Math" panose="02040503050406030204" pitchFamily="18" charset="0"/>
                      </a:rPr>
                      <m:t>σ</m:t>
                    </m:r>
                    <m:r>
                      <a:rPr lang="cs-CZ" sz="1600" b="0" i="0" smtClean="0">
                        <a:latin typeface="Cambria Math" panose="02040503050406030204" pitchFamily="18" charset="0"/>
                        <a:ea typeface="Cambria Math" panose="02040503050406030204" pitchFamily="18" charset="0"/>
                      </a:rPr>
                      <m:t>=29.2%, </m:t>
                    </m:r>
                    <m:r>
                      <a:rPr lang="cs-CZ" sz="1600">
                        <a:latin typeface="Cambria Math" panose="02040503050406030204" pitchFamily="18" charset="0"/>
                        <a:ea typeface="Cambria Math" panose="02040503050406030204" pitchFamily="18" charset="0"/>
                      </a:rPr>
                      <m:t>𝑟</m:t>
                    </m:r>
                    <m:r>
                      <a:rPr lang="cs-CZ" sz="1600">
                        <a:latin typeface="Cambria Math" panose="02040503050406030204" pitchFamily="18" charset="0"/>
                        <a:ea typeface="Cambria Math" panose="02040503050406030204" pitchFamily="18" charset="0"/>
                      </a:rPr>
                      <m:t>=10%</m:t>
                    </m:r>
                    <m:r>
                      <m:rPr>
                        <m:nor/>
                      </m:rPr>
                      <a:rPr lang="cs-CZ" sz="1600" b="0" i="0" smtClean="0">
                        <a:latin typeface="Cambria Math" panose="02040503050406030204" pitchFamily="18" charset="0"/>
                        <a:ea typeface="Cambria Math" panose="02040503050406030204" pitchFamily="18" charset="0"/>
                      </a:rPr>
                      <m:t>,</m:t>
                    </m:r>
                    <m:r>
                      <a:rPr lang="cs-CZ" sz="1600" b="0" i="1" smtClean="0">
                        <a:latin typeface="Cambria Math" panose="02040503050406030204" pitchFamily="18" charset="0"/>
                        <a:ea typeface="Cambria Math" panose="02040503050406030204" pitchFamily="18" charset="0"/>
                      </a:rPr>
                      <m:t>   </m:t>
                    </m:r>
                    <m:r>
                      <a:rPr lang="cs-CZ" sz="1600" i="1">
                        <a:latin typeface="Cambria Math" panose="02040503050406030204" pitchFamily="18" charset="0"/>
                        <a:ea typeface="Cambria Math" panose="02040503050406030204" pitchFamily="18" charset="0"/>
                      </a:rPr>
                      <m:t>𝑇</m:t>
                    </m:r>
                    <m:r>
                      <a:rPr lang="cs-CZ" sz="1600" b="0" i="1" smtClean="0">
                        <a:latin typeface="Cambria Math" panose="02040503050406030204" pitchFamily="18" charset="0"/>
                        <a:ea typeface="Cambria Math" panose="02040503050406030204" pitchFamily="18" charset="0"/>
                      </a:rPr>
                      <m:t>=</m:t>
                    </m:r>
                    <m:r>
                      <m:rPr>
                        <m:nor/>
                      </m:rPr>
                      <a:rPr lang="cs-CZ" sz="1600" b="0" i="0" smtClean="0">
                        <a:latin typeface="Cambria Math" panose="02040503050406030204" pitchFamily="18" charset="0"/>
                        <a:ea typeface="Cambria Math" panose="02040503050406030204" pitchFamily="18" charset="0"/>
                      </a:rPr>
                      <m:t>10 </m:t>
                    </m:r>
                    <m:r>
                      <m:rPr>
                        <m:nor/>
                      </m:rPr>
                      <a:rPr lang="cs-CZ" sz="1600" b="0" i="0" smtClean="0">
                        <a:latin typeface="Cambria Math" panose="02040503050406030204" pitchFamily="18" charset="0"/>
                        <a:ea typeface="Cambria Math" panose="02040503050406030204" pitchFamily="18" charset="0"/>
                      </a:rPr>
                      <m:t>periods</m:t>
                    </m:r>
                  </m:oMath>
                </a14:m>
                <a:endParaRPr lang="en-GB" sz="1600" dirty="0">
                  <a:latin typeface="Cambria Math" panose="02040503050406030204" pitchFamily="18" charset="0"/>
                  <a:ea typeface="Cambria Math" panose="02040503050406030204" pitchFamily="18" charset="0"/>
                </a:endParaRPr>
              </a:p>
            </p:txBody>
          </p:sp>
        </mc:Choice>
        <mc:Fallback xmlns="">
          <p:sp>
            <p:nvSpPr>
              <p:cNvPr id="59" name="TextovéPole 58"/>
              <p:cNvSpPr txBox="1">
                <a:spLocks noRot="1" noChangeAspect="1" noMove="1" noResize="1" noEditPoints="1" noAdjustHandles="1" noChangeArrowheads="1" noChangeShapeType="1" noTextEdit="1"/>
              </p:cNvSpPr>
              <p:nvPr/>
            </p:nvSpPr>
            <p:spPr>
              <a:xfrm>
                <a:off x="1188000" y="3034468"/>
                <a:ext cx="6408336" cy="338554"/>
              </a:xfrm>
              <a:prstGeom prst="rect">
                <a:avLst/>
              </a:prstGeom>
              <a:blipFill>
                <a:blip r:embed="rId14"/>
                <a:stretch>
                  <a:fillRect l="-381" b="-18182"/>
                </a:stretch>
              </a:blipFill>
              <a:ln>
                <a:noFill/>
              </a:ln>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68" name="TextovéPole 67">
                <a:extLst>
                  <a:ext uri="{FF2B5EF4-FFF2-40B4-BE49-F238E27FC236}">
                    <a16:creationId xmlns:a16="http://schemas.microsoft.com/office/drawing/2014/main" id="{05FC8A4A-3761-4383-881C-9096ADBF4AD7}"/>
                  </a:ext>
                </a:extLst>
              </p:cNvPr>
              <p:cNvSpPr txBox="1"/>
              <p:nvPr/>
            </p:nvSpPr>
            <p:spPr>
              <a:xfrm>
                <a:off x="4932040" y="3331015"/>
                <a:ext cx="4248472" cy="2697918"/>
              </a:xfrm>
              <a:prstGeom prst="rect">
                <a:avLst/>
              </a:prstGeom>
              <a:noFill/>
              <a:ln>
                <a:noFill/>
              </a:ln>
            </p:spPr>
            <p:txBody>
              <a:bodyPr wrap="square" rtlCol="0">
                <a:spAutoFit/>
              </a:bodyPr>
              <a:lstStyle/>
              <a:p>
                <a:pPr marL="266700" indent="-266700">
                  <a:buClr>
                    <a:srgbClr val="7030A0"/>
                  </a:buClr>
                  <a:buSzPct val="100000"/>
                </a:pPr>
                <a14:m>
                  <m:oMath xmlns:m="http://schemas.openxmlformats.org/officeDocument/2006/math">
                    <m:r>
                      <a:rPr lang="en-GB" sz="1400" b="0" i="1" smtClean="0">
                        <a:latin typeface="Cambria Math"/>
                        <a:ea typeface="Cambria Math" panose="02040503050406030204" pitchFamily="18" charset="0"/>
                      </a:rPr>
                      <m:t>𝑘</m:t>
                    </m:r>
                  </m:oMath>
                </a14:m>
                <a:r>
                  <a:rPr lang="en-GB" sz="1400" dirty="0">
                    <a:latin typeface="Cambria Math" panose="02040503050406030204" pitchFamily="18" charset="0"/>
                    <a:ea typeface="Cambria Math" panose="02040503050406030204" pitchFamily="18" charset="0"/>
                  </a:rPr>
                  <a:t> … serial number of the simulated path out of the total of 1,000 paths</a:t>
                </a:r>
              </a:p>
              <a:p>
                <a:pPr marL="266700" indent="-266700">
                  <a:buClr>
                    <a:srgbClr val="7030A0"/>
                  </a:buClr>
                  <a:buSzPct val="100000"/>
                </a:pPr>
                <a14:m>
                  <m:oMath xmlns:m="http://schemas.openxmlformats.org/officeDocument/2006/math">
                    <m:sSub>
                      <m:sSubPr>
                        <m:ctrlPr>
                          <a:rPr lang="en-GB" sz="1400" i="1" smtClean="0">
                            <a:latin typeface="Cambria Math" panose="02040503050406030204" pitchFamily="18" charset="0"/>
                            <a:ea typeface="Cambria Math" panose="02040503050406030204" pitchFamily="18" charset="0"/>
                          </a:rPr>
                        </m:ctrlPr>
                      </m:sSubPr>
                      <m:e>
                        <m:r>
                          <a:rPr lang="en-GB" sz="1400" b="0" i="1" smtClean="0">
                            <a:latin typeface="Cambria Math" panose="02040503050406030204" pitchFamily="18" charset="0"/>
                            <a:ea typeface="Cambria Math" panose="02040503050406030204" pitchFamily="18" charset="0"/>
                          </a:rPr>
                          <m:t>𝑟</m:t>
                        </m:r>
                      </m:e>
                      <m:sub>
                        <m:r>
                          <a:rPr lang="en-GB" sz="1400" b="0" i="1" smtClean="0">
                            <a:latin typeface="Cambria Math" panose="02040503050406030204" pitchFamily="18" charset="0"/>
                            <a:ea typeface="Cambria Math" panose="02040503050406030204" pitchFamily="18" charset="0"/>
                          </a:rPr>
                          <m:t>𝑘</m:t>
                        </m:r>
                      </m:sub>
                    </m:sSub>
                    <m:r>
                      <a:rPr lang="en-GB" sz="1400" b="0" i="1" smtClean="0">
                        <a:latin typeface="Cambria Math" panose="02040503050406030204" pitchFamily="18" charset="0"/>
                        <a:ea typeface="Cambria Math" panose="02040503050406030204" pitchFamily="18" charset="0"/>
                      </a:rPr>
                      <m:t>… </m:t>
                    </m:r>
                  </m:oMath>
                </a14:m>
                <a:r>
                  <a:rPr lang="en-GB" sz="1400" dirty="0">
                    <a:latin typeface="Cambria Math" panose="02040503050406030204" pitchFamily="18" charset="0"/>
                    <a:ea typeface="Cambria Math" panose="02040503050406030204" pitchFamily="18" charset="0"/>
                  </a:rPr>
                  <a:t>random number from the uniform distribution on the interval (0,1)</a:t>
                </a:r>
              </a:p>
              <a:p>
                <a:pPr marL="266700" indent="-266700">
                  <a:buClr>
                    <a:srgbClr val="7030A0"/>
                  </a:buClr>
                  <a:buSzPct val="100000"/>
                </a:pPr>
                <a14:m>
                  <m:oMath xmlns:m="http://schemas.openxmlformats.org/officeDocument/2006/math">
                    <m:sSub>
                      <m:sSubPr>
                        <m:ctrlPr>
                          <a:rPr lang="en-GB" sz="1400" i="1" smtClean="0">
                            <a:latin typeface="Cambria Math" panose="02040503050406030204" pitchFamily="18" charset="0"/>
                            <a:ea typeface="Cambria Math" panose="02040503050406030204" pitchFamily="18" charset="0"/>
                          </a:rPr>
                        </m:ctrlPr>
                      </m:sSubPr>
                      <m:e>
                        <m:r>
                          <a:rPr lang="en-GB" sz="1400" b="0" i="1" smtClean="0">
                            <a:latin typeface="Cambria Math" panose="02040503050406030204" pitchFamily="18" charset="0"/>
                            <a:ea typeface="Cambria Math" panose="02040503050406030204" pitchFamily="18" charset="0"/>
                          </a:rPr>
                          <m:t>𝜇</m:t>
                        </m:r>
                      </m:e>
                      <m:sub>
                        <m:r>
                          <a:rPr lang="en-GB" sz="1400" b="0" i="1" smtClean="0">
                            <a:latin typeface="Cambria Math" panose="02040503050406030204" pitchFamily="18" charset="0"/>
                            <a:ea typeface="Cambria Math" panose="02040503050406030204" pitchFamily="18" charset="0"/>
                          </a:rPr>
                          <m:t>𝑘</m:t>
                        </m:r>
                      </m:sub>
                    </m:sSub>
                    <m:r>
                      <a:rPr lang="en-GB" sz="1400" b="0" i="1" smtClean="0">
                        <a:latin typeface="Cambria Math" panose="02040503050406030204" pitchFamily="18" charset="0"/>
                        <a:ea typeface="Cambria Math" panose="02040503050406030204" pitchFamily="18" charset="0"/>
                      </a:rPr>
                      <m:t>… </m:t>
                    </m:r>
                  </m:oMath>
                </a14:m>
                <a:r>
                  <a:rPr lang="en-GB" sz="1400" dirty="0">
                    <a:latin typeface="Cambria Math" panose="02040503050406030204" pitchFamily="18" charset="0"/>
                    <a:ea typeface="Cambria Math" panose="02040503050406030204" pitchFamily="18" charset="0"/>
                  </a:rPr>
                  <a:t>random periodic return from the normal distribution (</a:t>
                </a:r>
                <a14:m>
                  <m:oMath xmlns:m="http://schemas.openxmlformats.org/officeDocument/2006/math">
                    <m:sSub>
                      <m:sSubPr>
                        <m:ctrlPr>
                          <a:rPr lang="el-GR" sz="1400" b="0" i="1" smtClean="0">
                            <a:latin typeface="Cambria Math" panose="02040503050406030204" pitchFamily="18" charset="0"/>
                            <a:ea typeface="Cambria Math" panose="02040503050406030204" pitchFamily="18" charset="0"/>
                          </a:rPr>
                        </m:ctrlPr>
                      </m:sSubPr>
                      <m:e>
                        <m:r>
                          <a:rPr lang="el-GR" sz="1400" b="0" i="1" smtClean="0">
                            <a:latin typeface="Cambria Math" panose="02040503050406030204" pitchFamily="18" charset="0"/>
                            <a:ea typeface="Cambria Math" panose="02040503050406030204" pitchFamily="18" charset="0"/>
                          </a:rPr>
                          <m:t>𝜇</m:t>
                        </m:r>
                      </m:e>
                      <m:sub>
                        <m:r>
                          <a:rPr lang="cs-CZ" sz="1400" b="0" i="1" smtClean="0">
                            <a:latin typeface="Cambria Math" panose="02040503050406030204" pitchFamily="18" charset="0"/>
                            <a:ea typeface="Cambria Math" panose="02040503050406030204" pitchFamily="18" charset="0"/>
                          </a:rPr>
                          <m:t>𝑇</m:t>
                        </m:r>
                      </m:sub>
                    </m:sSub>
                    <m:r>
                      <a:rPr lang="en-GB" sz="1400" b="0" i="1" smtClean="0">
                        <a:latin typeface="Cambria Math" panose="02040503050406030204" pitchFamily="18" charset="0"/>
                        <a:ea typeface="Cambria Math" panose="02040503050406030204" pitchFamily="18" charset="0"/>
                      </a:rPr>
                      <m:t>=0.056×10, </m:t>
                    </m:r>
                    <m:sSub>
                      <m:sSubPr>
                        <m:ctrlPr>
                          <a:rPr lang="en-GB" sz="1400" b="0" i="1" smtClean="0">
                            <a:latin typeface="Cambria Math" panose="02040503050406030204" pitchFamily="18" charset="0"/>
                            <a:ea typeface="Cambria Math" panose="02040503050406030204" pitchFamily="18" charset="0"/>
                          </a:rPr>
                        </m:ctrlPr>
                      </m:sSubPr>
                      <m:e>
                        <m:r>
                          <a:rPr lang="en-GB" sz="1400" b="0" i="1" smtClean="0">
                            <a:latin typeface="Cambria Math" panose="02040503050406030204" pitchFamily="18" charset="0"/>
                            <a:ea typeface="Cambria Math" panose="02040503050406030204" pitchFamily="18" charset="0"/>
                          </a:rPr>
                          <m:t>𝜎</m:t>
                        </m:r>
                      </m:e>
                      <m:sub>
                        <m:r>
                          <a:rPr lang="cs-CZ" sz="1400" b="0" i="1" smtClean="0">
                            <a:latin typeface="Cambria Math" panose="02040503050406030204" pitchFamily="18" charset="0"/>
                            <a:ea typeface="Cambria Math" panose="02040503050406030204" pitchFamily="18" charset="0"/>
                          </a:rPr>
                          <m:t>𝑇</m:t>
                        </m:r>
                      </m:sub>
                    </m:sSub>
                    <m:r>
                      <a:rPr lang="en-GB" sz="1400" b="0" i="1" smtClean="0">
                        <a:latin typeface="Cambria Math" panose="02040503050406030204" pitchFamily="18" charset="0"/>
                        <a:ea typeface="Cambria Math" panose="02040503050406030204" pitchFamily="18" charset="0"/>
                      </a:rPr>
                      <m:t>=0.292×</m:t>
                    </m:r>
                    <m:rad>
                      <m:radPr>
                        <m:degHide m:val="on"/>
                        <m:ctrlPr>
                          <a:rPr lang="en-GB" sz="1400" b="0" i="1" smtClean="0">
                            <a:latin typeface="Cambria Math" panose="02040503050406030204" pitchFamily="18" charset="0"/>
                            <a:ea typeface="Cambria Math" panose="02040503050406030204" pitchFamily="18" charset="0"/>
                          </a:rPr>
                        </m:ctrlPr>
                      </m:radPr>
                      <m:deg/>
                      <m:e>
                        <m:r>
                          <a:rPr lang="en-GB" sz="1400" b="0" i="1" smtClean="0">
                            <a:latin typeface="Cambria Math" panose="02040503050406030204" pitchFamily="18" charset="0"/>
                            <a:ea typeface="Cambria Math" panose="02040503050406030204" pitchFamily="18" charset="0"/>
                          </a:rPr>
                          <m:t>10</m:t>
                        </m:r>
                      </m:e>
                    </m:rad>
                    <m:r>
                      <a:rPr lang="en-GB" sz="1400" b="0" i="1" smtClean="0">
                        <a:latin typeface="Cambria Math" panose="02040503050406030204" pitchFamily="18" charset="0"/>
                        <a:ea typeface="Cambria Math" panose="02040503050406030204" pitchFamily="18" charset="0"/>
                      </a:rPr>
                      <m:t>)</m:t>
                    </m:r>
                  </m:oMath>
                </a14:m>
                <a:endParaRPr lang="en-GB" sz="1400" dirty="0">
                  <a:latin typeface="Cambria Math" panose="02040503050406030204" pitchFamily="18" charset="0"/>
                  <a:ea typeface="Cambria Math" panose="02040503050406030204" pitchFamily="18" charset="0"/>
                </a:endParaRPr>
              </a:p>
              <a:p>
                <a:pPr marL="1077913">
                  <a:buClr>
                    <a:srgbClr val="7030A0"/>
                  </a:buClr>
                  <a:buSzPct val="100000"/>
                </a:pPr>
                <a14:m>
                  <m:oMathPara xmlns:m="http://schemas.openxmlformats.org/officeDocument/2006/math">
                    <m:oMathParaPr>
                      <m:jc m:val="left"/>
                    </m:oMathParaPr>
                    <m:oMath xmlns:m="http://schemas.openxmlformats.org/officeDocument/2006/math">
                      <m:sSub>
                        <m:sSubPr>
                          <m:ctrlPr>
                            <a:rPr lang="en-GB" sz="1400" i="1" smtClean="0">
                              <a:latin typeface="Cambria Math" panose="02040503050406030204" pitchFamily="18" charset="0"/>
                              <a:ea typeface="Cambria Math" panose="02040503050406030204" pitchFamily="18" charset="0"/>
                            </a:rPr>
                          </m:ctrlPr>
                        </m:sSubPr>
                        <m:e>
                          <m:r>
                            <a:rPr lang="en-GB" sz="1400" i="1" smtClean="0">
                              <a:latin typeface="Cambria Math" panose="02040503050406030204" pitchFamily="18" charset="0"/>
                              <a:ea typeface="Cambria Math" panose="02040503050406030204" pitchFamily="18" charset="0"/>
                            </a:rPr>
                            <m:t>𝜇</m:t>
                          </m:r>
                        </m:e>
                        <m:sub>
                          <m:r>
                            <a:rPr lang="en-GB" sz="1400" b="0" i="1" smtClean="0">
                              <a:latin typeface="Cambria Math" panose="02040503050406030204" pitchFamily="18" charset="0"/>
                              <a:ea typeface="Cambria Math" panose="02040503050406030204" pitchFamily="18" charset="0"/>
                            </a:rPr>
                            <m:t>𝑘</m:t>
                          </m:r>
                        </m:sub>
                      </m:sSub>
                      <m:r>
                        <a:rPr lang="en-GB" sz="1400" b="0" i="1" smtClean="0">
                          <a:latin typeface="Cambria Math" panose="02040503050406030204" pitchFamily="18" charset="0"/>
                          <a:ea typeface="Cambria Math" panose="02040503050406030204" pitchFamily="18" charset="0"/>
                        </a:rPr>
                        <m:t>=</m:t>
                      </m:r>
                      <m:sSup>
                        <m:sSupPr>
                          <m:ctrlPr>
                            <a:rPr lang="en-GB" sz="1400" b="0" i="1" smtClean="0">
                              <a:latin typeface="Cambria Math" panose="02040503050406030204" pitchFamily="18" charset="0"/>
                              <a:ea typeface="Cambria Math" panose="02040503050406030204" pitchFamily="18" charset="0"/>
                            </a:rPr>
                          </m:ctrlPr>
                        </m:sSupPr>
                        <m:e>
                          <m:r>
                            <a:rPr lang="en-GB" sz="1400" b="0" i="1" smtClean="0">
                              <a:latin typeface="Cambria Math" panose="02040503050406030204" pitchFamily="18" charset="0"/>
                              <a:ea typeface="Cambria Math" panose="02040503050406030204" pitchFamily="18" charset="0"/>
                            </a:rPr>
                            <m:t>𝑁</m:t>
                          </m:r>
                        </m:e>
                        <m:sup>
                          <m:r>
                            <a:rPr lang="en-GB" sz="1400" b="0" i="1" smtClean="0">
                              <a:latin typeface="Cambria Math" panose="02040503050406030204" pitchFamily="18" charset="0"/>
                              <a:ea typeface="Cambria Math" panose="02040503050406030204" pitchFamily="18" charset="0"/>
                            </a:rPr>
                            <m:t>−1</m:t>
                          </m:r>
                        </m:sup>
                      </m:sSup>
                      <m:r>
                        <a:rPr lang="en-GB" sz="1400" b="0" i="1" smtClean="0">
                          <a:latin typeface="Cambria Math" panose="02040503050406030204" pitchFamily="18" charset="0"/>
                          <a:ea typeface="Cambria Math" panose="02040503050406030204" pitchFamily="18" charset="0"/>
                        </a:rPr>
                        <m:t>(</m:t>
                      </m:r>
                      <m:sSub>
                        <m:sSubPr>
                          <m:ctrlPr>
                            <a:rPr lang="en-GB" sz="1400" b="0" i="1" smtClean="0">
                              <a:latin typeface="Cambria Math" panose="02040503050406030204" pitchFamily="18" charset="0"/>
                              <a:ea typeface="Cambria Math" panose="02040503050406030204" pitchFamily="18" charset="0"/>
                            </a:rPr>
                          </m:ctrlPr>
                        </m:sSubPr>
                        <m:e>
                          <m:r>
                            <a:rPr lang="en-GB" sz="1400" b="0" i="1" smtClean="0">
                              <a:latin typeface="Cambria Math" panose="02040503050406030204" pitchFamily="18" charset="0"/>
                              <a:ea typeface="Cambria Math" panose="02040503050406030204" pitchFamily="18" charset="0"/>
                            </a:rPr>
                            <m:t>𝑟</m:t>
                          </m:r>
                        </m:e>
                        <m:sub>
                          <m:r>
                            <a:rPr lang="en-GB" sz="1400" b="0" i="1" smtClean="0">
                              <a:latin typeface="Cambria Math" panose="02040503050406030204" pitchFamily="18" charset="0"/>
                              <a:ea typeface="Cambria Math" panose="02040503050406030204" pitchFamily="18" charset="0"/>
                            </a:rPr>
                            <m:t>𝑘</m:t>
                          </m:r>
                        </m:sub>
                      </m:sSub>
                      <m:r>
                        <a:rPr lang="en-GB" sz="1400" b="0" i="1" smtClean="0">
                          <a:latin typeface="Cambria Math" panose="02040503050406030204" pitchFamily="18" charset="0"/>
                          <a:ea typeface="Cambria Math" panose="02040503050406030204" pitchFamily="18" charset="0"/>
                        </a:rPr>
                        <m:t>)</m:t>
                      </m:r>
                    </m:oMath>
                  </m:oMathPara>
                </a14:m>
                <a:endParaRPr lang="en-GB" sz="1400" dirty="0">
                  <a:latin typeface="Cambria Math" panose="02040503050406030204" pitchFamily="18" charset="0"/>
                  <a:ea typeface="Cambria Math" panose="02040503050406030204" pitchFamily="18" charset="0"/>
                </a:endParaRPr>
              </a:p>
              <a:p>
                <a:pPr marL="266700" indent="-266700">
                  <a:buClr>
                    <a:srgbClr val="7030A0"/>
                  </a:buClr>
                  <a:buSzPct val="100000"/>
                </a:pPr>
                <a14:m>
                  <m:oMath xmlns:m="http://schemas.openxmlformats.org/officeDocument/2006/math">
                    <m:sSub>
                      <m:sSubPr>
                        <m:ctrlPr>
                          <a:rPr lang="en-GB" sz="1400" i="1" smtClean="0">
                            <a:latin typeface="Cambria Math" panose="02040503050406030204" pitchFamily="18" charset="0"/>
                            <a:ea typeface="Cambria Math" panose="02040503050406030204" pitchFamily="18" charset="0"/>
                          </a:rPr>
                        </m:ctrlPr>
                      </m:sSubPr>
                      <m:e>
                        <m:r>
                          <a:rPr lang="en-GB" sz="1400" b="0" i="1" smtClean="0">
                            <a:latin typeface="Cambria Math" panose="02040503050406030204" pitchFamily="18" charset="0"/>
                            <a:ea typeface="Cambria Math" panose="02040503050406030204" pitchFamily="18" charset="0"/>
                          </a:rPr>
                          <m:t>𝑆</m:t>
                        </m:r>
                      </m:e>
                      <m:sub>
                        <m:r>
                          <a:rPr lang="en-GB" sz="1400" b="0" i="1" smtClean="0">
                            <a:latin typeface="Cambria Math" panose="02040503050406030204" pitchFamily="18" charset="0"/>
                            <a:ea typeface="Cambria Math" panose="02040503050406030204" pitchFamily="18" charset="0"/>
                          </a:rPr>
                          <m:t>𝑘</m:t>
                        </m:r>
                      </m:sub>
                    </m:sSub>
                    <m:r>
                      <a:rPr lang="en-GB" sz="1400" b="0" i="1" smtClean="0">
                        <a:latin typeface="Cambria Math" panose="02040503050406030204" pitchFamily="18" charset="0"/>
                        <a:ea typeface="Cambria Math" panose="02040503050406030204" pitchFamily="18" charset="0"/>
                      </a:rPr>
                      <m:t>… </m:t>
                    </m:r>
                  </m:oMath>
                </a14:m>
                <a:r>
                  <a:rPr lang="en-GB" sz="1400" dirty="0">
                    <a:latin typeface="Cambria Math" panose="02040503050406030204" pitchFamily="18" charset="0"/>
                    <a:ea typeface="Cambria Math" panose="02040503050406030204" pitchFamily="18" charset="0"/>
                  </a:rPr>
                  <a:t>simulated terminal price of the underlying asset (consistent with the BS model)</a:t>
                </a:r>
              </a:p>
              <a:p>
                <a:pPr marL="1077913">
                  <a:buClr>
                    <a:srgbClr val="7030A0"/>
                  </a:buClr>
                  <a:buSzPct val="100000"/>
                </a:pPr>
                <a14:m>
                  <m:oMathPara xmlns:m="http://schemas.openxmlformats.org/officeDocument/2006/math">
                    <m:oMathParaPr>
                      <m:jc m:val="left"/>
                    </m:oMathParaPr>
                    <m:oMath xmlns:m="http://schemas.openxmlformats.org/officeDocument/2006/math">
                      <m:sSub>
                        <m:sSubPr>
                          <m:ctrlPr>
                            <a:rPr lang="en-GB" sz="1400" i="1" smtClean="0">
                              <a:latin typeface="Cambria Math" panose="02040503050406030204" pitchFamily="18" charset="0"/>
                              <a:ea typeface="Cambria Math" panose="02040503050406030204" pitchFamily="18" charset="0"/>
                            </a:rPr>
                          </m:ctrlPr>
                        </m:sSubPr>
                        <m:e>
                          <m:r>
                            <a:rPr lang="en-GB" sz="1400" b="0" i="1" smtClean="0">
                              <a:latin typeface="Cambria Math" panose="02040503050406030204" pitchFamily="18" charset="0"/>
                              <a:ea typeface="Cambria Math" panose="02040503050406030204" pitchFamily="18" charset="0"/>
                            </a:rPr>
                            <m:t>𝑆</m:t>
                          </m:r>
                        </m:e>
                        <m:sub>
                          <m:r>
                            <a:rPr lang="en-GB" sz="1400" b="0" i="1" smtClean="0">
                              <a:latin typeface="Cambria Math" panose="02040503050406030204" pitchFamily="18" charset="0"/>
                              <a:ea typeface="Cambria Math" panose="02040503050406030204" pitchFamily="18" charset="0"/>
                            </a:rPr>
                            <m:t>𝑘</m:t>
                          </m:r>
                        </m:sub>
                      </m:sSub>
                      <m:r>
                        <a:rPr lang="en-GB" sz="1400" b="0" i="1" smtClean="0">
                          <a:latin typeface="Cambria Math" panose="02040503050406030204" pitchFamily="18" charset="0"/>
                          <a:ea typeface="Cambria Math" panose="02040503050406030204" pitchFamily="18" charset="0"/>
                        </a:rPr>
                        <m:t>=</m:t>
                      </m:r>
                      <m:sSub>
                        <m:sSubPr>
                          <m:ctrlPr>
                            <a:rPr lang="en-GB" sz="1400" b="0" i="1" smtClean="0">
                              <a:latin typeface="Cambria Math" panose="02040503050406030204" pitchFamily="18" charset="0"/>
                              <a:ea typeface="Cambria Math" panose="02040503050406030204" pitchFamily="18" charset="0"/>
                            </a:rPr>
                          </m:ctrlPr>
                        </m:sSubPr>
                        <m:e>
                          <m:r>
                            <a:rPr lang="en-GB" sz="1400" b="0" i="1" smtClean="0">
                              <a:latin typeface="Cambria Math" panose="02040503050406030204" pitchFamily="18" charset="0"/>
                              <a:ea typeface="Cambria Math" panose="02040503050406030204" pitchFamily="18" charset="0"/>
                            </a:rPr>
                            <m:t>𝑆</m:t>
                          </m:r>
                        </m:e>
                        <m:sub>
                          <m:r>
                            <a:rPr lang="en-GB" sz="1400" b="0" i="1" smtClean="0">
                              <a:latin typeface="Cambria Math" panose="02040503050406030204" pitchFamily="18" charset="0"/>
                              <a:ea typeface="Cambria Math" panose="02040503050406030204" pitchFamily="18" charset="0"/>
                            </a:rPr>
                            <m:t>0</m:t>
                          </m:r>
                        </m:sub>
                      </m:sSub>
                      <m:r>
                        <m:rPr>
                          <m:sty m:val="p"/>
                        </m:rPr>
                        <a:rPr lang="en-GB" sz="1400" b="0" i="0" smtClean="0">
                          <a:latin typeface="Cambria Math" panose="02040503050406030204" pitchFamily="18" charset="0"/>
                          <a:ea typeface="Cambria Math" panose="02040503050406030204" pitchFamily="18" charset="0"/>
                        </a:rPr>
                        <m:t>exp</m:t>
                      </m:r>
                      <m:r>
                        <a:rPr lang="en-GB" sz="1400" b="0" i="1" smtClean="0">
                          <a:latin typeface="Cambria Math" panose="02040503050406030204" pitchFamily="18" charset="0"/>
                          <a:ea typeface="Cambria Math" panose="02040503050406030204" pitchFamily="18" charset="0"/>
                        </a:rPr>
                        <m:t>⁡(</m:t>
                      </m:r>
                      <m:sSub>
                        <m:sSubPr>
                          <m:ctrlPr>
                            <a:rPr lang="en-GB" sz="1400" b="0" i="1" smtClean="0">
                              <a:latin typeface="Cambria Math" panose="02040503050406030204" pitchFamily="18" charset="0"/>
                              <a:ea typeface="Cambria Math" panose="02040503050406030204" pitchFamily="18" charset="0"/>
                            </a:rPr>
                          </m:ctrlPr>
                        </m:sSubPr>
                        <m:e>
                          <m:r>
                            <a:rPr lang="en-GB" sz="1400" b="0" i="1" smtClean="0">
                              <a:latin typeface="Cambria Math" panose="02040503050406030204" pitchFamily="18" charset="0"/>
                              <a:ea typeface="Cambria Math" panose="02040503050406030204" pitchFamily="18" charset="0"/>
                            </a:rPr>
                            <m:t>𝜇</m:t>
                          </m:r>
                        </m:e>
                        <m:sub>
                          <m:r>
                            <a:rPr lang="en-GB" sz="1400" b="0" i="1" smtClean="0">
                              <a:latin typeface="Cambria Math" panose="02040503050406030204" pitchFamily="18" charset="0"/>
                              <a:ea typeface="Cambria Math" panose="02040503050406030204" pitchFamily="18" charset="0"/>
                            </a:rPr>
                            <m:t>𝑘</m:t>
                          </m:r>
                        </m:sub>
                      </m:sSub>
                      <m:r>
                        <a:rPr lang="en-GB" sz="1400" b="0" i="1" smtClean="0">
                          <a:latin typeface="Cambria Math" panose="02040503050406030204" pitchFamily="18" charset="0"/>
                          <a:ea typeface="Cambria Math" panose="02040503050406030204" pitchFamily="18" charset="0"/>
                        </a:rPr>
                        <m:t>)</m:t>
                      </m:r>
                    </m:oMath>
                  </m:oMathPara>
                </a14:m>
                <a:endParaRPr lang="en-GB" sz="1400" dirty="0">
                  <a:latin typeface="Cambria Math" panose="02040503050406030204" pitchFamily="18" charset="0"/>
                  <a:ea typeface="Cambria Math" panose="02040503050406030204" pitchFamily="18" charset="0"/>
                </a:endParaRPr>
              </a:p>
              <a:p>
                <a:pPr marL="266700" indent="-266700">
                  <a:buClr>
                    <a:srgbClr val="7030A0"/>
                  </a:buClr>
                  <a:buSzPct val="100000"/>
                </a:pPr>
                <a14:m>
                  <m:oMath xmlns:m="http://schemas.openxmlformats.org/officeDocument/2006/math">
                    <m:sSub>
                      <m:sSubPr>
                        <m:ctrlPr>
                          <a:rPr lang="en-GB" sz="1400" i="1" smtClean="0">
                            <a:latin typeface="Cambria Math" panose="02040503050406030204" pitchFamily="18" charset="0"/>
                            <a:ea typeface="Cambria Math" panose="02040503050406030204" pitchFamily="18" charset="0"/>
                          </a:rPr>
                        </m:ctrlPr>
                      </m:sSubPr>
                      <m:e>
                        <m:r>
                          <a:rPr lang="en-GB" sz="1400" b="0" i="1" smtClean="0">
                            <a:latin typeface="Cambria Math" panose="02040503050406030204" pitchFamily="18" charset="0"/>
                            <a:ea typeface="Cambria Math" panose="02040503050406030204" pitchFamily="18" charset="0"/>
                          </a:rPr>
                          <m:t>𝐶</m:t>
                        </m:r>
                      </m:e>
                      <m:sub>
                        <m:r>
                          <a:rPr lang="en-GB" sz="1400" b="0" i="1" smtClean="0">
                            <a:latin typeface="Cambria Math" panose="02040503050406030204" pitchFamily="18" charset="0"/>
                            <a:ea typeface="Cambria Math" panose="02040503050406030204" pitchFamily="18" charset="0"/>
                          </a:rPr>
                          <m:t>𝑘</m:t>
                        </m:r>
                      </m:sub>
                    </m:sSub>
                    <m:r>
                      <a:rPr lang="en-GB" sz="1400" b="0" i="1" smtClean="0">
                        <a:latin typeface="Cambria Math" panose="02040503050406030204" pitchFamily="18" charset="0"/>
                        <a:ea typeface="Cambria Math" panose="02040503050406030204" pitchFamily="18" charset="0"/>
                      </a:rPr>
                      <m:t>… </m:t>
                    </m:r>
                  </m:oMath>
                </a14:m>
                <a:r>
                  <a:rPr lang="en-GB" sz="1400" dirty="0">
                    <a:latin typeface="Cambria Math" panose="02040503050406030204" pitchFamily="18" charset="0"/>
                    <a:ea typeface="Cambria Math" panose="02040503050406030204" pitchFamily="18" charset="0"/>
                  </a:rPr>
                  <a:t>simulated call option’</a:t>
                </a:r>
                <a:r>
                  <a:rPr lang="cs-CZ" sz="1400" dirty="0">
                    <a:latin typeface="Cambria Math" panose="02040503050406030204" pitchFamily="18" charset="0"/>
                    <a:ea typeface="Cambria Math" panose="02040503050406030204" pitchFamily="18" charset="0"/>
                  </a:rPr>
                  <a:t>s</a:t>
                </a:r>
                <a:r>
                  <a:rPr lang="en-GB" sz="1400" dirty="0">
                    <a:latin typeface="Cambria Math" panose="02040503050406030204" pitchFamily="18" charset="0"/>
                    <a:ea typeface="Cambria Math" panose="02040503050406030204" pitchFamily="18" charset="0"/>
                  </a:rPr>
                  <a:t> payoff at maturity</a:t>
                </a:r>
              </a:p>
              <a:p>
                <a:pPr marL="1077913">
                  <a:buClr>
                    <a:srgbClr val="7030A0"/>
                  </a:buClr>
                  <a:buSzPct val="100000"/>
                </a:pPr>
                <a14:m>
                  <m:oMathPara xmlns:m="http://schemas.openxmlformats.org/officeDocument/2006/math">
                    <m:oMathParaPr>
                      <m:jc m:val="left"/>
                    </m:oMathParaPr>
                    <m:oMath xmlns:m="http://schemas.openxmlformats.org/officeDocument/2006/math">
                      <m:sSub>
                        <m:sSubPr>
                          <m:ctrlPr>
                            <a:rPr lang="en-GB" sz="1400" i="1" smtClean="0">
                              <a:latin typeface="Cambria Math" panose="02040503050406030204" pitchFamily="18" charset="0"/>
                              <a:ea typeface="Cambria Math" panose="02040503050406030204" pitchFamily="18" charset="0"/>
                            </a:rPr>
                          </m:ctrlPr>
                        </m:sSubPr>
                        <m:e>
                          <m:r>
                            <a:rPr lang="en-GB" sz="1400" b="0" i="1" smtClean="0">
                              <a:latin typeface="Cambria Math" panose="02040503050406030204" pitchFamily="18" charset="0"/>
                              <a:ea typeface="Cambria Math" panose="02040503050406030204" pitchFamily="18" charset="0"/>
                            </a:rPr>
                            <m:t>𝐶</m:t>
                          </m:r>
                        </m:e>
                        <m:sub>
                          <m:r>
                            <a:rPr lang="en-GB" sz="1400" b="0" i="1" smtClean="0">
                              <a:latin typeface="Cambria Math" panose="02040503050406030204" pitchFamily="18" charset="0"/>
                              <a:ea typeface="Cambria Math" panose="02040503050406030204" pitchFamily="18" charset="0"/>
                            </a:rPr>
                            <m:t>𝑘</m:t>
                          </m:r>
                        </m:sub>
                      </m:sSub>
                      <m:r>
                        <a:rPr lang="en-GB" sz="1400" b="0" i="1" smtClean="0">
                          <a:latin typeface="Cambria Math" panose="02040503050406030204" pitchFamily="18" charset="0"/>
                          <a:ea typeface="Cambria Math" panose="02040503050406030204" pitchFamily="18" charset="0"/>
                        </a:rPr>
                        <m:t>=</m:t>
                      </m:r>
                      <m:r>
                        <m:rPr>
                          <m:sty m:val="p"/>
                        </m:rPr>
                        <a:rPr lang="en-GB" sz="1400" b="0" i="0" smtClean="0">
                          <a:latin typeface="Cambria Math" panose="02040503050406030204" pitchFamily="18" charset="0"/>
                          <a:ea typeface="Cambria Math" panose="02040503050406030204" pitchFamily="18" charset="0"/>
                        </a:rPr>
                        <m:t>max</m:t>
                      </m:r>
                      <m:r>
                        <a:rPr lang="en-GB" sz="1400" b="0" i="1" smtClean="0">
                          <a:latin typeface="Cambria Math" panose="02040503050406030204" pitchFamily="18" charset="0"/>
                          <a:ea typeface="Cambria Math" panose="02040503050406030204" pitchFamily="18" charset="0"/>
                        </a:rPr>
                        <m:t>⁡[</m:t>
                      </m:r>
                      <m:sSub>
                        <m:sSubPr>
                          <m:ctrlPr>
                            <a:rPr lang="en-GB" sz="1400" i="1">
                              <a:latin typeface="Cambria Math" panose="02040503050406030204" pitchFamily="18" charset="0"/>
                              <a:ea typeface="Cambria Math" panose="02040503050406030204" pitchFamily="18" charset="0"/>
                            </a:rPr>
                          </m:ctrlPr>
                        </m:sSubPr>
                        <m:e>
                          <m:r>
                            <a:rPr lang="en-GB" sz="1400" i="1">
                              <a:latin typeface="Cambria Math" panose="02040503050406030204" pitchFamily="18" charset="0"/>
                              <a:ea typeface="Cambria Math" panose="02040503050406030204" pitchFamily="18" charset="0"/>
                            </a:rPr>
                            <m:t>𝑆</m:t>
                          </m:r>
                        </m:e>
                        <m:sub>
                          <m:r>
                            <a:rPr lang="en-GB" sz="1400" i="1">
                              <a:latin typeface="Cambria Math" panose="02040503050406030204" pitchFamily="18" charset="0"/>
                              <a:ea typeface="Cambria Math" panose="02040503050406030204" pitchFamily="18" charset="0"/>
                            </a:rPr>
                            <m:t>𝑘</m:t>
                          </m:r>
                        </m:sub>
                      </m:sSub>
                      <m:r>
                        <a:rPr lang="en-GB" sz="1400" b="0" i="1" smtClean="0">
                          <a:latin typeface="Cambria Math" panose="02040503050406030204" pitchFamily="18" charset="0"/>
                          <a:ea typeface="Cambria Math" panose="02040503050406030204" pitchFamily="18" charset="0"/>
                        </a:rPr>
                        <m:t>−</m:t>
                      </m:r>
                      <m:r>
                        <a:rPr lang="en-GB" sz="1400" b="0" i="1" smtClean="0">
                          <a:latin typeface="Cambria Math" panose="02040503050406030204" pitchFamily="18" charset="0"/>
                          <a:ea typeface="Cambria Math" panose="02040503050406030204" pitchFamily="18" charset="0"/>
                        </a:rPr>
                        <m:t>𝑋</m:t>
                      </m:r>
                      <m:r>
                        <a:rPr lang="en-GB" sz="1400" b="0" i="1" smtClean="0">
                          <a:latin typeface="Cambria Math" panose="02040503050406030204" pitchFamily="18" charset="0"/>
                          <a:ea typeface="Cambria Math" panose="02040503050406030204" pitchFamily="18" charset="0"/>
                        </a:rPr>
                        <m:t>,0]</m:t>
                      </m:r>
                    </m:oMath>
                  </m:oMathPara>
                </a14:m>
                <a:endParaRPr lang="en-GB" sz="1400" dirty="0">
                  <a:latin typeface="Cambria Math" panose="02040503050406030204" pitchFamily="18" charset="0"/>
                  <a:ea typeface="Cambria Math" panose="02040503050406030204" pitchFamily="18" charset="0"/>
                </a:endParaRPr>
              </a:p>
            </p:txBody>
          </p:sp>
        </mc:Choice>
        <mc:Fallback xmlns="">
          <p:sp>
            <p:nvSpPr>
              <p:cNvPr id="68" name="TextovéPole 67">
                <a:extLst>
                  <a:ext uri="{FF2B5EF4-FFF2-40B4-BE49-F238E27FC236}">
                    <a16:creationId xmlns:a16="http://schemas.microsoft.com/office/drawing/2014/main" id="{05FC8A4A-3761-4383-881C-9096ADBF4AD7}"/>
                  </a:ext>
                </a:extLst>
              </p:cNvPr>
              <p:cNvSpPr txBox="1">
                <a:spLocks noRot="1" noChangeAspect="1" noMove="1" noResize="1" noEditPoints="1" noAdjustHandles="1" noChangeArrowheads="1" noChangeShapeType="1" noTextEdit="1"/>
              </p:cNvSpPr>
              <p:nvPr/>
            </p:nvSpPr>
            <p:spPr>
              <a:xfrm>
                <a:off x="4932040" y="3331015"/>
                <a:ext cx="4248472" cy="2697918"/>
              </a:xfrm>
              <a:prstGeom prst="rect">
                <a:avLst/>
              </a:prstGeom>
              <a:blipFill>
                <a:blip r:embed="rId15"/>
                <a:stretch>
                  <a:fillRect t="-451" b="-451"/>
                </a:stretch>
              </a:blipFill>
              <a:ln>
                <a:noFill/>
              </a:ln>
            </p:spPr>
            <p:txBody>
              <a:bodyPr/>
              <a:lstStyle/>
              <a:p>
                <a:r>
                  <a:rPr lang="en-GB">
                    <a:noFill/>
                  </a:rPr>
                  <a:t> </a:t>
                </a:r>
              </a:p>
            </p:txBody>
          </p:sp>
        </mc:Fallback>
      </mc:AlternateContent>
      <mc:AlternateContent xmlns:mc="http://schemas.openxmlformats.org/markup-compatibility/2006" xmlns:a14="http://schemas.microsoft.com/office/drawing/2010/main">
        <mc:Choice Requires="a14">
          <p:graphicFrame>
            <p:nvGraphicFramePr>
              <p:cNvPr id="6" name="Tabulka 5"/>
              <p:cNvGraphicFramePr>
                <a:graphicFrameLocks noGrp="1"/>
              </p:cNvGraphicFramePr>
              <p:nvPr>
                <p:extLst>
                  <p:ext uri="{D42A27DB-BD31-4B8C-83A1-F6EECF244321}">
                    <p14:modId xmlns:p14="http://schemas.microsoft.com/office/powerpoint/2010/main" val="2427092559"/>
                  </p:ext>
                </p:extLst>
              </p:nvPr>
            </p:nvGraphicFramePr>
            <p:xfrm>
              <a:off x="1428576" y="3375160"/>
              <a:ext cx="3348000" cy="2018916"/>
            </p:xfrm>
            <a:graphic>
              <a:graphicData uri="http://schemas.openxmlformats.org/drawingml/2006/table">
                <a:tbl>
                  <a:tblPr>
                    <a:tableStyleId>{7DF18680-E054-41AD-8BC1-D1AEF772440D}</a:tableStyleId>
                  </a:tblPr>
                  <a:tblGrid>
                    <a:gridCol w="612000">
                      <a:extLst>
                        <a:ext uri="{9D8B030D-6E8A-4147-A177-3AD203B41FA5}">
                          <a16:colId xmlns:a16="http://schemas.microsoft.com/office/drawing/2014/main" val="20000"/>
                        </a:ext>
                      </a:extLst>
                    </a:gridCol>
                    <a:gridCol w="684000">
                      <a:extLst>
                        <a:ext uri="{9D8B030D-6E8A-4147-A177-3AD203B41FA5}">
                          <a16:colId xmlns:a16="http://schemas.microsoft.com/office/drawing/2014/main" val="20001"/>
                        </a:ext>
                      </a:extLst>
                    </a:gridCol>
                    <a:gridCol w="684000">
                      <a:extLst>
                        <a:ext uri="{9D8B030D-6E8A-4147-A177-3AD203B41FA5}">
                          <a16:colId xmlns:a16="http://schemas.microsoft.com/office/drawing/2014/main" val="20002"/>
                        </a:ext>
                      </a:extLst>
                    </a:gridCol>
                    <a:gridCol w="684000">
                      <a:extLst>
                        <a:ext uri="{9D8B030D-6E8A-4147-A177-3AD203B41FA5}">
                          <a16:colId xmlns:a16="http://schemas.microsoft.com/office/drawing/2014/main" val="20003"/>
                        </a:ext>
                      </a:extLst>
                    </a:gridCol>
                    <a:gridCol w="684000">
                      <a:extLst>
                        <a:ext uri="{9D8B030D-6E8A-4147-A177-3AD203B41FA5}">
                          <a16:colId xmlns:a16="http://schemas.microsoft.com/office/drawing/2014/main" val="20005"/>
                        </a:ext>
                      </a:extLst>
                    </a:gridCol>
                  </a:tblGrid>
                  <a:tr h="180000">
                    <a:tc>
                      <a:txBody>
                        <a:bodyPr/>
                        <a:lstStyle/>
                        <a:p>
                          <a:pPr algn="ctr" fontAlgn="b"/>
                          <a:r>
                            <a:rPr lang="cs-CZ" sz="800" b="0" i="0" u="none" strike="noStrike" dirty="0">
                              <a:solidFill>
                                <a:schemeClr val="bg1"/>
                              </a:solidFill>
                              <a:effectLst/>
                              <a:latin typeface="Cambria Math" panose="02040503050406030204" pitchFamily="18" charset="0"/>
                              <a:ea typeface="Cambria Math" panose="02040503050406030204" pitchFamily="18" charset="0"/>
                            </a:rPr>
                            <a:t>1.</a:t>
                          </a:r>
                        </a:p>
                      </a:txBody>
                      <a:tcPr marL="9525" marR="9525" marT="9525" marB="0" anchor="ctr">
                        <a:lnL w="19050" cap="flat" cmpd="sng" algn="ctr">
                          <a:solidFill>
                            <a:schemeClr val="tx1"/>
                          </a:solidFill>
                          <a:prstDash val="solid"/>
                          <a:round/>
                          <a:headEnd type="none" w="med" len="med"/>
                          <a:tailEnd type="none" w="med" len="med"/>
                        </a:lnL>
                        <a:lnT w="19050" cap="flat" cmpd="sng" algn="ctr">
                          <a:solidFill>
                            <a:schemeClr val="tx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2">
                            <a:lumMod val="50000"/>
                          </a:schemeClr>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lang="cs-CZ" sz="800" b="0" i="0" u="none" strike="noStrike" dirty="0">
                              <a:solidFill>
                                <a:schemeClr val="bg1"/>
                              </a:solidFill>
                              <a:effectLst/>
                              <a:latin typeface="Cambria Math" panose="02040503050406030204" pitchFamily="18" charset="0"/>
                              <a:ea typeface="Cambria Math" panose="02040503050406030204" pitchFamily="18" charset="0"/>
                            </a:rPr>
                            <a:t>2</a:t>
                          </a:r>
                        </a:p>
                      </a:txBody>
                      <a:tcPr marL="9525" marR="9525" marT="9525" marB="0" anchor="ctr">
                        <a:lnT w="19050" cap="flat" cmpd="sng" algn="ctr">
                          <a:solidFill>
                            <a:schemeClr val="tx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2">
                            <a:lumMod val="50000"/>
                          </a:schemeClr>
                        </a:solidFill>
                      </a:tcPr>
                    </a:tc>
                    <a:tc>
                      <a:txBody>
                        <a:bodyPr/>
                        <a:lstStyle/>
                        <a:p>
                          <a:pPr algn="ctr" fontAlgn="b"/>
                          <a:r>
                            <a:rPr lang="cs-CZ" sz="800" b="0" i="0" u="none" strike="noStrike" dirty="0">
                              <a:solidFill>
                                <a:schemeClr val="bg1"/>
                              </a:solidFill>
                              <a:effectLst/>
                              <a:latin typeface="Cambria Math" panose="02040503050406030204" pitchFamily="18" charset="0"/>
                              <a:ea typeface="Cambria Math" panose="02040503050406030204" pitchFamily="18" charset="0"/>
                            </a:rPr>
                            <a:t>3</a:t>
                          </a:r>
                        </a:p>
                      </a:txBody>
                      <a:tcPr marL="9525" marR="9525" marT="9525" marB="0" anchor="ctr">
                        <a:lnT w="19050" cap="flat" cmpd="sng" algn="ctr">
                          <a:solidFill>
                            <a:schemeClr val="tx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2">
                            <a:lumMod val="50000"/>
                          </a:schemeClr>
                        </a:solidFill>
                      </a:tcPr>
                    </a:tc>
                    <a:tc>
                      <a:txBody>
                        <a:bodyPr/>
                        <a:lstStyle/>
                        <a:p>
                          <a:pPr algn="ctr" fontAlgn="b"/>
                          <a:r>
                            <a:rPr lang="cs-CZ" sz="800" b="0" i="0" u="none" strike="noStrike" dirty="0">
                              <a:solidFill>
                                <a:schemeClr val="bg1"/>
                              </a:solidFill>
                              <a:effectLst/>
                              <a:latin typeface="Cambria Math" panose="02040503050406030204" pitchFamily="18" charset="0"/>
                              <a:ea typeface="Cambria Math" panose="02040503050406030204" pitchFamily="18" charset="0"/>
                            </a:rPr>
                            <a:t>4</a:t>
                          </a:r>
                        </a:p>
                      </a:txBody>
                      <a:tcPr marL="9525" marR="9525" marT="9525" marB="0" anchor="ctr">
                        <a:lnT w="19050" cap="flat" cmpd="sng" algn="ctr">
                          <a:solidFill>
                            <a:schemeClr val="tx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2">
                            <a:lumMod val="50000"/>
                          </a:schemeClr>
                        </a:solidFill>
                      </a:tcPr>
                    </a:tc>
                    <a:tc>
                      <a:txBody>
                        <a:bodyPr/>
                        <a:lstStyle/>
                        <a:p>
                          <a:pPr algn="ctr" fontAlgn="b"/>
                          <a:r>
                            <a:rPr lang="cs-CZ" sz="800" b="0" i="0" u="none" strike="noStrike" dirty="0">
                              <a:solidFill>
                                <a:schemeClr val="bg1"/>
                              </a:solidFill>
                              <a:effectLst/>
                              <a:latin typeface="Cambria Math" panose="02040503050406030204" pitchFamily="18" charset="0"/>
                              <a:ea typeface="Cambria Math" panose="02040503050406030204" pitchFamily="18" charset="0"/>
                            </a:rPr>
                            <a:t>5</a:t>
                          </a:r>
                        </a:p>
                      </a:txBody>
                      <a:tcPr marL="9525" marR="9525" marT="9525" marB="0" anchor="ctr">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2">
                            <a:lumMod val="50000"/>
                          </a:schemeClr>
                        </a:solidFill>
                      </a:tcPr>
                    </a:tc>
                    <a:extLst>
                      <a:ext uri="{0D108BD9-81ED-4DB2-BD59-A6C34878D82A}">
                        <a16:rowId xmlns:a16="http://schemas.microsoft.com/office/drawing/2014/main" val="1350456769"/>
                      </a:ext>
                    </a:extLst>
                  </a:tr>
                  <a:tr h="288000">
                    <a:tc>
                      <a:txBody>
                        <a:bodyPr/>
                        <a:lstStyle/>
                        <a:p>
                          <a:pPr algn="ctr" fontAlgn="b"/>
                          <a14:m>
                            <m:oMathPara xmlns:m="http://schemas.openxmlformats.org/officeDocument/2006/math">
                              <m:oMathParaPr>
                                <m:jc m:val="centerGroup"/>
                              </m:oMathParaPr>
                              <m:oMath xmlns:m="http://schemas.openxmlformats.org/officeDocument/2006/math">
                                <m:r>
                                  <a:rPr lang="cs-CZ" sz="1200" b="0" i="1" u="none" strike="noStrike" dirty="0" smtClean="0">
                                    <a:solidFill>
                                      <a:schemeClr val="bg1"/>
                                    </a:solidFill>
                                    <a:effectLst/>
                                    <a:latin typeface="Cambria Math" panose="02040503050406030204" pitchFamily="18" charset="0"/>
                                    <a:ea typeface="Cambria Math" panose="02040503050406030204" pitchFamily="18" charset="0"/>
                                  </a:rPr>
                                  <m:t>𝑘</m:t>
                                </m:r>
                              </m:oMath>
                            </m:oMathPara>
                          </a14:m>
                          <a:endParaRPr lang="cs-CZ" sz="1200" b="0" i="0" u="none" strike="noStrike" dirty="0">
                            <a:solidFill>
                              <a:schemeClr val="bg1"/>
                            </a:solidFill>
                            <a:effectLst/>
                            <a:latin typeface="Cambria Math" panose="02040503050406030204" pitchFamily="18" charset="0"/>
                            <a:ea typeface="Cambria Math" panose="02040503050406030204" pitchFamily="18" charset="0"/>
                          </a:endParaRPr>
                        </a:p>
                      </a:txBody>
                      <a:tcPr marL="9525" marR="9525" marT="9525" marB="0" anchor="ctr">
                        <a:lnL w="19050" cap="flat" cmpd="sng" algn="ctr">
                          <a:solidFill>
                            <a:schemeClr val="tx1"/>
                          </a:solidFill>
                          <a:prstDash val="solid"/>
                          <a:round/>
                          <a:headEnd type="none" w="med" len="med"/>
                          <a:tailEnd type="none" w="med" len="med"/>
                        </a:lnL>
                        <a:lnT w="12700" cap="flat" cmpd="sng" algn="ctr">
                          <a:solidFill>
                            <a:schemeClr val="bg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2">
                            <a:lumMod val="50000"/>
                          </a:schemeClr>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14:m>
                            <m:oMathPara xmlns:m="http://schemas.openxmlformats.org/officeDocument/2006/math">
                              <m:oMathParaPr>
                                <m:jc m:val="center"/>
                              </m:oMathParaPr>
                              <m:oMath xmlns:m="http://schemas.openxmlformats.org/officeDocument/2006/math">
                                <m:sSub>
                                  <m:sSubPr>
                                    <m:ctrlPr>
                                      <a:rPr lang="cs-CZ" sz="1200" b="0" i="1" u="none" strike="noStrike" dirty="0" smtClean="0">
                                        <a:solidFill>
                                          <a:schemeClr val="bg1"/>
                                        </a:solidFill>
                                        <a:effectLst/>
                                        <a:latin typeface="Cambria Math" panose="02040503050406030204" pitchFamily="18" charset="0"/>
                                        <a:ea typeface="Cambria Math" panose="02040503050406030204" pitchFamily="18" charset="0"/>
                                      </a:rPr>
                                    </m:ctrlPr>
                                  </m:sSubPr>
                                  <m:e>
                                    <m:r>
                                      <a:rPr lang="cs-CZ" sz="1200" b="0" i="1" u="none" strike="noStrike" dirty="0" smtClean="0">
                                        <a:solidFill>
                                          <a:schemeClr val="bg1"/>
                                        </a:solidFill>
                                        <a:effectLst/>
                                        <a:latin typeface="Cambria Math" panose="02040503050406030204" pitchFamily="18" charset="0"/>
                                        <a:ea typeface="Cambria Math" panose="02040503050406030204" pitchFamily="18" charset="0"/>
                                      </a:rPr>
                                      <m:t>𝑟</m:t>
                                    </m:r>
                                  </m:e>
                                  <m:sub>
                                    <m:r>
                                      <a:rPr lang="cs-CZ" sz="1200" b="0" i="1" u="none" strike="noStrike" dirty="0" smtClean="0">
                                        <a:solidFill>
                                          <a:schemeClr val="bg1"/>
                                        </a:solidFill>
                                        <a:effectLst/>
                                        <a:latin typeface="Cambria Math" panose="02040503050406030204" pitchFamily="18" charset="0"/>
                                        <a:ea typeface="Cambria Math" panose="02040503050406030204" pitchFamily="18" charset="0"/>
                                      </a:rPr>
                                      <m:t>𝑘</m:t>
                                    </m:r>
                                  </m:sub>
                                </m:sSub>
                              </m:oMath>
                            </m:oMathPara>
                          </a14:m>
                          <a:endParaRPr lang="cs-CZ" sz="1200" b="0" i="0" u="none" strike="noStrike" dirty="0">
                            <a:solidFill>
                              <a:schemeClr val="bg1"/>
                            </a:solidFill>
                            <a:effectLst/>
                            <a:latin typeface="Cambria Math" panose="02040503050406030204" pitchFamily="18" charset="0"/>
                            <a:ea typeface="Cambria Math" panose="02040503050406030204" pitchFamily="18" charset="0"/>
                          </a:endParaRPr>
                        </a:p>
                      </a:txBody>
                      <a:tcPr marL="9525" marR="9525" marT="9525" marB="0" anchor="ctr">
                        <a:lnT w="12700" cap="flat" cmpd="sng" algn="ctr">
                          <a:solidFill>
                            <a:schemeClr val="bg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2">
                            <a:lumMod val="50000"/>
                          </a:schemeClr>
                        </a:solidFill>
                      </a:tcPr>
                    </a:tc>
                    <a:tc>
                      <a:txBody>
                        <a:bodyPr/>
                        <a:lstStyle/>
                        <a:p>
                          <a:pPr algn="ctr" fontAlgn="b"/>
                          <a14:m>
                            <m:oMathPara xmlns:m="http://schemas.openxmlformats.org/officeDocument/2006/math">
                              <m:oMathParaPr>
                                <m:jc m:val="center"/>
                              </m:oMathParaPr>
                              <m:oMath xmlns:m="http://schemas.openxmlformats.org/officeDocument/2006/math">
                                <m:sSub>
                                  <m:sSubPr>
                                    <m:ctrlPr>
                                      <a:rPr lang="cs-CZ" sz="1200" b="0" i="1" u="none" strike="noStrike" dirty="0" smtClean="0">
                                        <a:solidFill>
                                          <a:schemeClr val="bg1"/>
                                        </a:solidFill>
                                        <a:effectLst/>
                                        <a:latin typeface="Cambria Math" panose="02040503050406030204" pitchFamily="18" charset="0"/>
                                        <a:ea typeface="Cambria Math" panose="02040503050406030204" pitchFamily="18" charset="0"/>
                                      </a:rPr>
                                    </m:ctrlPr>
                                  </m:sSubPr>
                                  <m:e>
                                    <m:r>
                                      <a:rPr lang="cs-CZ" sz="1200" b="0" i="1" u="none" strike="noStrike" dirty="0" smtClean="0">
                                        <a:solidFill>
                                          <a:schemeClr val="bg1"/>
                                        </a:solidFill>
                                        <a:effectLst/>
                                        <a:latin typeface="Cambria Math" panose="02040503050406030204" pitchFamily="18" charset="0"/>
                                        <a:ea typeface="Cambria Math" panose="02040503050406030204" pitchFamily="18" charset="0"/>
                                      </a:rPr>
                                      <m:t>𝜇</m:t>
                                    </m:r>
                                  </m:e>
                                  <m:sub>
                                    <m:r>
                                      <a:rPr lang="cs-CZ" sz="1200" b="0" i="1" u="none" strike="noStrike" dirty="0" smtClean="0">
                                        <a:solidFill>
                                          <a:schemeClr val="bg1"/>
                                        </a:solidFill>
                                        <a:effectLst/>
                                        <a:latin typeface="Cambria Math" panose="02040503050406030204" pitchFamily="18" charset="0"/>
                                        <a:ea typeface="Cambria Math" panose="02040503050406030204" pitchFamily="18" charset="0"/>
                                      </a:rPr>
                                      <m:t>𝑘</m:t>
                                    </m:r>
                                  </m:sub>
                                </m:sSub>
                              </m:oMath>
                            </m:oMathPara>
                          </a14:m>
                          <a:endParaRPr lang="cs-CZ" sz="1200" b="0" i="0" u="none" strike="noStrike" dirty="0">
                            <a:solidFill>
                              <a:schemeClr val="bg1"/>
                            </a:solidFill>
                            <a:effectLst/>
                            <a:latin typeface="Cambria Math" panose="02040503050406030204" pitchFamily="18" charset="0"/>
                            <a:ea typeface="Cambria Math" panose="02040503050406030204" pitchFamily="18" charset="0"/>
                          </a:endParaRPr>
                        </a:p>
                      </a:txBody>
                      <a:tcPr marL="9525" marR="9525" marT="9525" marB="0" anchor="ctr">
                        <a:lnT w="12700" cap="flat" cmpd="sng" algn="ctr">
                          <a:solidFill>
                            <a:schemeClr val="bg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2">
                            <a:lumMod val="50000"/>
                          </a:schemeClr>
                        </a:solidFill>
                      </a:tcPr>
                    </a:tc>
                    <a:tc>
                      <a:txBody>
                        <a:bodyPr/>
                        <a:lstStyle/>
                        <a:p>
                          <a:pPr algn="ctr" fontAlgn="b"/>
                          <a14:m>
                            <m:oMathPara xmlns:m="http://schemas.openxmlformats.org/officeDocument/2006/math">
                              <m:oMathParaPr>
                                <m:jc m:val="centerGroup"/>
                              </m:oMathParaPr>
                              <m:oMath xmlns:m="http://schemas.openxmlformats.org/officeDocument/2006/math">
                                <m:sSub>
                                  <m:sSubPr>
                                    <m:ctrlPr>
                                      <a:rPr lang="cs-CZ" sz="1200" b="0" i="1" u="none" strike="noStrike" smtClean="0">
                                        <a:solidFill>
                                          <a:schemeClr val="bg1"/>
                                        </a:solidFill>
                                        <a:effectLst/>
                                        <a:latin typeface="Cambria Math" panose="02040503050406030204" pitchFamily="18" charset="0"/>
                                        <a:ea typeface="Cambria Math" panose="02040503050406030204" pitchFamily="18" charset="0"/>
                                      </a:rPr>
                                    </m:ctrlPr>
                                  </m:sSubPr>
                                  <m:e>
                                    <m:r>
                                      <a:rPr lang="cs-CZ" sz="1200" b="0" i="1" u="none" strike="noStrike" smtClean="0">
                                        <a:solidFill>
                                          <a:schemeClr val="bg1"/>
                                        </a:solidFill>
                                        <a:effectLst/>
                                        <a:latin typeface="Cambria Math" panose="02040503050406030204" pitchFamily="18" charset="0"/>
                                        <a:ea typeface="Cambria Math" panose="02040503050406030204" pitchFamily="18" charset="0"/>
                                      </a:rPr>
                                      <m:t>𝑆</m:t>
                                    </m:r>
                                  </m:e>
                                  <m:sub>
                                    <m:r>
                                      <a:rPr lang="cs-CZ" sz="1200" b="0" i="1" u="none" strike="noStrike" smtClean="0">
                                        <a:solidFill>
                                          <a:schemeClr val="bg1"/>
                                        </a:solidFill>
                                        <a:effectLst/>
                                        <a:latin typeface="Cambria Math" panose="02040503050406030204" pitchFamily="18" charset="0"/>
                                        <a:ea typeface="Cambria Math" panose="02040503050406030204" pitchFamily="18" charset="0"/>
                                      </a:rPr>
                                      <m:t>𝑘</m:t>
                                    </m:r>
                                  </m:sub>
                                </m:sSub>
                              </m:oMath>
                            </m:oMathPara>
                          </a14:m>
                          <a:endParaRPr lang="cs-CZ" sz="1200" b="0" i="0" u="none" strike="noStrike" dirty="0">
                            <a:solidFill>
                              <a:schemeClr val="bg1"/>
                            </a:solidFill>
                            <a:effectLst/>
                            <a:latin typeface="Cambria Math" panose="02040503050406030204" pitchFamily="18" charset="0"/>
                            <a:ea typeface="Cambria Math" panose="02040503050406030204" pitchFamily="18" charset="0"/>
                          </a:endParaRPr>
                        </a:p>
                      </a:txBody>
                      <a:tcPr marL="9525" marR="9525" marT="9525" marB="0" anchor="ctr">
                        <a:lnT w="12700" cap="flat" cmpd="sng" algn="ctr">
                          <a:solidFill>
                            <a:schemeClr val="bg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2">
                            <a:lumMod val="50000"/>
                          </a:schemeClr>
                        </a:solidFill>
                      </a:tcPr>
                    </a:tc>
                    <a:tc>
                      <a:txBody>
                        <a:bodyPr/>
                        <a:lstStyle/>
                        <a:p>
                          <a:pPr algn="ctr" fontAlgn="b"/>
                          <a14:m>
                            <m:oMathPara xmlns:m="http://schemas.openxmlformats.org/officeDocument/2006/math">
                              <m:oMathParaPr>
                                <m:jc m:val="center"/>
                              </m:oMathParaPr>
                              <m:oMath xmlns:m="http://schemas.openxmlformats.org/officeDocument/2006/math">
                                <m:sSub>
                                  <m:sSubPr>
                                    <m:ctrlPr>
                                      <a:rPr lang="cs-CZ" sz="1200" b="0" i="1" u="none" strike="noStrike" smtClean="0">
                                        <a:solidFill>
                                          <a:schemeClr val="bg1"/>
                                        </a:solidFill>
                                        <a:effectLst/>
                                        <a:latin typeface="Cambria Math" panose="02040503050406030204" pitchFamily="18" charset="0"/>
                                        <a:ea typeface="Cambria Math" panose="02040503050406030204" pitchFamily="18" charset="0"/>
                                      </a:rPr>
                                    </m:ctrlPr>
                                  </m:sSubPr>
                                  <m:e>
                                    <m:r>
                                      <a:rPr lang="cs-CZ" sz="1200" b="0" i="1" u="none" strike="noStrike" smtClean="0">
                                        <a:solidFill>
                                          <a:schemeClr val="bg1"/>
                                        </a:solidFill>
                                        <a:effectLst/>
                                        <a:latin typeface="Cambria Math" panose="02040503050406030204" pitchFamily="18" charset="0"/>
                                        <a:ea typeface="Cambria Math" panose="02040503050406030204" pitchFamily="18" charset="0"/>
                                      </a:rPr>
                                      <m:t>𝐶</m:t>
                                    </m:r>
                                  </m:e>
                                  <m:sub>
                                    <m:r>
                                      <a:rPr lang="cs-CZ" sz="1200" b="0" i="1" u="none" strike="noStrike" smtClean="0">
                                        <a:solidFill>
                                          <a:schemeClr val="bg1"/>
                                        </a:solidFill>
                                        <a:effectLst/>
                                        <a:latin typeface="Cambria Math" panose="02040503050406030204" pitchFamily="18" charset="0"/>
                                        <a:ea typeface="Cambria Math" panose="02040503050406030204" pitchFamily="18" charset="0"/>
                                      </a:rPr>
                                      <m:t>𝑘</m:t>
                                    </m:r>
                                  </m:sub>
                                </m:sSub>
                              </m:oMath>
                            </m:oMathPara>
                          </a14:m>
                          <a:endParaRPr lang="cs-CZ" sz="1200" b="0" i="0" u="none" strike="noStrike" dirty="0">
                            <a:solidFill>
                              <a:schemeClr val="bg1"/>
                            </a:solidFill>
                            <a:effectLst/>
                            <a:latin typeface="Cambria Math" panose="02040503050406030204" pitchFamily="18" charset="0"/>
                            <a:ea typeface="Cambria Math" panose="02040503050406030204" pitchFamily="18" charset="0"/>
                          </a:endParaRPr>
                        </a:p>
                      </a:txBody>
                      <a:tcPr marL="9525" marR="9525" marT="9525" marB="0" anchor="ctr">
                        <a:lnR w="19050" cap="flat" cmpd="sng" algn="ctr">
                          <a:solidFill>
                            <a:schemeClr val="tx1"/>
                          </a:solidFill>
                          <a:prstDash val="solid"/>
                          <a:round/>
                          <a:headEnd type="none" w="med" len="med"/>
                          <a:tailEnd type="none" w="med" len="med"/>
                        </a:lnR>
                        <a:lnT w="12700" cap="flat" cmpd="sng" algn="ctr">
                          <a:solidFill>
                            <a:schemeClr val="bg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2">
                            <a:lumMod val="50000"/>
                          </a:schemeClr>
                        </a:solidFill>
                      </a:tcPr>
                    </a:tc>
                    <a:extLst>
                      <a:ext uri="{0D108BD9-81ED-4DB2-BD59-A6C34878D82A}">
                        <a16:rowId xmlns:a16="http://schemas.microsoft.com/office/drawing/2014/main" val="10000"/>
                      </a:ext>
                    </a:extLst>
                  </a:tr>
                  <a:tr h="204800">
                    <a:tc>
                      <a:txBody>
                        <a:bodyPr/>
                        <a:lstStyle/>
                        <a:p>
                          <a:pPr algn="ctr" fontAlgn="b"/>
                          <a:r>
                            <a:rPr lang="cs-CZ" sz="1000" u="none" strike="noStrike" dirty="0">
                              <a:effectLst/>
                              <a:latin typeface="Cambria Math" panose="02040503050406030204" pitchFamily="18" charset="0"/>
                              <a:ea typeface="Cambria Math" panose="02040503050406030204" pitchFamily="18" charset="0"/>
                            </a:rPr>
                            <a:t>1</a:t>
                          </a:r>
                          <a:endParaRPr lang="cs-CZ" sz="1000" b="0" i="0" u="none" strike="noStrike" dirty="0">
                            <a:solidFill>
                              <a:srgbClr val="000000"/>
                            </a:solidFill>
                            <a:effectLst/>
                            <a:latin typeface="Cambria Math" panose="02040503050406030204" pitchFamily="18" charset="0"/>
                            <a:ea typeface="Cambria Math" panose="02040503050406030204" pitchFamily="18" charset="0"/>
                          </a:endParaRPr>
                        </a:p>
                      </a:txBody>
                      <a:tcPr marL="9525" marR="9525" marT="9525" marB="0" anchor="ctr">
                        <a:lnL w="19050" cap="flat" cmpd="sng" algn="ctr">
                          <a:solidFill>
                            <a:schemeClr val="tx1"/>
                          </a:solidFill>
                          <a:prstDash val="solid"/>
                          <a:round/>
                          <a:headEnd type="none" w="med" len="med"/>
                          <a:tailEnd type="none" w="med" len="med"/>
                        </a:lnL>
                        <a:lnT w="19050" cap="flat" cmpd="sng" algn="ctr">
                          <a:solidFill>
                            <a:schemeClr val="tx1"/>
                          </a:solidFill>
                          <a:prstDash val="solid"/>
                          <a:round/>
                          <a:headEnd type="none" w="med" len="med"/>
                          <a:tailEnd type="none" w="med" len="med"/>
                        </a:lnT>
                        <a:solidFill>
                          <a:schemeClr val="tx2">
                            <a:lumMod val="20000"/>
                            <a:lumOff val="80000"/>
                          </a:schemeClr>
                        </a:solidFill>
                      </a:tcPr>
                    </a:tc>
                    <a:tc>
                      <a:txBody>
                        <a:bodyPr/>
                        <a:lstStyle/>
                        <a:p>
                          <a:pPr algn="ctr" fontAlgn="b"/>
                          <a:r>
                            <a:rPr lang="cs-CZ" sz="1000" b="0" i="0" u="none" strike="noStrike" dirty="0">
                              <a:solidFill>
                                <a:srgbClr val="000000"/>
                              </a:solidFill>
                              <a:effectLst/>
                              <a:latin typeface="Cambria Math" panose="02040503050406030204" pitchFamily="18" charset="0"/>
                              <a:ea typeface="Cambria Math" panose="02040503050406030204" pitchFamily="18" charset="0"/>
                            </a:rPr>
                            <a:t>0.121153</a:t>
                          </a:r>
                        </a:p>
                      </a:txBody>
                      <a:tcPr marL="9525" marR="36000" marT="9525" marB="0" anchor="ctr">
                        <a:lnT w="19050" cap="flat" cmpd="sng" algn="ctr">
                          <a:solidFill>
                            <a:schemeClr val="tx1"/>
                          </a:solidFill>
                          <a:prstDash val="solid"/>
                          <a:round/>
                          <a:headEnd type="none" w="med" len="med"/>
                          <a:tailEnd type="none" w="med" len="med"/>
                        </a:lnT>
                        <a:solidFill>
                          <a:schemeClr val="tx2">
                            <a:lumMod val="20000"/>
                            <a:lumOff val="80000"/>
                          </a:schemeClr>
                        </a:solidFill>
                      </a:tcPr>
                    </a:tc>
                    <a:tc>
                      <a:txBody>
                        <a:bodyPr/>
                        <a:lstStyle/>
                        <a:p>
                          <a:pPr algn="ctr" fontAlgn="b"/>
                          <a:r>
                            <a:rPr lang="cs-CZ" sz="1000" u="none" strike="noStrike" dirty="0">
                              <a:effectLst/>
                              <a:latin typeface="Cambria Math" panose="02040503050406030204" pitchFamily="18" charset="0"/>
                              <a:ea typeface="Cambria Math" panose="02040503050406030204" pitchFamily="18" charset="0"/>
                            </a:rPr>
                            <a:t>-0.518574</a:t>
                          </a:r>
                          <a:endParaRPr lang="cs-CZ" sz="1000" b="0" i="0" u="none" strike="noStrike" dirty="0">
                            <a:solidFill>
                              <a:srgbClr val="000000"/>
                            </a:solidFill>
                            <a:effectLst/>
                            <a:latin typeface="Cambria Math" panose="02040503050406030204" pitchFamily="18" charset="0"/>
                            <a:ea typeface="Cambria Math" panose="02040503050406030204" pitchFamily="18" charset="0"/>
                          </a:endParaRPr>
                        </a:p>
                      </a:txBody>
                      <a:tcPr marL="9525" marR="36000" marT="9525" marB="0" anchor="ctr">
                        <a:lnT w="19050" cap="flat" cmpd="sng" algn="ctr">
                          <a:solidFill>
                            <a:schemeClr val="tx1"/>
                          </a:solidFill>
                          <a:prstDash val="solid"/>
                          <a:round/>
                          <a:headEnd type="none" w="med" len="med"/>
                          <a:tailEnd type="none" w="med" len="med"/>
                        </a:lnT>
                        <a:solidFill>
                          <a:schemeClr val="tx2">
                            <a:lumMod val="20000"/>
                            <a:lumOff val="80000"/>
                          </a:schemeClr>
                        </a:solidFill>
                      </a:tcPr>
                    </a:tc>
                    <a:tc>
                      <a:txBody>
                        <a:bodyPr/>
                        <a:lstStyle/>
                        <a:p>
                          <a:pPr algn="ctr" fontAlgn="b"/>
                          <a:r>
                            <a:rPr lang="cs-CZ" sz="1000" u="none" strike="noStrike" dirty="0">
                              <a:effectLst/>
                              <a:latin typeface="Cambria Math" panose="02040503050406030204" pitchFamily="18" charset="0"/>
                              <a:ea typeface="Cambria Math" panose="02040503050406030204" pitchFamily="18" charset="0"/>
                            </a:rPr>
                            <a:t>29.77</a:t>
                          </a:r>
                          <a:endParaRPr lang="cs-CZ" sz="1000" b="0" i="0" u="none" strike="noStrike" dirty="0">
                            <a:solidFill>
                              <a:srgbClr val="000000"/>
                            </a:solidFill>
                            <a:effectLst/>
                            <a:latin typeface="Cambria Math" panose="02040503050406030204" pitchFamily="18" charset="0"/>
                            <a:ea typeface="Cambria Math" panose="02040503050406030204" pitchFamily="18" charset="0"/>
                          </a:endParaRPr>
                        </a:p>
                      </a:txBody>
                      <a:tcPr marL="9525" marR="36000" marT="9525" marB="0" anchor="ctr">
                        <a:lnT w="19050" cap="flat" cmpd="sng" algn="ctr">
                          <a:solidFill>
                            <a:schemeClr val="tx1"/>
                          </a:solidFill>
                          <a:prstDash val="solid"/>
                          <a:round/>
                          <a:headEnd type="none" w="med" len="med"/>
                          <a:tailEnd type="none" w="med" len="med"/>
                        </a:lnT>
                        <a:solidFill>
                          <a:schemeClr val="tx2">
                            <a:lumMod val="20000"/>
                            <a:lumOff val="80000"/>
                          </a:schemeClr>
                        </a:solidFill>
                      </a:tcPr>
                    </a:tc>
                    <a:tc>
                      <a:txBody>
                        <a:bodyPr/>
                        <a:lstStyle/>
                        <a:p>
                          <a:pPr algn="ctr" fontAlgn="b"/>
                          <a:r>
                            <a:rPr lang="cs-CZ" sz="1000" b="0" i="0" u="none" strike="noStrike" dirty="0">
                              <a:solidFill>
                                <a:srgbClr val="000000"/>
                              </a:solidFill>
                              <a:effectLst/>
                              <a:latin typeface="Cambria Math" panose="02040503050406030204" pitchFamily="18" charset="0"/>
                              <a:ea typeface="Cambria Math" panose="02040503050406030204" pitchFamily="18" charset="0"/>
                            </a:rPr>
                            <a:t>0</a:t>
                          </a:r>
                        </a:p>
                      </a:txBody>
                      <a:tcPr marL="9525" marR="36000" marT="9525" marB="0" anchor="ctr">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solidFill>
                          <a:schemeClr val="tx2">
                            <a:lumMod val="20000"/>
                            <a:lumOff val="80000"/>
                          </a:schemeClr>
                        </a:solidFill>
                      </a:tcPr>
                    </a:tc>
                    <a:extLst>
                      <a:ext uri="{0D108BD9-81ED-4DB2-BD59-A6C34878D82A}">
                        <a16:rowId xmlns:a16="http://schemas.microsoft.com/office/drawing/2014/main" val="10001"/>
                      </a:ext>
                    </a:extLst>
                  </a:tr>
                  <a:tr h="203116">
                    <a:tc>
                      <a:txBody>
                        <a:bodyPr/>
                        <a:lstStyle/>
                        <a:p>
                          <a:pPr algn="ctr" fontAlgn="b"/>
                          <a:r>
                            <a:rPr lang="cs-CZ" sz="1000" b="0" i="0" u="none" strike="noStrike" dirty="0">
                              <a:solidFill>
                                <a:srgbClr val="000000"/>
                              </a:solidFill>
                              <a:effectLst/>
                              <a:latin typeface="Cambria Math" panose="02040503050406030204" pitchFamily="18" charset="0"/>
                              <a:ea typeface="Cambria Math" panose="02040503050406030204" pitchFamily="18" charset="0"/>
                            </a:rPr>
                            <a:t>2</a:t>
                          </a:r>
                        </a:p>
                      </a:txBody>
                      <a:tcPr marL="9525" marR="9525" marT="9525" marB="0" anchor="ctr">
                        <a:lnL w="19050" cap="flat" cmpd="sng" algn="ctr">
                          <a:solidFill>
                            <a:schemeClr val="tx1"/>
                          </a:solidFill>
                          <a:prstDash val="solid"/>
                          <a:round/>
                          <a:headEnd type="none" w="med" len="med"/>
                          <a:tailEnd type="none" w="med" len="med"/>
                        </a:lnL>
                        <a:solidFill>
                          <a:schemeClr val="tx2">
                            <a:lumMod val="20000"/>
                            <a:lumOff val="80000"/>
                          </a:schemeClr>
                        </a:solidFill>
                      </a:tcPr>
                    </a:tc>
                    <a:tc>
                      <a:txBody>
                        <a:bodyPr/>
                        <a:lstStyle/>
                        <a:p>
                          <a:pPr algn="ctr" fontAlgn="b"/>
                          <a:r>
                            <a:rPr lang="cs-CZ" sz="1000" b="0" i="0" u="none" strike="noStrike" dirty="0">
                              <a:solidFill>
                                <a:srgbClr val="000000"/>
                              </a:solidFill>
                              <a:effectLst/>
                              <a:latin typeface="Cambria Math" panose="02040503050406030204" pitchFamily="18" charset="0"/>
                              <a:ea typeface="Cambria Math" panose="02040503050406030204" pitchFamily="18" charset="0"/>
                            </a:rPr>
                            <a:t>0.480124</a:t>
                          </a:r>
                        </a:p>
                      </a:txBody>
                      <a:tcPr marL="9525" marR="36000" marT="9525" marB="0" anchor="ctr">
                        <a:solidFill>
                          <a:schemeClr val="tx2">
                            <a:lumMod val="20000"/>
                            <a:lumOff val="80000"/>
                          </a:schemeClr>
                        </a:solidFill>
                      </a:tcPr>
                    </a:tc>
                    <a:tc>
                      <a:txBody>
                        <a:bodyPr/>
                        <a:lstStyle/>
                        <a:p>
                          <a:pPr algn="ctr" fontAlgn="b"/>
                          <a:r>
                            <a:rPr lang="en-GB" sz="1000" b="0" i="0" u="none" strike="noStrike" kern="1200" dirty="0">
                              <a:solidFill>
                                <a:srgbClr val="000000"/>
                              </a:solidFill>
                              <a:effectLst/>
                              <a:latin typeface="Cambria Math" panose="02040503050406030204" pitchFamily="18" charset="0"/>
                              <a:ea typeface="Cambria Math" panose="02040503050406030204" pitchFamily="18" charset="0"/>
                              <a:cs typeface="+mn-cs"/>
                            </a:rPr>
                            <a:t>0</a:t>
                          </a:r>
                          <a:r>
                            <a:rPr lang="cs-CZ" sz="1000" b="0" i="0" u="none" strike="noStrike" kern="1200" dirty="0">
                              <a:solidFill>
                                <a:srgbClr val="000000"/>
                              </a:solidFill>
                              <a:effectLst/>
                              <a:latin typeface="Cambria Math" panose="02040503050406030204" pitchFamily="18" charset="0"/>
                              <a:ea typeface="Cambria Math" panose="02040503050406030204" pitchFamily="18" charset="0"/>
                              <a:cs typeface="+mn-cs"/>
                            </a:rPr>
                            <a:t>.</a:t>
                          </a:r>
                          <a:r>
                            <a:rPr lang="en-GB" sz="1000" b="0" i="0" u="none" strike="noStrike" kern="1200" dirty="0">
                              <a:solidFill>
                                <a:srgbClr val="000000"/>
                              </a:solidFill>
                              <a:effectLst/>
                              <a:latin typeface="Cambria Math" panose="02040503050406030204" pitchFamily="18" charset="0"/>
                              <a:ea typeface="Cambria Math" panose="02040503050406030204" pitchFamily="18" charset="0"/>
                              <a:cs typeface="+mn-cs"/>
                            </a:rPr>
                            <a:t>51439</a:t>
                          </a:r>
                          <a:r>
                            <a:rPr lang="cs-CZ" sz="1000" b="0" i="0" u="none" strike="noStrike" kern="1200" dirty="0">
                              <a:solidFill>
                                <a:srgbClr val="000000"/>
                              </a:solidFill>
                              <a:effectLst/>
                              <a:latin typeface="Cambria Math" panose="02040503050406030204" pitchFamily="18" charset="0"/>
                              <a:ea typeface="Cambria Math" panose="02040503050406030204" pitchFamily="18" charset="0"/>
                              <a:cs typeface="+mn-cs"/>
                            </a:rPr>
                            <a:t>1</a:t>
                          </a:r>
                          <a:endParaRPr lang="en-GB" sz="1000" b="0" i="0" u="none" strike="noStrike" kern="1200" dirty="0">
                            <a:solidFill>
                              <a:srgbClr val="000000"/>
                            </a:solidFill>
                            <a:effectLst/>
                            <a:latin typeface="Cambria Math" panose="02040503050406030204" pitchFamily="18" charset="0"/>
                            <a:ea typeface="Cambria Math" panose="02040503050406030204" pitchFamily="18" charset="0"/>
                            <a:cs typeface="+mn-cs"/>
                          </a:endParaRPr>
                        </a:p>
                      </a:txBody>
                      <a:tcPr marL="9525" marR="9525" marT="9525" marB="0" anchor="b">
                        <a:solidFill>
                          <a:schemeClr val="tx2">
                            <a:lumMod val="20000"/>
                            <a:lumOff val="80000"/>
                          </a:schemeClr>
                        </a:solidFill>
                      </a:tcPr>
                    </a:tc>
                    <a:tc>
                      <a:txBody>
                        <a:bodyPr/>
                        <a:lstStyle/>
                        <a:p>
                          <a:pPr algn="ctr" fontAlgn="b"/>
                          <a:r>
                            <a:rPr lang="cs-CZ" sz="1000" b="0" i="0" u="none" strike="noStrike" dirty="0">
                              <a:solidFill>
                                <a:srgbClr val="000000"/>
                              </a:solidFill>
                              <a:effectLst/>
                              <a:latin typeface="Cambria Math" panose="02040503050406030204" pitchFamily="18" charset="0"/>
                              <a:ea typeface="Cambria Math" panose="02040503050406030204" pitchFamily="18" charset="0"/>
                            </a:rPr>
                            <a:t>83.63</a:t>
                          </a:r>
                        </a:p>
                      </a:txBody>
                      <a:tcPr marL="9525" marR="36000" marT="9525" marB="0" anchor="ctr">
                        <a:solidFill>
                          <a:schemeClr val="tx2">
                            <a:lumMod val="20000"/>
                            <a:lumOff val="80000"/>
                          </a:schemeClr>
                        </a:solidFill>
                      </a:tcPr>
                    </a:tc>
                    <a:tc>
                      <a:txBody>
                        <a:bodyPr/>
                        <a:lstStyle/>
                        <a:p>
                          <a:pPr algn="ctr" fontAlgn="b"/>
                          <a:r>
                            <a:rPr lang="cs-CZ" sz="1000" u="none" strike="noStrike" dirty="0">
                              <a:effectLst/>
                              <a:latin typeface="Cambria Math" panose="02040503050406030204" pitchFamily="18" charset="0"/>
                              <a:ea typeface="Cambria Math" panose="02040503050406030204" pitchFamily="18" charset="0"/>
                            </a:rPr>
                            <a:t>38.63</a:t>
                          </a:r>
                          <a:endParaRPr lang="cs-CZ" sz="1000" b="0" i="0" u="none" strike="noStrike" dirty="0">
                            <a:solidFill>
                              <a:srgbClr val="000000"/>
                            </a:solidFill>
                            <a:effectLst/>
                            <a:latin typeface="Cambria Math" panose="02040503050406030204" pitchFamily="18" charset="0"/>
                            <a:ea typeface="Cambria Math" panose="02040503050406030204" pitchFamily="18" charset="0"/>
                          </a:endParaRPr>
                        </a:p>
                      </a:txBody>
                      <a:tcPr marL="9525" marR="36000" marT="9525" marB="0" anchor="ctr">
                        <a:lnR w="19050" cap="flat" cmpd="sng" algn="ctr">
                          <a:solidFill>
                            <a:schemeClr val="tx1"/>
                          </a:solidFill>
                          <a:prstDash val="solid"/>
                          <a:round/>
                          <a:headEnd type="none" w="med" len="med"/>
                          <a:tailEnd type="none" w="med" len="med"/>
                        </a:lnR>
                        <a:solidFill>
                          <a:schemeClr val="tx2">
                            <a:lumMod val="20000"/>
                            <a:lumOff val="80000"/>
                          </a:schemeClr>
                        </a:solidFill>
                      </a:tcPr>
                    </a:tc>
                    <a:extLst>
                      <a:ext uri="{0D108BD9-81ED-4DB2-BD59-A6C34878D82A}">
                        <a16:rowId xmlns:a16="http://schemas.microsoft.com/office/drawing/2014/main" val="10002"/>
                      </a:ext>
                    </a:extLst>
                  </a:tr>
                  <a:tr h="190500">
                    <a:tc>
                      <a:txBody>
                        <a:bodyPr/>
                        <a:lstStyle/>
                        <a:p>
                          <a:pPr algn="ctr" fontAlgn="b"/>
                          <a:r>
                            <a:rPr lang="cs-CZ" sz="1000" b="0" i="0" u="none" strike="noStrike" dirty="0">
                              <a:solidFill>
                                <a:srgbClr val="000000"/>
                              </a:solidFill>
                              <a:effectLst/>
                              <a:latin typeface="Cambria Math" panose="02040503050406030204" pitchFamily="18" charset="0"/>
                              <a:ea typeface="Cambria Math" panose="02040503050406030204" pitchFamily="18" charset="0"/>
                            </a:rPr>
                            <a:t>3</a:t>
                          </a:r>
                        </a:p>
                      </a:txBody>
                      <a:tcPr marL="9525" marR="9525" marT="9525" marB="0" anchor="ctr">
                        <a:lnL w="19050" cap="flat" cmpd="sng" algn="ctr">
                          <a:solidFill>
                            <a:schemeClr val="tx1"/>
                          </a:solidFill>
                          <a:prstDash val="solid"/>
                          <a:round/>
                          <a:headEnd type="none" w="med" len="med"/>
                          <a:tailEnd type="none" w="med" len="med"/>
                        </a:lnL>
                        <a:solidFill>
                          <a:schemeClr val="tx2">
                            <a:lumMod val="20000"/>
                            <a:lumOff val="80000"/>
                          </a:schemeClr>
                        </a:solidFill>
                      </a:tcPr>
                    </a:tc>
                    <a:tc>
                      <a:txBody>
                        <a:bodyPr/>
                        <a:lstStyle/>
                        <a:p>
                          <a:pPr algn="ctr" fontAlgn="b"/>
                          <a:r>
                            <a:rPr lang="cs-CZ" sz="1000" b="0" i="0" u="none" strike="noStrike" dirty="0">
                              <a:solidFill>
                                <a:srgbClr val="000000"/>
                              </a:solidFill>
                              <a:effectLst/>
                              <a:latin typeface="Cambria Math" panose="02040503050406030204" pitchFamily="18" charset="0"/>
                              <a:ea typeface="Cambria Math" panose="02040503050406030204" pitchFamily="18" charset="0"/>
                            </a:rPr>
                            <a:t>0.524551</a:t>
                          </a:r>
                        </a:p>
                      </a:txBody>
                      <a:tcPr marL="9525" marR="36000" marT="9525" marB="0" anchor="ctr">
                        <a:solidFill>
                          <a:schemeClr val="tx2">
                            <a:lumMod val="20000"/>
                            <a:lumOff val="80000"/>
                          </a:schemeClr>
                        </a:solidFill>
                      </a:tcPr>
                    </a:tc>
                    <a:tc>
                      <a:txBody>
                        <a:bodyPr/>
                        <a:lstStyle/>
                        <a:p>
                          <a:pPr algn="ctr" fontAlgn="b"/>
                          <a:r>
                            <a:rPr lang="cs-CZ" sz="1000" b="0" i="0" u="none" strike="noStrike" dirty="0">
                              <a:solidFill>
                                <a:srgbClr val="000000"/>
                              </a:solidFill>
                              <a:effectLst/>
                              <a:latin typeface="Cambria Math" panose="02040503050406030204" pitchFamily="18" charset="0"/>
                              <a:ea typeface="Cambria Math" panose="02040503050406030204" pitchFamily="18" charset="0"/>
                            </a:rPr>
                            <a:t>0.617209</a:t>
                          </a:r>
                        </a:p>
                      </a:txBody>
                      <a:tcPr marL="9525" marR="36000" marT="9525" marB="0" anchor="ctr">
                        <a:solidFill>
                          <a:schemeClr val="tx2">
                            <a:lumMod val="20000"/>
                            <a:lumOff val="80000"/>
                          </a:schemeClr>
                        </a:solidFill>
                      </a:tcPr>
                    </a:tc>
                    <a:tc>
                      <a:txBody>
                        <a:bodyPr/>
                        <a:lstStyle/>
                        <a:p>
                          <a:pPr algn="ctr" fontAlgn="b"/>
                          <a:r>
                            <a:rPr lang="cs-CZ" sz="1000" u="none" strike="noStrike" dirty="0">
                              <a:effectLst/>
                              <a:latin typeface="Cambria Math" panose="02040503050406030204" pitchFamily="18" charset="0"/>
                              <a:ea typeface="Cambria Math" panose="02040503050406030204" pitchFamily="18" charset="0"/>
                            </a:rPr>
                            <a:t>92.69</a:t>
                          </a:r>
                          <a:endParaRPr lang="cs-CZ" sz="1000" b="0" i="0" u="none" strike="noStrike" dirty="0">
                            <a:solidFill>
                              <a:srgbClr val="000000"/>
                            </a:solidFill>
                            <a:effectLst/>
                            <a:latin typeface="Cambria Math" panose="02040503050406030204" pitchFamily="18" charset="0"/>
                            <a:ea typeface="Cambria Math" panose="02040503050406030204" pitchFamily="18" charset="0"/>
                          </a:endParaRPr>
                        </a:p>
                      </a:txBody>
                      <a:tcPr marL="9525" marR="36000" marT="9525" marB="0" anchor="ctr">
                        <a:solidFill>
                          <a:schemeClr val="tx2">
                            <a:lumMod val="20000"/>
                            <a:lumOff val="80000"/>
                          </a:schemeClr>
                        </a:solidFill>
                      </a:tcPr>
                    </a:tc>
                    <a:tc>
                      <a:txBody>
                        <a:bodyPr/>
                        <a:lstStyle/>
                        <a:p>
                          <a:pPr algn="ctr" fontAlgn="b"/>
                          <a:r>
                            <a:rPr lang="cs-CZ" sz="1000" u="none" strike="noStrike" dirty="0">
                              <a:effectLst/>
                              <a:latin typeface="Cambria Math" panose="02040503050406030204" pitchFamily="18" charset="0"/>
                              <a:ea typeface="Cambria Math" panose="02040503050406030204" pitchFamily="18" charset="0"/>
                            </a:rPr>
                            <a:t>47.69</a:t>
                          </a:r>
                          <a:endParaRPr lang="cs-CZ" sz="1000" b="0" i="0" u="none" strike="noStrike" dirty="0">
                            <a:solidFill>
                              <a:srgbClr val="000000"/>
                            </a:solidFill>
                            <a:effectLst/>
                            <a:latin typeface="Cambria Math" panose="02040503050406030204" pitchFamily="18" charset="0"/>
                            <a:ea typeface="Cambria Math" panose="02040503050406030204" pitchFamily="18" charset="0"/>
                          </a:endParaRPr>
                        </a:p>
                      </a:txBody>
                      <a:tcPr marL="9525" marR="36000" marT="9525" marB="0" anchor="ctr">
                        <a:lnR w="19050" cap="flat" cmpd="sng" algn="ctr">
                          <a:solidFill>
                            <a:schemeClr val="tx1"/>
                          </a:solidFill>
                          <a:prstDash val="solid"/>
                          <a:round/>
                          <a:headEnd type="none" w="med" len="med"/>
                          <a:tailEnd type="none" w="med" len="med"/>
                        </a:lnR>
                        <a:solidFill>
                          <a:schemeClr val="tx2">
                            <a:lumMod val="20000"/>
                            <a:lumOff val="80000"/>
                          </a:schemeClr>
                        </a:solidFill>
                      </a:tcPr>
                    </a:tc>
                    <a:extLst>
                      <a:ext uri="{0D108BD9-81ED-4DB2-BD59-A6C34878D82A}">
                        <a16:rowId xmlns:a16="http://schemas.microsoft.com/office/drawing/2014/main" val="10003"/>
                      </a:ext>
                    </a:extLst>
                  </a:tr>
                  <a:tr h="190500">
                    <a:tc>
                      <a:txBody>
                        <a:bodyPr/>
                        <a:lstStyle/>
                        <a:p>
                          <a:pPr algn="ctr" fontAlgn="b"/>
                          <a:r>
                            <a:rPr lang="cs-CZ" sz="1000" b="0" i="0" u="none" strike="noStrike" dirty="0">
                              <a:solidFill>
                                <a:srgbClr val="000000"/>
                              </a:solidFill>
                              <a:effectLst/>
                              <a:latin typeface="Cambria Math" panose="02040503050406030204" pitchFamily="18" charset="0"/>
                              <a:ea typeface="Cambria Math" panose="02040503050406030204" pitchFamily="18" charset="0"/>
                            </a:rPr>
                            <a:t>4</a:t>
                          </a:r>
                        </a:p>
                      </a:txBody>
                      <a:tcPr marL="9525" marR="9525" marT="9525" marB="0" anchor="ctr">
                        <a:lnL w="19050" cap="flat" cmpd="sng" algn="ctr">
                          <a:solidFill>
                            <a:schemeClr val="tx1"/>
                          </a:solidFill>
                          <a:prstDash val="solid"/>
                          <a:round/>
                          <a:headEnd type="none" w="med" len="med"/>
                          <a:tailEnd type="none" w="med" len="med"/>
                        </a:lnL>
                        <a:solidFill>
                          <a:schemeClr val="tx2">
                            <a:lumMod val="20000"/>
                            <a:lumOff val="80000"/>
                          </a:schemeClr>
                        </a:solidFill>
                      </a:tcPr>
                    </a:tc>
                    <a:tc>
                      <a:txBody>
                        <a:bodyPr/>
                        <a:lstStyle/>
                        <a:p>
                          <a:pPr algn="ctr" fontAlgn="b"/>
                          <a:r>
                            <a:rPr lang="cs-CZ" sz="1000" b="0" i="0" u="none" strike="noStrike" dirty="0">
                              <a:solidFill>
                                <a:srgbClr val="000000"/>
                              </a:solidFill>
                              <a:effectLst/>
                              <a:latin typeface="Cambria Math" panose="02040503050406030204" pitchFamily="18" charset="0"/>
                              <a:ea typeface="Cambria Math" panose="02040503050406030204" pitchFamily="18" charset="0"/>
                            </a:rPr>
                            <a:t>0.169005</a:t>
                          </a:r>
                        </a:p>
                      </a:txBody>
                      <a:tcPr marL="9525" marR="36000" marT="9525" marB="0" anchor="ctr">
                        <a:solidFill>
                          <a:schemeClr val="tx2">
                            <a:lumMod val="20000"/>
                            <a:lumOff val="80000"/>
                          </a:schemeClr>
                        </a:solidFill>
                      </a:tcPr>
                    </a:tc>
                    <a:tc>
                      <a:txBody>
                        <a:bodyPr/>
                        <a:lstStyle/>
                        <a:p>
                          <a:pPr algn="ctr" fontAlgn="b"/>
                          <a:r>
                            <a:rPr lang="cs-CZ" sz="1000" u="none" strike="noStrike" dirty="0">
                              <a:effectLst/>
                              <a:latin typeface="Cambria Math" panose="02040503050406030204" pitchFamily="18" charset="0"/>
                              <a:ea typeface="Cambria Math" panose="02040503050406030204" pitchFamily="18" charset="0"/>
                            </a:rPr>
                            <a:t>-0.323739</a:t>
                          </a:r>
                        </a:p>
                      </a:txBody>
                      <a:tcPr marL="9525" marR="36000" marT="9525" marB="0" anchor="ctr">
                        <a:solidFill>
                          <a:schemeClr val="tx2">
                            <a:lumMod val="20000"/>
                            <a:lumOff val="80000"/>
                          </a:schemeClr>
                        </a:solidFill>
                      </a:tcPr>
                    </a:tc>
                    <a:tc>
                      <a:txBody>
                        <a:bodyPr/>
                        <a:lstStyle/>
                        <a:p>
                          <a:pPr algn="ctr" fontAlgn="b"/>
                          <a:r>
                            <a:rPr lang="cs-CZ" sz="1000" b="0" i="0" u="none" strike="noStrike" dirty="0">
                              <a:solidFill>
                                <a:srgbClr val="000000"/>
                              </a:solidFill>
                              <a:effectLst/>
                              <a:latin typeface="Cambria Math" panose="02040503050406030204" pitchFamily="18" charset="0"/>
                              <a:ea typeface="Cambria Math" panose="02040503050406030204" pitchFamily="18" charset="0"/>
                            </a:rPr>
                            <a:t>36.17</a:t>
                          </a:r>
                        </a:p>
                      </a:txBody>
                      <a:tcPr marL="9525" marR="36000" marT="9525" marB="0" anchor="ctr">
                        <a:solidFill>
                          <a:schemeClr val="tx2">
                            <a:lumMod val="20000"/>
                            <a:lumOff val="80000"/>
                          </a:schemeClr>
                        </a:solidFill>
                      </a:tcPr>
                    </a:tc>
                    <a:tc>
                      <a:txBody>
                        <a:bodyPr/>
                        <a:lstStyle/>
                        <a:p>
                          <a:pPr algn="ctr" fontAlgn="b"/>
                          <a:r>
                            <a:rPr lang="cs-CZ" sz="1000" b="0" i="0" u="none" strike="noStrike" dirty="0">
                              <a:solidFill>
                                <a:srgbClr val="000000"/>
                              </a:solidFill>
                              <a:effectLst/>
                              <a:latin typeface="Cambria Math" panose="02040503050406030204" pitchFamily="18" charset="0"/>
                              <a:ea typeface="Cambria Math" panose="02040503050406030204" pitchFamily="18" charset="0"/>
                            </a:rPr>
                            <a:t>0</a:t>
                          </a:r>
                        </a:p>
                      </a:txBody>
                      <a:tcPr marL="9525" marR="36000" marT="9525" marB="0" anchor="ctr">
                        <a:lnR w="19050" cap="flat" cmpd="sng" algn="ctr">
                          <a:solidFill>
                            <a:schemeClr val="tx1"/>
                          </a:solidFill>
                          <a:prstDash val="solid"/>
                          <a:round/>
                          <a:headEnd type="none" w="med" len="med"/>
                          <a:tailEnd type="none" w="med" len="med"/>
                        </a:lnR>
                        <a:solidFill>
                          <a:schemeClr val="tx2">
                            <a:lumMod val="20000"/>
                            <a:lumOff val="80000"/>
                          </a:schemeClr>
                        </a:solidFill>
                      </a:tcPr>
                    </a:tc>
                    <a:extLst>
                      <a:ext uri="{0D108BD9-81ED-4DB2-BD59-A6C34878D82A}">
                        <a16:rowId xmlns:a16="http://schemas.microsoft.com/office/drawing/2014/main" val="10004"/>
                      </a:ext>
                    </a:extLst>
                  </a:tr>
                  <a:tr h="190500">
                    <a:tc>
                      <a:txBody>
                        <a:bodyPr/>
                        <a:lstStyle/>
                        <a:p>
                          <a:pPr algn="ctr" fontAlgn="b"/>
                          <a:r>
                            <a:rPr lang="cs-CZ" sz="1000" b="0" i="0" u="none" strike="noStrike" dirty="0">
                              <a:solidFill>
                                <a:srgbClr val="000000"/>
                              </a:solidFill>
                              <a:effectLst/>
                              <a:latin typeface="Cambria Math" panose="02040503050406030204" pitchFamily="18" charset="0"/>
                              <a:ea typeface="Cambria Math" panose="02040503050406030204" pitchFamily="18" charset="0"/>
                            </a:rPr>
                            <a:t>5</a:t>
                          </a:r>
                        </a:p>
                      </a:txBody>
                      <a:tcPr marL="9525" marR="9525" marT="9525" marB="0" anchor="ctr">
                        <a:lnL w="19050" cap="flat" cmpd="sng" algn="ctr">
                          <a:solidFill>
                            <a:schemeClr val="tx1"/>
                          </a:solidFill>
                          <a:prstDash val="solid"/>
                          <a:round/>
                          <a:headEnd type="none" w="med" len="med"/>
                          <a:tailEnd type="none" w="med" len="med"/>
                        </a:lnL>
                        <a:solidFill>
                          <a:schemeClr val="tx2">
                            <a:lumMod val="20000"/>
                            <a:lumOff val="80000"/>
                          </a:schemeClr>
                        </a:solidFill>
                      </a:tcPr>
                    </a:tc>
                    <a:tc>
                      <a:txBody>
                        <a:bodyPr/>
                        <a:lstStyle/>
                        <a:p>
                          <a:pPr algn="ctr" fontAlgn="b"/>
                          <a:r>
                            <a:rPr lang="cs-CZ" sz="1000" u="none" strike="noStrike" dirty="0">
                              <a:effectLst/>
                              <a:latin typeface="Cambria Math" panose="02040503050406030204" pitchFamily="18" charset="0"/>
                              <a:ea typeface="Cambria Math" panose="02040503050406030204" pitchFamily="18" charset="0"/>
                            </a:rPr>
                            <a:t>0.747792</a:t>
                          </a:r>
                          <a:endParaRPr lang="cs-CZ" sz="1000" b="0" i="0" u="none" strike="noStrike" dirty="0">
                            <a:solidFill>
                              <a:srgbClr val="000000"/>
                            </a:solidFill>
                            <a:effectLst/>
                            <a:latin typeface="Cambria Math" panose="02040503050406030204" pitchFamily="18" charset="0"/>
                            <a:ea typeface="Cambria Math" panose="02040503050406030204" pitchFamily="18" charset="0"/>
                          </a:endParaRPr>
                        </a:p>
                      </a:txBody>
                      <a:tcPr marL="9525" marR="36000" marT="9525" marB="0" anchor="ctr">
                        <a:solidFill>
                          <a:schemeClr val="tx2">
                            <a:lumMod val="20000"/>
                            <a:lumOff val="80000"/>
                          </a:schemeClr>
                        </a:solidFill>
                      </a:tcPr>
                    </a:tc>
                    <a:tc>
                      <a:txBody>
                        <a:bodyPr/>
                        <a:lstStyle/>
                        <a:p>
                          <a:pPr algn="ctr" fontAlgn="b"/>
                          <a:r>
                            <a:rPr lang="cs-CZ" sz="1000" b="0" i="0" u="none" strike="noStrike" dirty="0">
                              <a:solidFill>
                                <a:srgbClr val="000000"/>
                              </a:solidFill>
                              <a:effectLst/>
                              <a:latin typeface="Cambria Math" panose="02040503050406030204" pitchFamily="18" charset="0"/>
                              <a:ea typeface="Cambria Math" panose="02040503050406030204" pitchFamily="18" charset="0"/>
                            </a:rPr>
                            <a:t>1.176398</a:t>
                          </a:r>
                        </a:p>
                      </a:txBody>
                      <a:tcPr marL="9525" marR="36000" marT="9525" marB="0" anchor="ctr">
                        <a:solidFill>
                          <a:schemeClr val="tx2">
                            <a:lumMod val="20000"/>
                            <a:lumOff val="80000"/>
                          </a:schemeClr>
                        </a:solidFill>
                      </a:tcPr>
                    </a:tc>
                    <a:tc>
                      <a:txBody>
                        <a:bodyPr/>
                        <a:lstStyle/>
                        <a:p>
                          <a:pPr algn="ctr" fontAlgn="b"/>
                          <a:r>
                            <a:rPr lang="cs-CZ" sz="1000" b="0" i="0" u="none" strike="noStrike" dirty="0">
                              <a:solidFill>
                                <a:srgbClr val="000000"/>
                              </a:solidFill>
                              <a:effectLst/>
                              <a:latin typeface="Cambria Math" panose="02040503050406030204" pitchFamily="18" charset="0"/>
                              <a:ea typeface="Cambria Math" panose="02040503050406030204" pitchFamily="18" charset="0"/>
                            </a:rPr>
                            <a:t>162.13</a:t>
                          </a:r>
                        </a:p>
                      </a:txBody>
                      <a:tcPr marL="9525" marR="36000" marT="9525" marB="0" anchor="ctr">
                        <a:solidFill>
                          <a:schemeClr val="tx2">
                            <a:lumMod val="20000"/>
                            <a:lumOff val="80000"/>
                          </a:schemeClr>
                        </a:solidFill>
                      </a:tcPr>
                    </a:tc>
                    <a:tc>
                      <a:txBody>
                        <a:bodyPr/>
                        <a:lstStyle/>
                        <a:p>
                          <a:pPr algn="ctr" fontAlgn="b"/>
                          <a:r>
                            <a:rPr lang="cs-CZ" sz="1000" b="0" i="0" u="none" strike="noStrike" dirty="0">
                              <a:solidFill>
                                <a:srgbClr val="000000"/>
                              </a:solidFill>
                              <a:effectLst/>
                              <a:latin typeface="Cambria Math" panose="02040503050406030204" pitchFamily="18" charset="0"/>
                              <a:ea typeface="Cambria Math" panose="02040503050406030204" pitchFamily="18" charset="0"/>
                            </a:rPr>
                            <a:t>117.13</a:t>
                          </a:r>
                        </a:p>
                      </a:txBody>
                      <a:tcPr marL="9525" marR="36000" marT="9525" marB="0" anchor="ctr">
                        <a:lnR w="19050" cap="flat" cmpd="sng" algn="ctr">
                          <a:solidFill>
                            <a:schemeClr val="tx1"/>
                          </a:solidFill>
                          <a:prstDash val="solid"/>
                          <a:round/>
                          <a:headEnd type="none" w="med" len="med"/>
                          <a:tailEnd type="none" w="med" len="med"/>
                        </a:lnR>
                        <a:solidFill>
                          <a:schemeClr val="tx2">
                            <a:lumMod val="20000"/>
                            <a:lumOff val="80000"/>
                          </a:schemeClr>
                        </a:solidFill>
                      </a:tcPr>
                    </a:tc>
                    <a:extLst>
                      <a:ext uri="{0D108BD9-81ED-4DB2-BD59-A6C34878D82A}">
                        <a16:rowId xmlns:a16="http://schemas.microsoft.com/office/drawing/2014/main" val="10005"/>
                      </a:ext>
                    </a:extLst>
                  </a:tr>
                  <a:tr h="190500">
                    <a:tc>
                      <a:txBody>
                        <a:bodyPr/>
                        <a:lstStyle/>
                        <a:p>
                          <a:pPr algn="ctr" fontAlgn="b"/>
                          <a14:m>
                            <m:oMathPara xmlns:m="http://schemas.openxmlformats.org/officeDocument/2006/math">
                              <m:oMathParaPr>
                                <m:jc m:val="centerGroup"/>
                              </m:oMathParaPr>
                              <m:oMath xmlns:m="http://schemas.openxmlformats.org/officeDocument/2006/math">
                                <m:r>
                                  <a:rPr lang="cs-CZ" sz="1000" i="1" u="none" strike="noStrike" smtClean="0">
                                    <a:effectLst/>
                                    <a:latin typeface="Cambria Math" panose="02040503050406030204" pitchFamily="18" charset="0"/>
                                    <a:ea typeface="Cambria Math" panose="02040503050406030204" pitchFamily="18" charset="0"/>
                                  </a:rPr>
                                  <m:t>⋮</m:t>
                                </m:r>
                              </m:oMath>
                            </m:oMathPara>
                          </a14:m>
                          <a:endParaRPr lang="cs-CZ" sz="1000" b="0" i="0" u="none" strike="noStrike" dirty="0">
                            <a:solidFill>
                              <a:srgbClr val="000000"/>
                            </a:solidFill>
                            <a:effectLst/>
                            <a:latin typeface="Cambria Math" panose="02040503050406030204" pitchFamily="18" charset="0"/>
                            <a:ea typeface="Cambria Math" panose="02040503050406030204" pitchFamily="18" charset="0"/>
                          </a:endParaRPr>
                        </a:p>
                      </a:txBody>
                      <a:tcPr marL="9525" marR="9525" marT="9525" marB="0" anchor="ctr">
                        <a:lnL w="19050" cap="flat" cmpd="sng" algn="ctr">
                          <a:solidFill>
                            <a:schemeClr val="tx1"/>
                          </a:solidFill>
                          <a:prstDash val="solid"/>
                          <a:round/>
                          <a:headEnd type="none" w="med" len="med"/>
                          <a:tailEnd type="none" w="med" len="med"/>
                        </a:lnL>
                        <a:solidFill>
                          <a:schemeClr val="tx2">
                            <a:lumMod val="20000"/>
                            <a:lumOff val="80000"/>
                          </a:schemeClr>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14:m>
                            <m:oMathPara xmlns:m="http://schemas.openxmlformats.org/officeDocument/2006/math">
                              <m:oMathParaPr>
                                <m:jc m:val="centerGroup"/>
                              </m:oMathParaPr>
                              <m:oMath xmlns:m="http://schemas.openxmlformats.org/officeDocument/2006/math">
                                <m:r>
                                  <a:rPr kumimoji="0" lang="cs-CZ" sz="1000" b="0" i="1" u="none" strike="noStrike" kern="1200" cap="none" spc="0" normalizeH="0" baseline="0" noProof="0" smtClean="0">
                                    <a:ln>
                                      <a:noFill/>
                                    </a:ln>
                                    <a:solidFill>
                                      <a:prstClr val="black"/>
                                    </a:solidFill>
                                    <a:effectLst/>
                                    <a:uLnTx/>
                                    <a:uFillTx/>
                                    <a:latin typeface="Cambria Math" panose="02040503050406030204" pitchFamily="18" charset="0"/>
                                    <a:ea typeface="Cambria Math" panose="02040503050406030204" pitchFamily="18" charset="0"/>
                                    <a:cs typeface="+mn-cs"/>
                                  </a:rPr>
                                  <m:t>⋮</m:t>
                                </m:r>
                              </m:oMath>
                            </m:oMathPara>
                          </a14:m>
                          <a:endParaRPr kumimoji="0" lang="cs-CZ" sz="1000" b="0" i="0" u="none" strike="noStrike" kern="1200" cap="none" spc="0" normalizeH="0" baseline="0" noProof="0" dirty="0">
                            <a:ln>
                              <a:noFill/>
                            </a:ln>
                            <a:solidFill>
                              <a:srgbClr val="000000"/>
                            </a:solidFill>
                            <a:effectLst/>
                            <a:uLnTx/>
                            <a:uFillTx/>
                            <a:latin typeface="Cambria Math" panose="02040503050406030204" pitchFamily="18" charset="0"/>
                            <a:ea typeface="Cambria Math" panose="02040503050406030204" pitchFamily="18" charset="0"/>
                            <a:cs typeface="+mn-cs"/>
                          </a:endParaRPr>
                        </a:p>
                      </a:txBody>
                      <a:tcPr marL="9525" marR="36000" marT="9525" marB="0" anchor="ctr">
                        <a:solidFill>
                          <a:schemeClr val="tx2">
                            <a:lumMod val="20000"/>
                            <a:lumOff val="80000"/>
                          </a:schemeClr>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14:m>
                            <m:oMathPara xmlns:m="http://schemas.openxmlformats.org/officeDocument/2006/math">
                              <m:oMathParaPr>
                                <m:jc m:val="centerGroup"/>
                              </m:oMathParaPr>
                              <m:oMath xmlns:m="http://schemas.openxmlformats.org/officeDocument/2006/math">
                                <m:r>
                                  <a:rPr kumimoji="0" lang="cs-CZ" sz="1000" b="0" i="1" u="none" strike="noStrike" kern="1200" cap="none" spc="0" normalizeH="0" baseline="0" noProof="0" smtClean="0">
                                    <a:ln>
                                      <a:noFill/>
                                    </a:ln>
                                    <a:solidFill>
                                      <a:prstClr val="black"/>
                                    </a:solidFill>
                                    <a:effectLst/>
                                    <a:uLnTx/>
                                    <a:uFillTx/>
                                    <a:latin typeface="Cambria Math" panose="02040503050406030204" pitchFamily="18" charset="0"/>
                                    <a:ea typeface="Cambria Math" panose="02040503050406030204" pitchFamily="18" charset="0"/>
                                    <a:cs typeface="+mn-cs"/>
                                  </a:rPr>
                                  <m:t>⋮</m:t>
                                </m:r>
                              </m:oMath>
                            </m:oMathPara>
                          </a14:m>
                          <a:endParaRPr kumimoji="0" lang="cs-CZ" sz="1000" b="0" i="0" u="none" strike="noStrike" kern="1200" cap="none" spc="0" normalizeH="0" baseline="0" noProof="0" dirty="0">
                            <a:ln>
                              <a:noFill/>
                            </a:ln>
                            <a:solidFill>
                              <a:srgbClr val="000000"/>
                            </a:solidFill>
                            <a:effectLst/>
                            <a:uLnTx/>
                            <a:uFillTx/>
                            <a:latin typeface="Cambria Math" panose="02040503050406030204" pitchFamily="18" charset="0"/>
                            <a:ea typeface="Cambria Math" panose="02040503050406030204" pitchFamily="18" charset="0"/>
                            <a:cs typeface="+mn-cs"/>
                          </a:endParaRPr>
                        </a:p>
                      </a:txBody>
                      <a:tcPr marL="9525" marR="36000" marT="9525" marB="0" anchor="ctr">
                        <a:solidFill>
                          <a:schemeClr val="tx2">
                            <a:lumMod val="20000"/>
                            <a:lumOff val="80000"/>
                          </a:schemeClr>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14:m>
                            <m:oMathPara xmlns:m="http://schemas.openxmlformats.org/officeDocument/2006/math">
                              <m:oMathParaPr>
                                <m:jc m:val="centerGroup"/>
                              </m:oMathParaPr>
                              <m:oMath xmlns:m="http://schemas.openxmlformats.org/officeDocument/2006/math">
                                <m:r>
                                  <a:rPr kumimoji="0" lang="cs-CZ" sz="1000" b="0" i="1" u="none" strike="noStrike" kern="1200" cap="none" spc="0" normalizeH="0" baseline="0" noProof="0" smtClean="0">
                                    <a:ln>
                                      <a:noFill/>
                                    </a:ln>
                                    <a:solidFill>
                                      <a:prstClr val="black"/>
                                    </a:solidFill>
                                    <a:effectLst/>
                                    <a:uLnTx/>
                                    <a:uFillTx/>
                                    <a:latin typeface="Cambria Math" panose="02040503050406030204" pitchFamily="18" charset="0"/>
                                    <a:ea typeface="Cambria Math" panose="02040503050406030204" pitchFamily="18" charset="0"/>
                                    <a:cs typeface="+mn-cs"/>
                                  </a:rPr>
                                  <m:t>⋮</m:t>
                                </m:r>
                              </m:oMath>
                            </m:oMathPara>
                          </a14:m>
                          <a:endParaRPr kumimoji="0" lang="cs-CZ" sz="1000" b="0" i="0" u="none" strike="noStrike" kern="1200" cap="none" spc="0" normalizeH="0" baseline="0" noProof="0" dirty="0">
                            <a:ln>
                              <a:noFill/>
                            </a:ln>
                            <a:solidFill>
                              <a:srgbClr val="000000"/>
                            </a:solidFill>
                            <a:effectLst/>
                            <a:uLnTx/>
                            <a:uFillTx/>
                            <a:latin typeface="Cambria Math" panose="02040503050406030204" pitchFamily="18" charset="0"/>
                            <a:ea typeface="Cambria Math" panose="02040503050406030204" pitchFamily="18" charset="0"/>
                            <a:cs typeface="+mn-cs"/>
                          </a:endParaRPr>
                        </a:p>
                      </a:txBody>
                      <a:tcPr marL="9525" marR="36000" marT="9525" marB="0" anchor="ctr">
                        <a:solidFill>
                          <a:schemeClr val="tx2">
                            <a:lumMod val="20000"/>
                            <a:lumOff val="80000"/>
                          </a:schemeClr>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14:m>
                            <m:oMathPara xmlns:m="http://schemas.openxmlformats.org/officeDocument/2006/math">
                              <m:oMathParaPr>
                                <m:jc m:val="centerGroup"/>
                              </m:oMathParaPr>
                              <m:oMath xmlns:m="http://schemas.openxmlformats.org/officeDocument/2006/math">
                                <m:r>
                                  <a:rPr kumimoji="0" lang="cs-CZ" sz="1000" b="0" i="1" u="none" strike="noStrike" kern="1200" cap="none" spc="0" normalizeH="0" baseline="0" noProof="0" smtClean="0">
                                    <a:ln>
                                      <a:noFill/>
                                    </a:ln>
                                    <a:solidFill>
                                      <a:prstClr val="black"/>
                                    </a:solidFill>
                                    <a:effectLst/>
                                    <a:uLnTx/>
                                    <a:uFillTx/>
                                    <a:latin typeface="Cambria Math" panose="02040503050406030204" pitchFamily="18" charset="0"/>
                                    <a:ea typeface="Cambria Math" panose="02040503050406030204" pitchFamily="18" charset="0"/>
                                    <a:cs typeface="+mn-cs"/>
                                  </a:rPr>
                                  <m:t>⋮</m:t>
                                </m:r>
                              </m:oMath>
                            </m:oMathPara>
                          </a14:m>
                          <a:endParaRPr kumimoji="0" lang="cs-CZ" sz="1000" b="0" i="0" u="none" strike="noStrike" kern="1200" cap="none" spc="0" normalizeH="0" baseline="0" noProof="0" dirty="0">
                            <a:ln>
                              <a:noFill/>
                            </a:ln>
                            <a:solidFill>
                              <a:srgbClr val="000000"/>
                            </a:solidFill>
                            <a:effectLst/>
                            <a:uLnTx/>
                            <a:uFillTx/>
                            <a:latin typeface="Cambria Math" panose="02040503050406030204" pitchFamily="18" charset="0"/>
                            <a:ea typeface="Cambria Math" panose="02040503050406030204" pitchFamily="18" charset="0"/>
                            <a:cs typeface="+mn-cs"/>
                          </a:endParaRPr>
                        </a:p>
                      </a:txBody>
                      <a:tcPr marL="9525" marR="36000" marT="9525" marB="0" anchor="ctr">
                        <a:lnR w="19050" cap="flat" cmpd="sng" algn="ctr">
                          <a:solidFill>
                            <a:schemeClr val="tx1"/>
                          </a:solidFill>
                          <a:prstDash val="solid"/>
                          <a:round/>
                          <a:headEnd type="none" w="med" len="med"/>
                          <a:tailEnd type="none" w="med" len="med"/>
                        </a:lnR>
                        <a:solidFill>
                          <a:schemeClr val="tx2">
                            <a:lumMod val="20000"/>
                            <a:lumOff val="80000"/>
                          </a:schemeClr>
                        </a:solidFill>
                      </a:tcPr>
                    </a:tc>
                    <a:extLst>
                      <a:ext uri="{0D108BD9-81ED-4DB2-BD59-A6C34878D82A}">
                        <a16:rowId xmlns:a16="http://schemas.microsoft.com/office/drawing/2014/main" val="10006"/>
                      </a:ext>
                    </a:extLst>
                  </a:tr>
                  <a:tr h="190500">
                    <a:tc>
                      <a:txBody>
                        <a:bodyPr/>
                        <a:lstStyle/>
                        <a:p>
                          <a:pPr algn="ctr" fontAlgn="b"/>
                          <a:r>
                            <a:rPr lang="cs-CZ" sz="1000" u="none" strike="noStrike" dirty="0">
                              <a:effectLst/>
                              <a:latin typeface="Cambria Math" panose="02040503050406030204" pitchFamily="18" charset="0"/>
                              <a:ea typeface="Cambria Math" panose="02040503050406030204" pitchFamily="18" charset="0"/>
                            </a:rPr>
                            <a:t>1000</a:t>
                          </a:r>
                          <a:endParaRPr lang="cs-CZ" sz="1000" b="0" i="0" u="none" strike="noStrike" dirty="0">
                            <a:solidFill>
                              <a:srgbClr val="000000"/>
                            </a:solidFill>
                            <a:effectLst/>
                            <a:latin typeface="Cambria Math" panose="02040503050406030204" pitchFamily="18" charset="0"/>
                            <a:ea typeface="Cambria Math" panose="02040503050406030204" pitchFamily="18" charset="0"/>
                          </a:endParaRPr>
                        </a:p>
                      </a:txBody>
                      <a:tcPr marL="9525" marR="9525" marT="9525" marB="0" anchor="ctr">
                        <a:lnL w="19050" cap="flat" cmpd="sng" algn="ctr">
                          <a:solidFill>
                            <a:schemeClr val="tx1"/>
                          </a:solidFill>
                          <a:prstDash val="solid"/>
                          <a:round/>
                          <a:headEnd type="none" w="med" len="med"/>
                          <a:tailEnd type="none" w="med" len="med"/>
                        </a:lnL>
                        <a:lnB w="635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fontAlgn="b"/>
                          <a:r>
                            <a:rPr lang="cs-CZ" sz="1000" b="0" i="0" u="none" strike="noStrike" dirty="0">
                              <a:solidFill>
                                <a:srgbClr val="000000"/>
                              </a:solidFill>
                              <a:effectLst/>
                              <a:latin typeface="Cambria Math" panose="02040503050406030204" pitchFamily="18" charset="0"/>
                              <a:ea typeface="Cambria Math" panose="02040503050406030204" pitchFamily="18" charset="0"/>
                            </a:rPr>
                            <a:t>0.973628</a:t>
                          </a:r>
                        </a:p>
                      </a:txBody>
                      <a:tcPr marL="9525" marR="36000" marT="9525" marB="0" anchor="ctr">
                        <a:lnB w="635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fontAlgn="b"/>
                          <a:r>
                            <a:rPr lang="cs-CZ" sz="1000" b="0" i="0" u="none" strike="noStrike" dirty="0">
                              <a:solidFill>
                                <a:srgbClr val="000000"/>
                              </a:solidFill>
                              <a:effectLst/>
                              <a:latin typeface="Cambria Math" panose="02040503050406030204" pitchFamily="18" charset="0"/>
                              <a:ea typeface="Cambria Math" panose="02040503050406030204" pitchFamily="18" charset="0"/>
                            </a:rPr>
                            <a:t>2.347827</a:t>
                          </a:r>
                        </a:p>
                      </a:txBody>
                      <a:tcPr marL="9525" marR="36000" marT="9525" marB="0" anchor="ctr">
                        <a:lnB w="635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fontAlgn="b"/>
                          <a:r>
                            <a:rPr lang="cs-CZ" sz="1000" b="0" i="0" u="none" strike="noStrike" dirty="0">
                              <a:solidFill>
                                <a:srgbClr val="000000"/>
                              </a:solidFill>
                              <a:effectLst/>
                              <a:latin typeface="Cambria Math" panose="02040503050406030204" pitchFamily="18" charset="0"/>
                              <a:ea typeface="Cambria Math" panose="02040503050406030204" pitchFamily="18" charset="0"/>
                            </a:rPr>
                            <a:t>523.14</a:t>
                          </a:r>
                        </a:p>
                      </a:txBody>
                      <a:tcPr marL="9525" marR="36000" marT="9525" marB="0" anchor="ctr">
                        <a:lnB w="635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fontAlgn="b"/>
                          <a:r>
                            <a:rPr lang="cs-CZ" sz="1000" b="0" i="0" u="none" strike="noStrike" dirty="0">
                              <a:solidFill>
                                <a:srgbClr val="000000"/>
                              </a:solidFill>
                              <a:effectLst/>
                              <a:latin typeface="Cambria Math" panose="02040503050406030204" pitchFamily="18" charset="0"/>
                              <a:ea typeface="Cambria Math" panose="02040503050406030204" pitchFamily="18" charset="0"/>
                            </a:rPr>
                            <a:t>478.14</a:t>
                          </a:r>
                        </a:p>
                      </a:txBody>
                      <a:tcPr marL="9525" marR="36000" marT="9525" marB="0" anchor="ctr">
                        <a:lnR w="19050" cap="flat" cmpd="sng" algn="ctr">
                          <a:solidFill>
                            <a:schemeClr val="tx1"/>
                          </a:solidFill>
                          <a:prstDash val="solid"/>
                          <a:round/>
                          <a:headEnd type="none" w="med" len="med"/>
                          <a:tailEnd type="none" w="med" len="med"/>
                        </a:lnR>
                        <a:lnB w="635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10013"/>
                      </a:ext>
                    </a:extLst>
                  </a:tr>
                  <a:tr h="190500">
                    <a:tc>
                      <a:txBody>
                        <a:bodyPr/>
                        <a:lstStyle/>
                        <a:p>
                          <a:pPr algn="ctr" fontAlgn="b"/>
                          <a:r>
                            <a:rPr lang="en-GB" sz="1000" b="0" i="0" u="none" strike="noStrike" noProof="0" dirty="0">
                              <a:solidFill>
                                <a:srgbClr val="000000"/>
                              </a:solidFill>
                              <a:effectLst/>
                              <a:latin typeface="Cambria Math" panose="02040503050406030204" pitchFamily="18" charset="0"/>
                              <a:ea typeface="Cambria Math" panose="02040503050406030204" pitchFamily="18" charset="0"/>
                            </a:rPr>
                            <a:t>Average</a:t>
                          </a:r>
                        </a:p>
                      </a:txBody>
                      <a:tcPr marL="9525" marR="9525" marT="9525" marB="0" anchor="ctr">
                        <a:lnL w="19050" cap="flat" cmpd="sng" algn="ctr">
                          <a:solidFill>
                            <a:schemeClr val="tx1"/>
                          </a:solidFill>
                          <a:prstDash val="solid"/>
                          <a:round/>
                          <a:headEnd type="none" w="med" len="med"/>
                          <a:tailEnd type="none" w="med" len="med"/>
                        </a:lnL>
                        <a:lnT w="63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fontAlgn="b"/>
                          <a:r>
                            <a:rPr lang="cs-CZ" sz="1000" b="0" i="0" u="none" strike="noStrike" dirty="0">
                              <a:solidFill>
                                <a:srgbClr val="000000"/>
                              </a:solidFill>
                              <a:effectLst/>
                              <a:latin typeface="Cambria Math" panose="02040503050406030204" pitchFamily="18" charset="0"/>
                              <a:ea typeface="Cambria Math" panose="02040503050406030204" pitchFamily="18" charset="0"/>
                            </a:rPr>
                            <a:t>0.505269</a:t>
                          </a:r>
                        </a:p>
                      </a:txBody>
                      <a:tcPr marL="9525" marR="36000" marT="9525" marB="0" anchor="ctr">
                        <a:lnT w="63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marL="0" algn="ctr" defTabSz="914400" rtl="0" eaLnBrk="1" fontAlgn="b" latinLnBrk="0" hangingPunct="1"/>
                          <a:r>
                            <a:rPr lang="cs-CZ" sz="1000" b="0" i="0" u="none" strike="noStrike" kern="1200">
                              <a:solidFill>
                                <a:srgbClr val="000000"/>
                              </a:solidFill>
                              <a:effectLst/>
                              <a:latin typeface="Cambria Math" panose="02040503050406030204" pitchFamily="18" charset="0"/>
                              <a:ea typeface="Cambria Math" panose="02040503050406030204" pitchFamily="18" charset="0"/>
                              <a:cs typeface="+mn-cs"/>
                            </a:rPr>
                            <a:t>0.582719</a:t>
                          </a:r>
                          <a:endParaRPr lang="cs-CZ" sz="1000" b="0" i="0" u="none" strike="noStrike" kern="1200" dirty="0">
                            <a:solidFill>
                              <a:srgbClr val="000000"/>
                            </a:solidFill>
                            <a:effectLst/>
                            <a:latin typeface="Cambria Math" panose="02040503050406030204" pitchFamily="18" charset="0"/>
                            <a:ea typeface="Cambria Math" panose="02040503050406030204" pitchFamily="18" charset="0"/>
                            <a:cs typeface="+mn-cs"/>
                          </a:endParaRPr>
                        </a:p>
                      </a:txBody>
                      <a:tcPr marL="9525" marR="36000" marT="9525" marB="0" anchor="ctr">
                        <a:lnT w="63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fontAlgn="b"/>
                          <a:r>
                            <a:rPr lang="cs-CZ" sz="1000" b="0" i="0" u="none" strike="noStrike" dirty="0">
                              <a:solidFill>
                                <a:srgbClr val="000000"/>
                              </a:solidFill>
                              <a:effectLst/>
                              <a:latin typeface="Cambria Math" panose="02040503050406030204" pitchFamily="18" charset="0"/>
                              <a:ea typeface="Cambria Math" panose="02040503050406030204" pitchFamily="18" charset="0"/>
                            </a:rPr>
                            <a:t>x</a:t>
                          </a:r>
                        </a:p>
                      </a:txBody>
                      <a:tcPr marL="9525" marR="36000" marT="9525" marB="0" anchor="ctr">
                        <a:lnT w="63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fontAlgn="b"/>
                          <a:r>
                            <a:rPr lang="cs-CZ" sz="1000" b="0" i="0" u="none" strike="noStrike" dirty="0">
                              <a:solidFill>
                                <a:srgbClr val="000000"/>
                              </a:solidFill>
                              <a:effectLst/>
                              <a:latin typeface="Cambria Math" panose="02040503050406030204" pitchFamily="18" charset="0"/>
                              <a:ea typeface="Cambria Math" panose="02040503050406030204" pitchFamily="18" charset="0"/>
                            </a:rPr>
                            <a:t>93.963</a:t>
                          </a:r>
                        </a:p>
                      </a:txBody>
                      <a:tcPr marL="9525" marR="36000" marT="9525" marB="0" anchor="ctr">
                        <a:lnR w="190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625683764"/>
                      </a:ext>
                    </a:extLst>
                  </a:tr>
                </a:tbl>
              </a:graphicData>
            </a:graphic>
          </p:graphicFrame>
        </mc:Choice>
        <mc:Fallback xmlns="">
          <p:graphicFrame>
            <p:nvGraphicFramePr>
              <p:cNvPr id="6" name="Tabulka 5"/>
              <p:cNvGraphicFramePr>
                <a:graphicFrameLocks noGrp="1"/>
              </p:cNvGraphicFramePr>
              <p:nvPr>
                <p:extLst>
                  <p:ext uri="{D42A27DB-BD31-4B8C-83A1-F6EECF244321}">
                    <p14:modId xmlns:p14="http://schemas.microsoft.com/office/powerpoint/2010/main" val="2427092559"/>
                  </p:ext>
                </p:extLst>
              </p:nvPr>
            </p:nvGraphicFramePr>
            <p:xfrm>
              <a:off x="1428576" y="3375160"/>
              <a:ext cx="3348000" cy="2018916"/>
            </p:xfrm>
            <a:graphic>
              <a:graphicData uri="http://schemas.openxmlformats.org/drawingml/2006/table">
                <a:tbl>
                  <a:tblPr>
                    <a:tableStyleId>{7DF18680-E054-41AD-8BC1-D1AEF772440D}</a:tableStyleId>
                  </a:tblPr>
                  <a:tblGrid>
                    <a:gridCol w="612000">
                      <a:extLst>
                        <a:ext uri="{9D8B030D-6E8A-4147-A177-3AD203B41FA5}">
                          <a16:colId xmlns:a16="http://schemas.microsoft.com/office/drawing/2014/main" val="20000"/>
                        </a:ext>
                      </a:extLst>
                    </a:gridCol>
                    <a:gridCol w="684000">
                      <a:extLst>
                        <a:ext uri="{9D8B030D-6E8A-4147-A177-3AD203B41FA5}">
                          <a16:colId xmlns:a16="http://schemas.microsoft.com/office/drawing/2014/main" val="20001"/>
                        </a:ext>
                      </a:extLst>
                    </a:gridCol>
                    <a:gridCol w="684000">
                      <a:extLst>
                        <a:ext uri="{9D8B030D-6E8A-4147-A177-3AD203B41FA5}">
                          <a16:colId xmlns:a16="http://schemas.microsoft.com/office/drawing/2014/main" val="20002"/>
                        </a:ext>
                      </a:extLst>
                    </a:gridCol>
                    <a:gridCol w="684000">
                      <a:extLst>
                        <a:ext uri="{9D8B030D-6E8A-4147-A177-3AD203B41FA5}">
                          <a16:colId xmlns:a16="http://schemas.microsoft.com/office/drawing/2014/main" val="20003"/>
                        </a:ext>
                      </a:extLst>
                    </a:gridCol>
                    <a:gridCol w="684000">
                      <a:extLst>
                        <a:ext uri="{9D8B030D-6E8A-4147-A177-3AD203B41FA5}">
                          <a16:colId xmlns:a16="http://schemas.microsoft.com/office/drawing/2014/main" val="20005"/>
                        </a:ext>
                      </a:extLst>
                    </a:gridCol>
                  </a:tblGrid>
                  <a:tr h="180000">
                    <a:tc>
                      <a:txBody>
                        <a:bodyPr/>
                        <a:lstStyle/>
                        <a:p>
                          <a:pPr algn="ctr" fontAlgn="b"/>
                          <a:r>
                            <a:rPr lang="cs-CZ" sz="800" b="0" i="0" u="none" strike="noStrike" dirty="0">
                              <a:solidFill>
                                <a:schemeClr val="bg1"/>
                              </a:solidFill>
                              <a:effectLst/>
                              <a:latin typeface="Cambria Math" panose="02040503050406030204" pitchFamily="18" charset="0"/>
                              <a:ea typeface="Cambria Math" panose="02040503050406030204" pitchFamily="18" charset="0"/>
                            </a:rPr>
                            <a:t>1.</a:t>
                          </a:r>
                        </a:p>
                      </a:txBody>
                      <a:tcPr marL="9525" marR="9525" marT="9525" marB="0" anchor="ctr">
                        <a:lnL w="19050" cap="flat" cmpd="sng" algn="ctr">
                          <a:solidFill>
                            <a:schemeClr val="tx1"/>
                          </a:solidFill>
                          <a:prstDash val="solid"/>
                          <a:round/>
                          <a:headEnd type="none" w="med" len="med"/>
                          <a:tailEnd type="none" w="med" len="med"/>
                        </a:lnL>
                        <a:lnT w="19050" cap="flat" cmpd="sng" algn="ctr">
                          <a:solidFill>
                            <a:schemeClr val="tx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2">
                            <a:lumMod val="50000"/>
                          </a:schemeClr>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lang="cs-CZ" sz="800" b="0" i="0" u="none" strike="noStrike" dirty="0">
                              <a:solidFill>
                                <a:schemeClr val="bg1"/>
                              </a:solidFill>
                              <a:effectLst/>
                              <a:latin typeface="Cambria Math" panose="02040503050406030204" pitchFamily="18" charset="0"/>
                              <a:ea typeface="Cambria Math" panose="02040503050406030204" pitchFamily="18" charset="0"/>
                            </a:rPr>
                            <a:t>2</a:t>
                          </a:r>
                        </a:p>
                      </a:txBody>
                      <a:tcPr marL="9525" marR="9525" marT="9525" marB="0" anchor="ctr">
                        <a:lnT w="19050" cap="flat" cmpd="sng" algn="ctr">
                          <a:solidFill>
                            <a:schemeClr val="tx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2">
                            <a:lumMod val="50000"/>
                          </a:schemeClr>
                        </a:solidFill>
                      </a:tcPr>
                    </a:tc>
                    <a:tc>
                      <a:txBody>
                        <a:bodyPr/>
                        <a:lstStyle/>
                        <a:p>
                          <a:pPr algn="ctr" fontAlgn="b"/>
                          <a:r>
                            <a:rPr lang="cs-CZ" sz="800" b="0" i="0" u="none" strike="noStrike" dirty="0">
                              <a:solidFill>
                                <a:schemeClr val="bg1"/>
                              </a:solidFill>
                              <a:effectLst/>
                              <a:latin typeface="Cambria Math" panose="02040503050406030204" pitchFamily="18" charset="0"/>
                              <a:ea typeface="Cambria Math" panose="02040503050406030204" pitchFamily="18" charset="0"/>
                            </a:rPr>
                            <a:t>3</a:t>
                          </a:r>
                        </a:p>
                      </a:txBody>
                      <a:tcPr marL="9525" marR="9525" marT="9525" marB="0" anchor="ctr">
                        <a:lnT w="19050" cap="flat" cmpd="sng" algn="ctr">
                          <a:solidFill>
                            <a:schemeClr val="tx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2">
                            <a:lumMod val="50000"/>
                          </a:schemeClr>
                        </a:solidFill>
                      </a:tcPr>
                    </a:tc>
                    <a:tc>
                      <a:txBody>
                        <a:bodyPr/>
                        <a:lstStyle/>
                        <a:p>
                          <a:pPr algn="ctr" fontAlgn="b"/>
                          <a:r>
                            <a:rPr lang="cs-CZ" sz="800" b="0" i="0" u="none" strike="noStrike" dirty="0">
                              <a:solidFill>
                                <a:schemeClr val="bg1"/>
                              </a:solidFill>
                              <a:effectLst/>
                              <a:latin typeface="Cambria Math" panose="02040503050406030204" pitchFamily="18" charset="0"/>
                              <a:ea typeface="Cambria Math" panose="02040503050406030204" pitchFamily="18" charset="0"/>
                            </a:rPr>
                            <a:t>4</a:t>
                          </a:r>
                        </a:p>
                      </a:txBody>
                      <a:tcPr marL="9525" marR="9525" marT="9525" marB="0" anchor="ctr">
                        <a:lnT w="19050" cap="flat" cmpd="sng" algn="ctr">
                          <a:solidFill>
                            <a:schemeClr val="tx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2">
                            <a:lumMod val="50000"/>
                          </a:schemeClr>
                        </a:solidFill>
                      </a:tcPr>
                    </a:tc>
                    <a:tc>
                      <a:txBody>
                        <a:bodyPr/>
                        <a:lstStyle/>
                        <a:p>
                          <a:pPr algn="ctr" fontAlgn="b"/>
                          <a:r>
                            <a:rPr lang="cs-CZ" sz="800" b="0" i="0" u="none" strike="noStrike" dirty="0">
                              <a:solidFill>
                                <a:schemeClr val="bg1"/>
                              </a:solidFill>
                              <a:effectLst/>
                              <a:latin typeface="Cambria Math" panose="02040503050406030204" pitchFamily="18" charset="0"/>
                              <a:ea typeface="Cambria Math" panose="02040503050406030204" pitchFamily="18" charset="0"/>
                            </a:rPr>
                            <a:t>5</a:t>
                          </a:r>
                        </a:p>
                      </a:txBody>
                      <a:tcPr marL="9525" marR="9525" marT="9525" marB="0" anchor="ctr">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2">
                            <a:lumMod val="50000"/>
                          </a:schemeClr>
                        </a:solidFill>
                      </a:tcPr>
                    </a:tc>
                    <a:extLst>
                      <a:ext uri="{0D108BD9-81ED-4DB2-BD59-A6C34878D82A}">
                        <a16:rowId xmlns:a16="http://schemas.microsoft.com/office/drawing/2014/main" val="1350456769"/>
                      </a:ext>
                    </a:extLst>
                  </a:tr>
                  <a:tr h="288000">
                    <a:tc>
                      <a:txBody>
                        <a:bodyPr/>
                        <a:lstStyle/>
                        <a:p>
                          <a:endParaRPr lang="en-US"/>
                        </a:p>
                      </a:txBody>
                      <a:tcPr marL="9525" marR="9525" marT="9525" marB="0" anchor="ctr">
                        <a:lnL w="19050" cap="flat" cmpd="sng" algn="ctr">
                          <a:solidFill>
                            <a:schemeClr val="tx1"/>
                          </a:solidFill>
                          <a:prstDash val="solid"/>
                          <a:round/>
                          <a:headEnd type="none" w="med" len="med"/>
                          <a:tailEnd type="none" w="med" len="med"/>
                        </a:lnL>
                        <a:lnT w="12700" cap="flat" cmpd="sng" algn="ctr">
                          <a:solidFill>
                            <a:schemeClr val="bg1"/>
                          </a:solidFill>
                          <a:prstDash val="solid"/>
                          <a:round/>
                          <a:headEnd type="none" w="med" len="med"/>
                          <a:tailEnd type="none" w="med" len="med"/>
                        </a:lnT>
                        <a:lnB w="19050" cap="flat" cmpd="sng" algn="ctr">
                          <a:solidFill>
                            <a:schemeClr val="tx1"/>
                          </a:solidFill>
                          <a:prstDash val="solid"/>
                          <a:round/>
                          <a:headEnd type="none" w="med" len="med"/>
                          <a:tailEnd type="none" w="med" len="med"/>
                        </a:lnB>
                        <a:blipFill>
                          <a:blip r:embed="rId16"/>
                          <a:stretch>
                            <a:fillRect l="-1980" t="-65957" r="-447525" b="-568085"/>
                          </a:stretch>
                        </a:blipFill>
                      </a:tcPr>
                    </a:tc>
                    <a:tc>
                      <a:txBody>
                        <a:bodyPr/>
                        <a:lstStyle/>
                        <a:p>
                          <a:endParaRPr lang="en-US"/>
                        </a:p>
                      </a:txBody>
                      <a:tcPr marL="9525" marR="9525" marT="9525" marB="0" anchor="ctr">
                        <a:lnT w="12700" cap="flat" cmpd="sng" algn="ctr">
                          <a:solidFill>
                            <a:schemeClr val="bg1"/>
                          </a:solidFill>
                          <a:prstDash val="solid"/>
                          <a:round/>
                          <a:headEnd type="none" w="med" len="med"/>
                          <a:tailEnd type="none" w="med" len="med"/>
                        </a:lnT>
                        <a:lnB w="19050" cap="flat" cmpd="sng" algn="ctr">
                          <a:solidFill>
                            <a:schemeClr val="tx1"/>
                          </a:solidFill>
                          <a:prstDash val="solid"/>
                          <a:round/>
                          <a:headEnd type="none" w="med" len="med"/>
                          <a:tailEnd type="none" w="med" len="med"/>
                        </a:lnB>
                        <a:blipFill>
                          <a:blip r:embed="rId16"/>
                          <a:stretch>
                            <a:fillRect l="-91964" t="-65957" r="-303571" b="-568085"/>
                          </a:stretch>
                        </a:blipFill>
                      </a:tcPr>
                    </a:tc>
                    <a:tc>
                      <a:txBody>
                        <a:bodyPr/>
                        <a:lstStyle/>
                        <a:p>
                          <a:endParaRPr lang="en-US"/>
                        </a:p>
                      </a:txBody>
                      <a:tcPr marL="9525" marR="9525" marT="9525" marB="0" anchor="ctr">
                        <a:lnT w="12700" cap="flat" cmpd="sng" algn="ctr">
                          <a:solidFill>
                            <a:schemeClr val="bg1"/>
                          </a:solidFill>
                          <a:prstDash val="solid"/>
                          <a:round/>
                          <a:headEnd type="none" w="med" len="med"/>
                          <a:tailEnd type="none" w="med" len="med"/>
                        </a:lnT>
                        <a:lnB w="19050" cap="flat" cmpd="sng" algn="ctr">
                          <a:solidFill>
                            <a:schemeClr val="tx1"/>
                          </a:solidFill>
                          <a:prstDash val="solid"/>
                          <a:round/>
                          <a:headEnd type="none" w="med" len="med"/>
                          <a:tailEnd type="none" w="med" len="med"/>
                        </a:lnB>
                        <a:blipFill>
                          <a:blip r:embed="rId16"/>
                          <a:stretch>
                            <a:fillRect l="-191964" t="-65957" r="-203571" b="-568085"/>
                          </a:stretch>
                        </a:blipFill>
                      </a:tcPr>
                    </a:tc>
                    <a:tc>
                      <a:txBody>
                        <a:bodyPr/>
                        <a:lstStyle/>
                        <a:p>
                          <a:endParaRPr lang="en-US"/>
                        </a:p>
                      </a:txBody>
                      <a:tcPr marL="9525" marR="9525" marT="9525" marB="0" anchor="ctr">
                        <a:lnT w="12700" cap="flat" cmpd="sng" algn="ctr">
                          <a:solidFill>
                            <a:schemeClr val="bg1"/>
                          </a:solidFill>
                          <a:prstDash val="solid"/>
                          <a:round/>
                          <a:headEnd type="none" w="med" len="med"/>
                          <a:tailEnd type="none" w="med" len="med"/>
                        </a:lnT>
                        <a:lnB w="19050" cap="flat" cmpd="sng" algn="ctr">
                          <a:solidFill>
                            <a:schemeClr val="tx1"/>
                          </a:solidFill>
                          <a:prstDash val="solid"/>
                          <a:round/>
                          <a:headEnd type="none" w="med" len="med"/>
                          <a:tailEnd type="none" w="med" len="med"/>
                        </a:lnB>
                        <a:blipFill>
                          <a:blip r:embed="rId16"/>
                          <a:stretch>
                            <a:fillRect l="-289381" t="-65957" r="-101770" b="-568085"/>
                          </a:stretch>
                        </a:blipFill>
                      </a:tcPr>
                    </a:tc>
                    <a:tc>
                      <a:txBody>
                        <a:bodyPr/>
                        <a:lstStyle/>
                        <a:p>
                          <a:endParaRPr lang="en-US"/>
                        </a:p>
                      </a:txBody>
                      <a:tcPr marL="9525" marR="9525" marT="9525" marB="0" anchor="ctr">
                        <a:lnR w="19050" cap="flat" cmpd="sng" algn="ctr">
                          <a:solidFill>
                            <a:schemeClr val="tx1"/>
                          </a:solidFill>
                          <a:prstDash val="solid"/>
                          <a:round/>
                          <a:headEnd type="none" w="med" len="med"/>
                          <a:tailEnd type="none" w="med" len="med"/>
                        </a:lnR>
                        <a:lnT w="12700" cap="flat" cmpd="sng" algn="ctr">
                          <a:solidFill>
                            <a:schemeClr val="bg1"/>
                          </a:solidFill>
                          <a:prstDash val="solid"/>
                          <a:round/>
                          <a:headEnd type="none" w="med" len="med"/>
                          <a:tailEnd type="none" w="med" len="med"/>
                        </a:lnT>
                        <a:lnB w="19050" cap="flat" cmpd="sng" algn="ctr">
                          <a:solidFill>
                            <a:schemeClr val="tx1"/>
                          </a:solidFill>
                          <a:prstDash val="solid"/>
                          <a:round/>
                          <a:headEnd type="none" w="med" len="med"/>
                          <a:tailEnd type="none" w="med" len="med"/>
                        </a:lnB>
                        <a:blipFill>
                          <a:blip r:embed="rId16"/>
                          <a:stretch>
                            <a:fillRect l="-392857" t="-65957" r="-2679" b="-568085"/>
                          </a:stretch>
                        </a:blipFill>
                      </a:tcPr>
                    </a:tc>
                    <a:extLst>
                      <a:ext uri="{0D108BD9-81ED-4DB2-BD59-A6C34878D82A}">
                        <a16:rowId xmlns:a16="http://schemas.microsoft.com/office/drawing/2014/main" val="10000"/>
                      </a:ext>
                    </a:extLst>
                  </a:tr>
                  <a:tr h="204800">
                    <a:tc>
                      <a:txBody>
                        <a:bodyPr/>
                        <a:lstStyle/>
                        <a:p>
                          <a:pPr algn="ctr" fontAlgn="b"/>
                          <a:r>
                            <a:rPr lang="cs-CZ" sz="1000" u="none" strike="noStrike" dirty="0">
                              <a:effectLst/>
                              <a:latin typeface="Cambria Math" panose="02040503050406030204" pitchFamily="18" charset="0"/>
                              <a:ea typeface="Cambria Math" panose="02040503050406030204" pitchFamily="18" charset="0"/>
                            </a:rPr>
                            <a:t>1</a:t>
                          </a:r>
                          <a:endParaRPr lang="cs-CZ" sz="1000" b="0" i="0" u="none" strike="noStrike" dirty="0">
                            <a:solidFill>
                              <a:srgbClr val="000000"/>
                            </a:solidFill>
                            <a:effectLst/>
                            <a:latin typeface="Cambria Math" panose="02040503050406030204" pitchFamily="18" charset="0"/>
                            <a:ea typeface="Cambria Math" panose="02040503050406030204" pitchFamily="18" charset="0"/>
                          </a:endParaRPr>
                        </a:p>
                      </a:txBody>
                      <a:tcPr marL="9525" marR="9525" marT="9525" marB="0" anchor="ctr">
                        <a:lnL w="19050" cap="flat" cmpd="sng" algn="ctr">
                          <a:solidFill>
                            <a:schemeClr val="tx1"/>
                          </a:solidFill>
                          <a:prstDash val="solid"/>
                          <a:round/>
                          <a:headEnd type="none" w="med" len="med"/>
                          <a:tailEnd type="none" w="med" len="med"/>
                        </a:lnL>
                        <a:lnT w="19050" cap="flat" cmpd="sng" algn="ctr">
                          <a:solidFill>
                            <a:schemeClr val="tx1"/>
                          </a:solidFill>
                          <a:prstDash val="solid"/>
                          <a:round/>
                          <a:headEnd type="none" w="med" len="med"/>
                          <a:tailEnd type="none" w="med" len="med"/>
                        </a:lnT>
                        <a:solidFill>
                          <a:schemeClr val="tx2">
                            <a:lumMod val="20000"/>
                            <a:lumOff val="80000"/>
                          </a:schemeClr>
                        </a:solidFill>
                      </a:tcPr>
                    </a:tc>
                    <a:tc>
                      <a:txBody>
                        <a:bodyPr/>
                        <a:lstStyle/>
                        <a:p>
                          <a:pPr algn="ctr" fontAlgn="b"/>
                          <a:r>
                            <a:rPr lang="cs-CZ" sz="1000" b="0" i="0" u="none" strike="noStrike" dirty="0">
                              <a:solidFill>
                                <a:srgbClr val="000000"/>
                              </a:solidFill>
                              <a:effectLst/>
                              <a:latin typeface="Cambria Math" panose="02040503050406030204" pitchFamily="18" charset="0"/>
                              <a:ea typeface="Cambria Math" panose="02040503050406030204" pitchFamily="18" charset="0"/>
                            </a:rPr>
                            <a:t>0.121153</a:t>
                          </a:r>
                        </a:p>
                      </a:txBody>
                      <a:tcPr marL="9525" marR="36000" marT="9525" marB="0" anchor="ctr">
                        <a:lnT w="19050" cap="flat" cmpd="sng" algn="ctr">
                          <a:solidFill>
                            <a:schemeClr val="tx1"/>
                          </a:solidFill>
                          <a:prstDash val="solid"/>
                          <a:round/>
                          <a:headEnd type="none" w="med" len="med"/>
                          <a:tailEnd type="none" w="med" len="med"/>
                        </a:lnT>
                        <a:solidFill>
                          <a:schemeClr val="tx2">
                            <a:lumMod val="20000"/>
                            <a:lumOff val="80000"/>
                          </a:schemeClr>
                        </a:solidFill>
                      </a:tcPr>
                    </a:tc>
                    <a:tc>
                      <a:txBody>
                        <a:bodyPr/>
                        <a:lstStyle/>
                        <a:p>
                          <a:pPr algn="ctr" fontAlgn="b"/>
                          <a:r>
                            <a:rPr lang="cs-CZ" sz="1000" u="none" strike="noStrike" dirty="0">
                              <a:effectLst/>
                              <a:latin typeface="Cambria Math" panose="02040503050406030204" pitchFamily="18" charset="0"/>
                              <a:ea typeface="Cambria Math" panose="02040503050406030204" pitchFamily="18" charset="0"/>
                            </a:rPr>
                            <a:t>-0.518574</a:t>
                          </a:r>
                          <a:endParaRPr lang="cs-CZ" sz="1000" b="0" i="0" u="none" strike="noStrike" dirty="0">
                            <a:solidFill>
                              <a:srgbClr val="000000"/>
                            </a:solidFill>
                            <a:effectLst/>
                            <a:latin typeface="Cambria Math" panose="02040503050406030204" pitchFamily="18" charset="0"/>
                            <a:ea typeface="Cambria Math" panose="02040503050406030204" pitchFamily="18" charset="0"/>
                          </a:endParaRPr>
                        </a:p>
                      </a:txBody>
                      <a:tcPr marL="9525" marR="36000" marT="9525" marB="0" anchor="ctr">
                        <a:lnT w="19050" cap="flat" cmpd="sng" algn="ctr">
                          <a:solidFill>
                            <a:schemeClr val="tx1"/>
                          </a:solidFill>
                          <a:prstDash val="solid"/>
                          <a:round/>
                          <a:headEnd type="none" w="med" len="med"/>
                          <a:tailEnd type="none" w="med" len="med"/>
                        </a:lnT>
                        <a:solidFill>
                          <a:schemeClr val="tx2">
                            <a:lumMod val="20000"/>
                            <a:lumOff val="80000"/>
                          </a:schemeClr>
                        </a:solidFill>
                      </a:tcPr>
                    </a:tc>
                    <a:tc>
                      <a:txBody>
                        <a:bodyPr/>
                        <a:lstStyle/>
                        <a:p>
                          <a:pPr algn="ctr" fontAlgn="b"/>
                          <a:r>
                            <a:rPr lang="cs-CZ" sz="1000" u="none" strike="noStrike" dirty="0">
                              <a:effectLst/>
                              <a:latin typeface="Cambria Math" panose="02040503050406030204" pitchFamily="18" charset="0"/>
                              <a:ea typeface="Cambria Math" panose="02040503050406030204" pitchFamily="18" charset="0"/>
                            </a:rPr>
                            <a:t>29.77</a:t>
                          </a:r>
                          <a:endParaRPr lang="cs-CZ" sz="1000" b="0" i="0" u="none" strike="noStrike" dirty="0">
                            <a:solidFill>
                              <a:srgbClr val="000000"/>
                            </a:solidFill>
                            <a:effectLst/>
                            <a:latin typeface="Cambria Math" panose="02040503050406030204" pitchFamily="18" charset="0"/>
                            <a:ea typeface="Cambria Math" panose="02040503050406030204" pitchFamily="18" charset="0"/>
                          </a:endParaRPr>
                        </a:p>
                      </a:txBody>
                      <a:tcPr marL="9525" marR="36000" marT="9525" marB="0" anchor="ctr">
                        <a:lnT w="19050" cap="flat" cmpd="sng" algn="ctr">
                          <a:solidFill>
                            <a:schemeClr val="tx1"/>
                          </a:solidFill>
                          <a:prstDash val="solid"/>
                          <a:round/>
                          <a:headEnd type="none" w="med" len="med"/>
                          <a:tailEnd type="none" w="med" len="med"/>
                        </a:lnT>
                        <a:solidFill>
                          <a:schemeClr val="tx2">
                            <a:lumMod val="20000"/>
                            <a:lumOff val="80000"/>
                          </a:schemeClr>
                        </a:solidFill>
                      </a:tcPr>
                    </a:tc>
                    <a:tc>
                      <a:txBody>
                        <a:bodyPr/>
                        <a:lstStyle/>
                        <a:p>
                          <a:pPr algn="ctr" fontAlgn="b"/>
                          <a:r>
                            <a:rPr lang="cs-CZ" sz="1000" b="0" i="0" u="none" strike="noStrike" dirty="0">
                              <a:solidFill>
                                <a:srgbClr val="000000"/>
                              </a:solidFill>
                              <a:effectLst/>
                              <a:latin typeface="Cambria Math" panose="02040503050406030204" pitchFamily="18" charset="0"/>
                              <a:ea typeface="Cambria Math" panose="02040503050406030204" pitchFamily="18" charset="0"/>
                            </a:rPr>
                            <a:t>0</a:t>
                          </a:r>
                        </a:p>
                      </a:txBody>
                      <a:tcPr marL="9525" marR="36000" marT="9525" marB="0" anchor="ctr">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solidFill>
                          <a:schemeClr val="tx2">
                            <a:lumMod val="20000"/>
                            <a:lumOff val="80000"/>
                          </a:schemeClr>
                        </a:solidFill>
                      </a:tcPr>
                    </a:tc>
                    <a:extLst>
                      <a:ext uri="{0D108BD9-81ED-4DB2-BD59-A6C34878D82A}">
                        <a16:rowId xmlns:a16="http://schemas.microsoft.com/office/drawing/2014/main" val="10001"/>
                      </a:ext>
                    </a:extLst>
                  </a:tr>
                  <a:tr h="203116">
                    <a:tc>
                      <a:txBody>
                        <a:bodyPr/>
                        <a:lstStyle/>
                        <a:p>
                          <a:pPr algn="ctr" fontAlgn="b"/>
                          <a:r>
                            <a:rPr lang="cs-CZ" sz="1000" b="0" i="0" u="none" strike="noStrike" dirty="0">
                              <a:solidFill>
                                <a:srgbClr val="000000"/>
                              </a:solidFill>
                              <a:effectLst/>
                              <a:latin typeface="Cambria Math" panose="02040503050406030204" pitchFamily="18" charset="0"/>
                              <a:ea typeface="Cambria Math" panose="02040503050406030204" pitchFamily="18" charset="0"/>
                            </a:rPr>
                            <a:t>2</a:t>
                          </a:r>
                        </a:p>
                      </a:txBody>
                      <a:tcPr marL="9525" marR="9525" marT="9525" marB="0" anchor="ctr">
                        <a:lnL w="19050" cap="flat" cmpd="sng" algn="ctr">
                          <a:solidFill>
                            <a:schemeClr val="tx1"/>
                          </a:solidFill>
                          <a:prstDash val="solid"/>
                          <a:round/>
                          <a:headEnd type="none" w="med" len="med"/>
                          <a:tailEnd type="none" w="med" len="med"/>
                        </a:lnL>
                        <a:solidFill>
                          <a:schemeClr val="tx2">
                            <a:lumMod val="20000"/>
                            <a:lumOff val="80000"/>
                          </a:schemeClr>
                        </a:solidFill>
                      </a:tcPr>
                    </a:tc>
                    <a:tc>
                      <a:txBody>
                        <a:bodyPr/>
                        <a:lstStyle/>
                        <a:p>
                          <a:pPr algn="ctr" fontAlgn="b"/>
                          <a:r>
                            <a:rPr lang="cs-CZ" sz="1000" b="0" i="0" u="none" strike="noStrike" dirty="0">
                              <a:solidFill>
                                <a:srgbClr val="000000"/>
                              </a:solidFill>
                              <a:effectLst/>
                              <a:latin typeface="Cambria Math" panose="02040503050406030204" pitchFamily="18" charset="0"/>
                              <a:ea typeface="Cambria Math" panose="02040503050406030204" pitchFamily="18" charset="0"/>
                            </a:rPr>
                            <a:t>0.480124</a:t>
                          </a:r>
                        </a:p>
                      </a:txBody>
                      <a:tcPr marL="9525" marR="36000" marT="9525" marB="0" anchor="ctr">
                        <a:solidFill>
                          <a:schemeClr val="tx2">
                            <a:lumMod val="20000"/>
                            <a:lumOff val="80000"/>
                          </a:schemeClr>
                        </a:solidFill>
                      </a:tcPr>
                    </a:tc>
                    <a:tc>
                      <a:txBody>
                        <a:bodyPr/>
                        <a:lstStyle/>
                        <a:p>
                          <a:pPr algn="ctr" fontAlgn="b"/>
                          <a:r>
                            <a:rPr lang="en-GB" sz="1000" b="0" i="0" u="none" strike="noStrike" kern="1200" dirty="0">
                              <a:solidFill>
                                <a:srgbClr val="000000"/>
                              </a:solidFill>
                              <a:effectLst/>
                              <a:latin typeface="Cambria Math" panose="02040503050406030204" pitchFamily="18" charset="0"/>
                              <a:ea typeface="Cambria Math" panose="02040503050406030204" pitchFamily="18" charset="0"/>
                              <a:cs typeface="+mn-cs"/>
                            </a:rPr>
                            <a:t>0</a:t>
                          </a:r>
                          <a:r>
                            <a:rPr lang="cs-CZ" sz="1000" b="0" i="0" u="none" strike="noStrike" kern="1200" dirty="0">
                              <a:solidFill>
                                <a:srgbClr val="000000"/>
                              </a:solidFill>
                              <a:effectLst/>
                              <a:latin typeface="Cambria Math" panose="02040503050406030204" pitchFamily="18" charset="0"/>
                              <a:ea typeface="Cambria Math" panose="02040503050406030204" pitchFamily="18" charset="0"/>
                              <a:cs typeface="+mn-cs"/>
                            </a:rPr>
                            <a:t>.</a:t>
                          </a:r>
                          <a:r>
                            <a:rPr lang="en-GB" sz="1000" b="0" i="0" u="none" strike="noStrike" kern="1200" dirty="0">
                              <a:solidFill>
                                <a:srgbClr val="000000"/>
                              </a:solidFill>
                              <a:effectLst/>
                              <a:latin typeface="Cambria Math" panose="02040503050406030204" pitchFamily="18" charset="0"/>
                              <a:ea typeface="Cambria Math" panose="02040503050406030204" pitchFamily="18" charset="0"/>
                              <a:cs typeface="+mn-cs"/>
                            </a:rPr>
                            <a:t>51439</a:t>
                          </a:r>
                          <a:r>
                            <a:rPr lang="cs-CZ" sz="1000" b="0" i="0" u="none" strike="noStrike" kern="1200" dirty="0">
                              <a:solidFill>
                                <a:srgbClr val="000000"/>
                              </a:solidFill>
                              <a:effectLst/>
                              <a:latin typeface="Cambria Math" panose="02040503050406030204" pitchFamily="18" charset="0"/>
                              <a:ea typeface="Cambria Math" panose="02040503050406030204" pitchFamily="18" charset="0"/>
                              <a:cs typeface="+mn-cs"/>
                            </a:rPr>
                            <a:t>1</a:t>
                          </a:r>
                          <a:endParaRPr lang="en-GB" sz="1000" b="0" i="0" u="none" strike="noStrike" kern="1200" dirty="0">
                            <a:solidFill>
                              <a:srgbClr val="000000"/>
                            </a:solidFill>
                            <a:effectLst/>
                            <a:latin typeface="Cambria Math" panose="02040503050406030204" pitchFamily="18" charset="0"/>
                            <a:ea typeface="Cambria Math" panose="02040503050406030204" pitchFamily="18" charset="0"/>
                            <a:cs typeface="+mn-cs"/>
                          </a:endParaRPr>
                        </a:p>
                      </a:txBody>
                      <a:tcPr marL="9525" marR="9525" marT="9525" marB="0" anchor="b">
                        <a:solidFill>
                          <a:schemeClr val="tx2">
                            <a:lumMod val="20000"/>
                            <a:lumOff val="80000"/>
                          </a:schemeClr>
                        </a:solidFill>
                      </a:tcPr>
                    </a:tc>
                    <a:tc>
                      <a:txBody>
                        <a:bodyPr/>
                        <a:lstStyle/>
                        <a:p>
                          <a:pPr algn="ctr" fontAlgn="b"/>
                          <a:r>
                            <a:rPr lang="cs-CZ" sz="1000" b="0" i="0" u="none" strike="noStrike" dirty="0">
                              <a:solidFill>
                                <a:srgbClr val="000000"/>
                              </a:solidFill>
                              <a:effectLst/>
                              <a:latin typeface="Cambria Math" panose="02040503050406030204" pitchFamily="18" charset="0"/>
                              <a:ea typeface="Cambria Math" panose="02040503050406030204" pitchFamily="18" charset="0"/>
                            </a:rPr>
                            <a:t>83.63</a:t>
                          </a:r>
                        </a:p>
                      </a:txBody>
                      <a:tcPr marL="9525" marR="36000" marT="9525" marB="0" anchor="ctr">
                        <a:solidFill>
                          <a:schemeClr val="tx2">
                            <a:lumMod val="20000"/>
                            <a:lumOff val="80000"/>
                          </a:schemeClr>
                        </a:solidFill>
                      </a:tcPr>
                    </a:tc>
                    <a:tc>
                      <a:txBody>
                        <a:bodyPr/>
                        <a:lstStyle/>
                        <a:p>
                          <a:pPr algn="ctr" fontAlgn="b"/>
                          <a:r>
                            <a:rPr lang="cs-CZ" sz="1000" u="none" strike="noStrike" dirty="0">
                              <a:effectLst/>
                              <a:latin typeface="Cambria Math" panose="02040503050406030204" pitchFamily="18" charset="0"/>
                              <a:ea typeface="Cambria Math" panose="02040503050406030204" pitchFamily="18" charset="0"/>
                            </a:rPr>
                            <a:t>38.63</a:t>
                          </a:r>
                          <a:endParaRPr lang="cs-CZ" sz="1000" b="0" i="0" u="none" strike="noStrike" dirty="0">
                            <a:solidFill>
                              <a:srgbClr val="000000"/>
                            </a:solidFill>
                            <a:effectLst/>
                            <a:latin typeface="Cambria Math" panose="02040503050406030204" pitchFamily="18" charset="0"/>
                            <a:ea typeface="Cambria Math" panose="02040503050406030204" pitchFamily="18" charset="0"/>
                          </a:endParaRPr>
                        </a:p>
                      </a:txBody>
                      <a:tcPr marL="9525" marR="36000" marT="9525" marB="0" anchor="ctr">
                        <a:lnR w="19050" cap="flat" cmpd="sng" algn="ctr">
                          <a:solidFill>
                            <a:schemeClr val="tx1"/>
                          </a:solidFill>
                          <a:prstDash val="solid"/>
                          <a:round/>
                          <a:headEnd type="none" w="med" len="med"/>
                          <a:tailEnd type="none" w="med" len="med"/>
                        </a:lnR>
                        <a:solidFill>
                          <a:schemeClr val="tx2">
                            <a:lumMod val="20000"/>
                            <a:lumOff val="80000"/>
                          </a:schemeClr>
                        </a:solidFill>
                      </a:tcPr>
                    </a:tc>
                    <a:extLst>
                      <a:ext uri="{0D108BD9-81ED-4DB2-BD59-A6C34878D82A}">
                        <a16:rowId xmlns:a16="http://schemas.microsoft.com/office/drawing/2014/main" val="10002"/>
                      </a:ext>
                    </a:extLst>
                  </a:tr>
                  <a:tr h="190500">
                    <a:tc>
                      <a:txBody>
                        <a:bodyPr/>
                        <a:lstStyle/>
                        <a:p>
                          <a:pPr algn="ctr" fontAlgn="b"/>
                          <a:r>
                            <a:rPr lang="cs-CZ" sz="1000" b="0" i="0" u="none" strike="noStrike" dirty="0">
                              <a:solidFill>
                                <a:srgbClr val="000000"/>
                              </a:solidFill>
                              <a:effectLst/>
                              <a:latin typeface="Cambria Math" panose="02040503050406030204" pitchFamily="18" charset="0"/>
                              <a:ea typeface="Cambria Math" panose="02040503050406030204" pitchFamily="18" charset="0"/>
                            </a:rPr>
                            <a:t>3</a:t>
                          </a:r>
                        </a:p>
                      </a:txBody>
                      <a:tcPr marL="9525" marR="9525" marT="9525" marB="0" anchor="ctr">
                        <a:lnL w="19050" cap="flat" cmpd="sng" algn="ctr">
                          <a:solidFill>
                            <a:schemeClr val="tx1"/>
                          </a:solidFill>
                          <a:prstDash val="solid"/>
                          <a:round/>
                          <a:headEnd type="none" w="med" len="med"/>
                          <a:tailEnd type="none" w="med" len="med"/>
                        </a:lnL>
                        <a:solidFill>
                          <a:schemeClr val="tx2">
                            <a:lumMod val="20000"/>
                            <a:lumOff val="80000"/>
                          </a:schemeClr>
                        </a:solidFill>
                      </a:tcPr>
                    </a:tc>
                    <a:tc>
                      <a:txBody>
                        <a:bodyPr/>
                        <a:lstStyle/>
                        <a:p>
                          <a:pPr algn="ctr" fontAlgn="b"/>
                          <a:r>
                            <a:rPr lang="cs-CZ" sz="1000" b="0" i="0" u="none" strike="noStrike" dirty="0">
                              <a:solidFill>
                                <a:srgbClr val="000000"/>
                              </a:solidFill>
                              <a:effectLst/>
                              <a:latin typeface="Cambria Math" panose="02040503050406030204" pitchFamily="18" charset="0"/>
                              <a:ea typeface="Cambria Math" panose="02040503050406030204" pitchFamily="18" charset="0"/>
                            </a:rPr>
                            <a:t>0.524551</a:t>
                          </a:r>
                        </a:p>
                      </a:txBody>
                      <a:tcPr marL="9525" marR="36000" marT="9525" marB="0" anchor="ctr">
                        <a:solidFill>
                          <a:schemeClr val="tx2">
                            <a:lumMod val="20000"/>
                            <a:lumOff val="80000"/>
                          </a:schemeClr>
                        </a:solidFill>
                      </a:tcPr>
                    </a:tc>
                    <a:tc>
                      <a:txBody>
                        <a:bodyPr/>
                        <a:lstStyle/>
                        <a:p>
                          <a:pPr algn="ctr" fontAlgn="b"/>
                          <a:r>
                            <a:rPr lang="cs-CZ" sz="1000" b="0" i="0" u="none" strike="noStrike" dirty="0">
                              <a:solidFill>
                                <a:srgbClr val="000000"/>
                              </a:solidFill>
                              <a:effectLst/>
                              <a:latin typeface="Cambria Math" panose="02040503050406030204" pitchFamily="18" charset="0"/>
                              <a:ea typeface="Cambria Math" panose="02040503050406030204" pitchFamily="18" charset="0"/>
                            </a:rPr>
                            <a:t>0.617209</a:t>
                          </a:r>
                        </a:p>
                      </a:txBody>
                      <a:tcPr marL="9525" marR="36000" marT="9525" marB="0" anchor="ctr">
                        <a:solidFill>
                          <a:schemeClr val="tx2">
                            <a:lumMod val="20000"/>
                            <a:lumOff val="80000"/>
                          </a:schemeClr>
                        </a:solidFill>
                      </a:tcPr>
                    </a:tc>
                    <a:tc>
                      <a:txBody>
                        <a:bodyPr/>
                        <a:lstStyle/>
                        <a:p>
                          <a:pPr algn="ctr" fontAlgn="b"/>
                          <a:r>
                            <a:rPr lang="cs-CZ" sz="1000" u="none" strike="noStrike" dirty="0">
                              <a:effectLst/>
                              <a:latin typeface="Cambria Math" panose="02040503050406030204" pitchFamily="18" charset="0"/>
                              <a:ea typeface="Cambria Math" panose="02040503050406030204" pitchFamily="18" charset="0"/>
                            </a:rPr>
                            <a:t>92.69</a:t>
                          </a:r>
                          <a:endParaRPr lang="cs-CZ" sz="1000" b="0" i="0" u="none" strike="noStrike" dirty="0">
                            <a:solidFill>
                              <a:srgbClr val="000000"/>
                            </a:solidFill>
                            <a:effectLst/>
                            <a:latin typeface="Cambria Math" panose="02040503050406030204" pitchFamily="18" charset="0"/>
                            <a:ea typeface="Cambria Math" panose="02040503050406030204" pitchFamily="18" charset="0"/>
                          </a:endParaRPr>
                        </a:p>
                      </a:txBody>
                      <a:tcPr marL="9525" marR="36000" marT="9525" marB="0" anchor="ctr">
                        <a:solidFill>
                          <a:schemeClr val="tx2">
                            <a:lumMod val="20000"/>
                            <a:lumOff val="80000"/>
                          </a:schemeClr>
                        </a:solidFill>
                      </a:tcPr>
                    </a:tc>
                    <a:tc>
                      <a:txBody>
                        <a:bodyPr/>
                        <a:lstStyle/>
                        <a:p>
                          <a:pPr algn="ctr" fontAlgn="b"/>
                          <a:r>
                            <a:rPr lang="cs-CZ" sz="1000" u="none" strike="noStrike" dirty="0">
                              <a:effectLst/>
                              <a:latin typeface="Cambria Math" panose="02040503050406030204" pitchFamily="18" charset="0"/>
                              <a:ea typeface="Cambria Math" panose="02040503050406030204" pitchFamily="18" charset="0"/>
                            </a:rPr>
                            <a:t>47.69</a:t>
                          </a:r>
                          <a:endParaRPr lang="cs-CZ" sz="1000" b="0" i="0" u="none" strike="noStrike" dirty="0">
                            <a:solidFill>
                              <a:srgbClr val="000000"/>
                            </a:solidFill>
                            <a:effectLst/>
                            <a:latin typeface="Cambria Math" panose="02040503050406030204" pitchFamily="18" charset="0"/>
                            <a:ea typeface="Cambria Math" panose="02040503050406030204" pitchFamily="18" charset="0"/>
                          </a:endParaRPr>
                        </a:p>
                      </a:txBody>
                      <a:tcPr marL="9525" marR="36000" marT="9525" marB="0" anchor="ctr">
                        <a:lnR w="19050" cap="flat" cmpd="sng" algn="ctr">
                          <a:solidFill>
                            <a:schemeClr val="tx1"/>
                          </a:solidFill>
                          <a:prstDash val="solid"/>
                          <a:round/>
                          <a:headEnd type="none" w="med" len="med"/>
                          <a:tailEnd type="none" w="med" len="med"/>
                        </a:lnR>
                        <a:solidFill>
                          <a:schemeClr val="tx2">
                            <a:lumMod val="20000"/>
                            <a:lumOff val="80000"/>
                          </a:schemeClr>
                        </a:solidFill>
                      </a:tcPr>
                    </a:tc>
                    <a:extLst>
                      <a:ext uri="{0D108BD9-81ED-4DB2-BD59-A6C34878D82A}">
                        <a16:rowId xmlns:a16="http://schemas.microsoft.com/office/drawing/2014/main" val="10003"/>
                      </a:ext>
                    </a:extLst>
                  </a:tr>
                  <a:tr h="190500">
                    <a:tc>
                      <a:txBody>
                        <a:bodyPr/>
                        <a:lstStyle/>
                        <a:p>
                          <a:pPr algn="ctr" fontAlgn="b"/>
                          <a:r>
                            <a:rPr lang="cs-CZ" sz="1000" b="0" i="0" u="none" strike="noStrike" dirty="0">
                              <a:solidFill>
                                <a:srgbClr val="000000"/>
                              </a:solidFill>
                              <a:effectLst/>
                              <a:latin typeface="Cambria Math" panose="02040503050406030204" pitchFamily="18" charset="0"/>
                              <a:ea typeface="Cambria Math" panose="02040503050406030204" pitchFamily="18" charset="0"/>
                            </a:rPr>
                            <a:t>4</a:t>
                          </a:r>
                        </a:p>
                      </a:txBody>
                      <a:tcPr marL="9525" marR="9525" marT="9525" marB="0" anchor="ctr">
                        <a:lnL w="19050" cap="flat" cmpd="sng" algn="ctr">
                          <a:solidFill>
                            <a:schemeClr val="tx1"/>
                          </a:solidFill>
                          <a:prstDash val="solid"/>
                          <a:round/>
                          <a:headEnd type="none" w="med" len="med"/>
                          <a:tailEnd type="none" w="med" len="med"/>
                        </a:lnL>
                        <a:solidFill>
                          <a:schemeClr val="tx2">
                            <a:lumMod val="20000"/>
                            <a:lumOff val="80000"/>
                          </a:schemeClr>
                        </a:solidFill>
                      </a:tcPr>
                    </a:tc>
                    <a:tc>
                      <a:txBody>
                        <a:bodyPr/>
                        <a:lstStyle/>
                        <a:p>
                          <a:pPr algn="ctr" fontAlgn="b"/>
                          <a:r>
                            <a:rPr lang="cs-CZ" sz="1000" b="0" i="0" u="none" strike="noStrike" dirty="0">
                              <a:solidFill>
                                <a:srgbClr val="000000"/>
                              </a:solidFill>
                              <a:effectLst/>
                              <a:latin typeface="Cambria Math" panose="02040503050406030204" pitchFamily="18" charset="0"/>
                              <a:ea typeface="Cambria Math" panose="02040503050406030204" pitchFamily="18" charset="0"/>
                            </a:rPr>
                            <a:t>0.169005</a:t>
                          </a:r>
                        </a:p>
                      </a:txBody>
                      <a:tcPr marL="9525" marR="36000" marT="9525" marB="0" anchor="ctr">
                        <a:solidFill>
                          <a:schemeClr val="tx2">
                            <a:lumMod val="20000"/>
                            <a:lumOff val="80000"/>
                          </a:schemeClr>
                        </a:solidFill>
                      </a:tcPr>
                    </a:tc>
                    <a:tc>
                      <a:txBody>
                        <a:bodyPr/>
                        <a:lstStyle/>
                        <a:p>
                          <a:pPr algn="ctr" fontAlgn="b"/>
                          <a:r>
                            <a:rPr lang="cs-CZ" sz="1000" u="none" strike="noStrike" dirty="0">
                              <a:effectLst/>
                              <a:latin typeface="Cambria Math" panose="02040503050406030204" pitchFamily="18" charset="0"/>
                              <a:ea typeface="Cambria Math" panose="02040503050406030204" pitchFamily="18" charset="0"/>
                            </a:rPr>
                            <a:t>-0.323739</a:t>
                          </a:r>
                        </a:p>
                      </a:txBody>
                      <a:tcPr marL="9525" marR="36000" marT="9525" marB="0" anchor="ctr">
                        <a:solidFill>
                          <a:schemeClr val="tx2">
                            <a:lumMod val="20000"/>
                            <a:lumOff val="80000"/>
                          </a:schemeClr>
                        </a:solidFill>
                      </a:tcPr>
                    </a:tc>
                    <a:tc>
                      <a:txBody>
                        <a:bodyPr/>
                        <a:lstStyle/>
                        <a:p>
                          <a:pPr algn="ctr" fontAlgn="b"/>
                          <a:r>
                            <a:rPr lang="cs-CZ" sz="1000" b="0" i="0" u="none" strike="noStrike" dirty="0">
                              <a:solidFill>
                                <a:srgbClr val="000000"/>
                              </a:solidFill>
                              <a:effectLst/>
                              <a:latin typeface="Cambria Math" panose="02040503050406030204" pitchFamily="18" charset="0"/>
                              <a:ea typeface="Cambria Math" panose="02040503050406030204" pitchFamily="18" charset="0"/>
                            </a:rPr>
                            <a:t>36.17</a:t>
                          </a:r>
                        </a:p>
                      </a:txBody>
                      <a:tcPr marL="9525" marR="36000" marT="9525" marB="0" anchor="ctr">
                        <a:solidFill>
                          <a:schemeClr val="tx2">
                            <a:lumMod val="20000"/>
                            <a:lumOff val="80000"/>
                          </a:schemeClr>
                        </a:solidFill>
                      </a:tcPr>
                    </a:tc>
                    <a:tc>
                      <a:txBody>
                        <a:bodyPr/>
                        <a:lstStyle/>
                        <a:p>
                          <a:pPr algn="ctr" fontAlgn="b"/>
                          <a:r>
                            <a:rPr lang="cs-CZ" sz="1000" b="0" i="0" u="none" strike="noStrike" dirty="0">
                              <a:solidFill>
                                <a:srgbClr val="000000"/>
                              </a:solidFill>
                              <a:effectLst/>
                              <a:latin typeface="Cambria Math" panose="02040503050406030204" pitchFamily="18" charset="0"/>
                              <a:ea typeface="Cambria Math" panose="02040503050406030204" pitchFamily="18" charset="0"/>
                            </a:rPr>
                            <a:t>0</a:t>
                          </a:r>
                        </a:p>
                      </a:txBody>
                      <a:tcPr marL="9525" marR="36000" marT="9525" marB="0" anchor="ctr">
                        <a:lnR w="19050" cap="flat" cmpd="sng" algn="ctr">
                          <a:solidFill>
                            <a:schemeClr val="tx1"/>
                          </a:solidFill>
                          <a:prstDash val="solid"/>
                          <a:round/>
                          <a:headEnd type="none" w="med" len="med"/>
                          <a:tailEnd type="none" w="med" len="med"/>
                        </a:lnR>
                        <a:solidFill>
                          <a:schemeClr val="tx2">
                            <a:lumMod val="20000"/>
                            <a:lumOff val="80000"/>
                          </a:schemeClr>
                        </a:solidFill>
                      </a:tcPr>
                    </a:tc>
                    <a:extLst>
                      <a:ext uri="{0D108BD9-81ED-4DB2-BD59-A6C34878D82A}">
                        <a16:rowId xmlns:a16="http://schemas.microsoft.com/office/drawing/2014/main" val="10004"/>
                      </a:ext>
                    </a:extLst>
                  </a:tr>
                  <a:tr h="190500">
                    <a:tc>
                      <a:txBody>
                        <a:bodyPr/>
                        <a:lstStyle/>
                        <a:p>
                          <a:pPr algn="ctr" fontAlgn="b"/>
                          <a:r>
                            <a:rPr lang="cs-CZ" sz="1000" b="0" i="0" u="none" strike="noStrike" dirty="0">
                              <a:solidFill>
                                <a:srgbClr val="000000"/>
                              </a:solidFill>
                              <a:effectLst/>
                              <a:latin typeface="Cambria Math" panose="02040503050406030204" pitchFamily="18" charset="0"/>
                              <a:ea typeface="Cambria Math" panose="02040503050406030204" pitchFamily="18" charset="0"/>
                            </a:rPr>
                            <a:t>5</a:t>
                          </a:r>
                        </a:p>
                      </a:txBody>
                      <a:tcPr marL="9525" marR="9525" marT="9525" marB="0" anchor="ctr">
                        <a:lnL w="19050" cap="flat" cmpd="sng" algn="ctr">
                          <a:solidFill>
                            <a:schemeClr val="tx1"/>
                          </a:solidFill>
                          <a:prstDash val="solid"/>
                          <a:round/>
                          <a:headEnd type="none" w="med" len="med"/>
                          <a:tailEnd type="none" w="med" len="med"/>
                        </a:lnL>
                        <a:solidFill>
                          <a:schemeClr val="tx2">
                            <a:lumMod val="20000"/>
                            <a:lumOff val="80000"/>
                          </a:schemeClr>
                        </a:solidFill>
                      </a:tcPr>
                    </a:tc>
                    <a:tc>
                      <a:txBody>
                        <a:bodyPr/>
                        <a:lstStyle/>
                        <a:p>
                          <a:pPr algn="ctr" fontAlgn="b"/>
                          <a:r>
                            <a:rPr lang="cs-CZ" sz="1000" u="none" strike="noStrike" dirty="0">
                              <a:effectLst/>
                              <a:latin typeface="Cambria Math" panose="02040503050406030204" pitchFamily="18" charset="0"/>
                              <a:ea typeface="Cambria Math" panose="02040503050406030204" pitchFamily="18" charset="0"/>
                            </a:rPr>
                            <a:t>0.747792</a:t>
                          </a:r>
                          <a:endParaRPr lang="cs-CZ" sz="1000" b="0" i="0" u="none" strike="noStrike" dirty="0">
                            <a:solidFill>
                              <a:srgbClr val="000000"/>
                            </a:solidFill>
                            <a:effectLst/>
                            <a:latin typeface="Cambria Math" panose="02040503050406030204" pitchFamily="18" charset="0"/>
                            <a:ea typeface="Cambria Math" panose="02040503050406030204" pitchFamily="18" charset="0"/>
                          </a:endParaRPr>
                        </a:p>
                      </a:txBody>
                      <a:tcPr marL="9525" marR="36000" marT="9525" marB="0" anchor="ctr">
                        <a:solidFill>
                          <a:schemeClr val="tx2">
                            <a:lumMod val="20000"/>
                            <a:lumOff val="80000"/>
                          </a:schemeClr>
                        </a:solidFill>
                      </a:tcPr>
                    </a:tc>
                    <a:tc>
                      <a:txBody>
                        <a:bodyPr/>
                        <a:lstStyle/>
                        <a:p>
                          <a:pPr algn="ctr" fontAlgn="b"/>
                          <a:r>
                            <a:rPr lang="cs-CZ" sz="1000" b="0" i="0" u="none" strike="noStrike" dirty="0">
                              <a:solidFill>
                                <a:srgbClr val="000000"/>
                              </a:solidFill>
                              <a:effectLst/>
                              <a:latin typeface="Cambria Math" panose="02040503050406030204" pitchFamily="18" charset="0"/>
                              <a:ea typeface="Cambria Math" panose="02040503050406030204" pitchFamily="18" charset="0"/>
                            </a:rPr>
                            <a:t>1.176398</a:t>
                          </a:r>
                        </a:p>
                      </a:txBody>
                      <a:tcPr marL="9525" marR="36000" marT="9525" marB="0" anchor="ctr">
                        <a:solidFill>
                          <a:schemeClr val="tx2">
                            <a:lumMod val="20000"/>
                            <a:lumOff val="80000"/>
                          </a:schemeClr>
                        </a:solidFill>
                      </a:tcPr>
                    </a:tc>
                    <a:tc>
                      <a:txBody>
                        <a:bodyPr/>
                        <a:lstStyle/>
                        <a:p>
                          <a:pPr algn="ctr" fontAlgn="b"/>
                          <a:r>
                            <a:rPr lang="cs-CZ" sz="1000" b="0" i="0" u="none" strike="noStrike" dirty="0">
                              <a:solidFill>
                                <a:srgbClr val="000000"/>
                              </a:solidFill>
                              <a:effectLst/>
                              <a:latin typeface="Cambria Math" panose="02040503050406030204" pitchFamily="18" charset="0"/>
                              <a:ea typeface="Cambria Math" panose="02040503050406030204" pitchFamily="18" charset="0"/>
                            </a:rPr>
                            <a:t>162.13</a:t>
                          </a:r>
                        </a:p>
                      </a:txBody>
                      <a:tcPr marL="9525" marR="36000" marT="9525" marB="0" anchor="ctr">
                        <a:solidFill>
                          <a:schemeClr val="tx2">
                            <a:lumMod val="20000"/>
                            <a:lumOff val="80000"/>
                          </a:schemeClr>
                        </a:solidFill>
                      </a:tcPr>
                    </a:tc>
                    <a:tc>
                      <a:txBody>
                        <a:bodyPr/>
                        <a:lstStyle/>
                        <a:p>
                          <a:pPr algn="ctr" fontAlgn="b"/>
                          <a:r>
                            <a:rPr lang="cs-CZ" sz="1000" b="0" i="0" u="none" strike="noStrike" dirty="0">
                              <a:solidFill>
                                <a:srgbClr val="000000"/>
                              </a:solidFill>
                              <a:effectLst/>
                              <a:latin typeface="Cambria Math" panose="02040503050406030204" pitchFamily="18" charset="0"/>
                              <a:ea typeface="Cambria Math" panose="02040503050406030204" pitchFamily="18" charset="0"/>
                            </a:rPr>
                            <a:t>117.13</a:t>
                          </a:r>
                        </a:p>
                      </a:txBody>
                      <a:tcPr marL="9525" marR="36000" marT="9525" marB="0" anchor="ctr">
                        <a:lnR w="19050" cap="flat" cmpd="sng" algn="ctr">
                          <a:solidFill>
                            <a:schemeClr val="tx1"/>
                          </a:solidFill>
                          <a:prstDash val="solid"/>
                          <a:round/>
                          <a:headEnd type="none" w="med" len="med"/>
                          <a:tailEnd type="none" w="med" len="med"/>
                        </a:lnR>
                        <a:solidFill>
                          <a:schemeClr val="tx2">
                            <a:lumMod val="20000"/>
                            <a:lumOff val="80000"/>
                          </a:schemeClr>
                        </a:solidFill>
                      </a:tcPr>
                    </a:tc>
                    <a:extLst>
                      <a:ext uri="{0D108BD9-81ED-4DB2-BD59-A6C34878D82A}">
                        <a16:rowId xmlns:a16="http://schemas.microsoft.com/office/drawing/2014/main" val="10005"/>
                      </a:ext>
                    </a:extLst>
                  </a:tr>
                  <a:tr h="190500">
                    <a:tc>
                      <a:txBody>
                        <a:bodyPr/>
                        <a:lstStyle/>
                        <a:p>
                          <a:endParaRPr lang="en-US"/>
                        </a:p>
                      </a:txBody>
                      <a:tcPr marL="9525" marR="9525" marT="9525" marB="0" anchor="ctr">
                        <a:lnL w="19050" cap="flat" cmpd="sng" algn="ctr">
                          <a:solidFill>
                            <a:schemeClr val="tx1"/>
                          </a:solidFill>
                          <a:prstDash val="solid"/>
                          <a:round/>
                          <a:headEnd type="none" w="med" len="med"/>
                          <a:tailEnd type="none" w="med" len="med"/>
                        </a:lnL>
                        <a:blipFill>
                          <a:blip r:embed="rId16"/>
                          <a:stretch>
                            <a:fillRect l="-1980" t="-770968" r="-447525" b="-241935"/>
                          </a:stretch>
                        </a:blipFill>
                      </a:tcPr>
                    </a:tc>
                    <a:tc>
                      <a:txBody>
                        <a:bodyPr/>
                        <a:lstStyle/>
                        <a:p>
                          <a:endParaRPr lang="en-US"/>
                        </a:p>
                      </a:txBody>
                      <a:tcPr marL="9525" marR="36000" marT="9525" marB="0" anchor="ctr">
                        <a:blipFill>
                          <a:blip r:embed="rId16"/>
                          <a:stretch>
                            <a:fillRect l="-91964" t="-770968" r="-303571" b="-241935"/>
                          </a:stretch>
                        </a:blipFill>
                      </a:tcPr>
                    </a:tc>
                    <a:tc>
                      <a:txBody>
                        <a:bodyPr/>
                        <a:lstStyle/>
                        <a:p>
                          <a:endParaRPr lang="en-US"/>
                        </a:p>
                      </a:txBody>
                      <a:tcPr marL="9525" marR="36000" marT="9525" marB="0" anchor="ctr">
                        <a:blipFill>
                          <a:blip r:embed="rId16"/>
                          <a:stretch>
                            <a:fillRect l="-191964" t="-770968" r="-203571" b="-241935"/>
                          </a:stretch>
                        </a:blipFill>
                      </a:tcPr>
                    </a:tc>
                    <a:tc>
                      <a:txBody>
                        <a:bodyPr/>
                        <a:lstStyle/>
                        <a:p>
                          <a:endParaRPr lang="en-US"/>
                        </a:p>
                      </a:txBody>
                      <a:tcPr marL="9525" marR="36000" marT="9525" marB="0" anchor="ctr">
                        <a:blipFill>
                          <a:blip r:embed="rId16"/>
                          <a:stretch>
                            <a:fillRect l="-289381" t="-770968" r="-101770" b="-241935"/>
                          </a:stretch>
                        </a:blipFill>
                      </a:tcPr>
                    </a:tc>
                    <a:tc>
                      <a:txBody>
                        <a:bodyPr/>
                        <a:lstStyle/>
                        <a:p>
                          <a:endParaRPr lang="en-US"/>
                        </a:p>
                      </a:txBody>
                      <a:tcPr marL="9525" marR="36000" marT="9525" marB="0" anchor="ctr">
                        <a:lnR w="19050" cap="flat" cmpd="sng" algn="ctr">
                          <a:solidFill>
                            <a:schemeClr val="tx1"/>
                          </a:solidFill>
                          <a:prstDash val="solid"/>
                          <a:round/>
                          <a:headEnd type="none" w="med" len="med"/>
                          <a:tailEnd type="none" w="med" len="med"/>
                        </a:lnR>
                        <a:blipFill>
                          <a:blip r:embed="rId16"/>
                          <a:stretch>
                            <a:fillRect l="-392857" t="-770968" r="-2679" b="-241935"/>
                          </a:stretch>
                        </a:blipFill>
                      </a:tcPr>
                    </a:tc>
                    <a:extLst>
                      <a:ext uri="{0D108BD9-81ED-4DB2-BD59-A6C34878D82A}">
                        <a16:rowId xmlns:a16="http://schemas.microsoft.com/office/drawing/2014/main" val="10006"/>
                      </a:ext>
                    </a:extLst>
                  </a:tr>
                  <a:tr h="190500">
                    <a:tc>
                      <a:txBody>
                        <a:bodyPr/>
                        <a:lstStyle/>
                        <a:p>
                          <a:pPr algn="ctr" fontAlgn="b"/>
                          <a:r>
                            <a:rPr lang="cs-CZ" sz="1000" u="none" strike="noStrike" dirty="0">
                              <a:effectLst/>
                              <a:latin typeface="Cambria Math" panose="02040503050406030204" pitchFamily="18" charset="0"/>
                              <a:ea typeface="Cambria Math" panose="02040503050406030204" pitchFamily="18" charset="0"/>
                            </a:rPr>
                            <a:t>1000</a:t>
                          </a:r>
                          <a:endParaRPr lang="cs-CZ" sz="1000" b="0" i="0" u="none" strike="noStrike" dirty="0">
                            <a:solidFill>
                              <a:srgbClr val="000000"/>
                            </a:solidFill>
                            <a:effectLst/>
                            <a:latin typeface="Cambria Math" panose="02040503050406030204" pitchFamily="18" charset="0"/>
                            <a:ea typeface="Cambria Math" panose="02040503050406030204" pitchFamily="18" charset="0"/>
                          </a:endParaRPr>
                        </a:p>
                      </a:txBody>
                      <a:tcPr marL="9525" marR="9525" marT="9525" marB="0" anchor="ctr">
                        <a:lnL w="19050" cap="flat" cmpd="sng" algn="ctr">
                          <a:solidFill>
                            <a:schemeClr val="tx1"/>
                          </a:solidFill>
                          <a:prstDash val="solid"/>
                          <a:round/>
                          <a:headEnd type="none" w="med" len="med"/>
                          <a:tailEnd type="none" w="med" len="med"/>
                        </a:lnL>
                        <a:lnB w="635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fontAlgn="b"/>
                          <a:r>
                            <a:rPr lang="cs-CZ" sz="1000" b="0" i="0" u="none" strike="noStrike" dirty="0">
                              <a:solidFill>
                                <a:srgbClr val="000000"/>
                              </a:solidFill>
                              <a:effectLst/>
                              <a:latin typeface="Cambria Math" panose="02040503050406030204" pitchFamily="18" charset="0"/>
                              <a:ea typeface="Cambria Math" panose="02040503050406030204" pitchFamily="18" charset="0"/>
                            </a:rPr>
                            <a:t>0.973628</a:t>
                          </a:r>
                        </a:p>
                      </a:txBody>
                      <a:tcPr marL="9525" marR="36000" marT="9525" marB="0" anchor="ctr">
                        <a:lnB w="635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fontAlgn="b"/>
                          <a:r>
                            <a:rPr lang="cs-CZ" sz="1000" b="0" i="0" u="none" strike="noStrike" dirty="0">
                              <a:solidFill>
                                <a:srgbClr val="000000"/>
                              </a:solidFill>
                              <a:effectLst/>
                              <a:latin typeface="Cambria Math" panose="02040503050406030204" pitchFamily="18" charset="0"/>
                              <a:ea typeface="Cambria Math" panose="02040503050406030204" pitchFamily="18" charset="0"/>
                            </a:rPr>
                            <a:t>2.347827</a:t>
                          </a:r>
                        </a:p>
                      </a:txBody>
                      <a:tcPr marL="9525" marR="36000" marT="9525" marB="0" anchor="ctr">
                        <a:lnB w="635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fontAlgn="b"/>
                          <a:r>
                            <a:rPr lang="cs-CZ" sz="1000" b="0" i="0" u="none" strike="noStrike" dirty="0">
                              <a:solidFill>
                                <a:srgbClr val="000000"/>
                              </a:solidFill>
                              <a:effectLst/>
                              <a:latin typeface="Cambria Math" panose="02040503050406030204" pitchFamily="18" charset="0"/>
                              <a:ea typeface="Cambria Math" panose="02040503050406030204" pitchFamily="18" charset="0"/>
                            </a:rPr>
                            <a:t>523.14</a:t>
                          </a:r>
                        </a:p>
                      </a:txBody>
                      <a:tcPr marL="9525" marR="36000" marT="9525" marB="0" anchor="ctr">
                        <a:lnB w="635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fontAlgn="b"/>
                          <a:r>
                            <a:rPr lang="cs-CZ" sz="1000" b="0" i="0" u="none" strike="noStrike" dirty="0">
                              <a:solidFill>
                                <a:srgbClr val="000000"/>
                              </a:solidFill>
                              <a:effectLst/>
                              <a:latin typeface="Cambria Math" panose="02040503050406030204" pitchFamily="18" charset="0"/>
                              <a:ea typeface="Cambria Math" panose="02040503050406030204" pitchFamily="18" charset="0"/>
                            </a:rPr>
                            <a:t>478.14</a:t>
                          </a:r>
                        </a:p>
                      </a:txBody>
                      <a:tcPr marL="9525" marR="36000" marT="9525" marB="0" anchor="ctr">
                        <a:lnR w="19050" cap="flat" cmpd="sng" algn="ctr">
                          <a:solidFill>
                            <a:schemeClr val="tx1"/>
                          </a:solidFill>
                          <a:prstDash val="solid"/>
                          <a:round/>
                          <a:headEnd type="none" w="med" len="med"/>
                          <a:tailEnd type="none" w="med" len="med"/>
                        </a:lnR>
                        <a:lnB w="635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10013"/>
                      </a:ext>
                    </a:extLst>
                  </a:tr>
                  <a:tr h="190500">
                    <a:tc>
                      <a:txBody>
                        <a:bodyPr/>
                        <a:lstStyle/>
                        <a:p>
                          <a:pPr algn="ctr" fontAlgn="b"/>
                          <a:r>
                            <a:rPr lang="en-GB" sz="1000" b="0" i="0" u="none" strike="noStrike" noProof="0" dirty="0">
                              <a:solidFill>
                                <a:srgbClr val="000000"/>
                              </a:solidFill>
                              <a:effectLst/>
                              <a:latin typeface="Cambria Math" panose="02040503050406030204" pitchFamily="18" charset="0"/>
                              <a:ea typeface="Cambria Math" panose="02040503050406030204" pitchFamily="18" charset="0"/>
                            </a:rPr>
                            <a:t>Average</a:t>
                          </a:r>
                        </a:p>
                      </a:txBody>
                      <a:tcPr marL="9525" marR="9525" marT="9525" marB="0" anchor="ctr">
                        <a:lnL w="19050" cap="flat" cmpd="sng" algn="ctr">
                          <a:solidFill>
                            <a:schemeClr val="tx1"/>
                          </a:solidFill>
                          <a:prstDash val="solid"/>
                          <a:round/>
                          <a:headEnd type="none" w="med" len="med"/>
                          <a:tailEnd type="none" w="med" len="med"/>
                        </a:lnL>
                        <a:lnT w="63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fontAlgn="b"/>
                          <a:r>
                            <a:rPr lang="cs-CZ" sz="1000" b="0" i="0" u="none" strike="noStrike" dirty="0">
                              <a:solidFill>
                                <a:srgbClr val="000000"/>
                              </a:solidFill>
                              <a:effectLst/>
                              <a:latin typeface="Cambria Math" panose="02040503050406030204" pitchFamily="18" charset="0"/>
                              <a:ea typeface="Cambria Math" panose="02040503050406030204" pitchFamily="18" charset="0"/>
                            </a:rPr>
                            <a:t>0.505269</a:t>
                          </a:r>
                        </a:p>
                      </a:txBody>
                      <a:tcPr marL="9525" marR="36000" marT="9525" marB="0" anchor="ctr">
                        <a:lnT w="63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marL="0" algn="ctr" defTabSz="914400" rtl="0" eaLnBrk="1" fontAlgn="b" latinLnBrk="0" hangingPunct="1"/>
                          <a:r>
                            <a:rPr lang="cs-CZ" sz="1000" b="0" i="0" u="none" strike="noStrike" kern="1200">
                              <a:solidFill>
                                <a:srgbClr val="000000"/>
                              </a:solidFill>
                              <a:effectLst/>
                              <a:latin typeface="Cambria Math" panose="02040503050406030204" pitchFamily="18" charset="0"/>
                              <a:ea typeface="Cambria Math" panose="02040503050406030204" pitchFamily="18" charset="0"/>
                              <a:cs typeface="+mn-cs"/>
                            </a:rPr>
                            <a:t>0.582719</a:t>
                          </a:r>
                          <a:endParaRPr lang="cs-CZ" sz="1000" b="0" i="0" u="none" strike="noStrike" kern="1200" dirty="0">
                            <a:solidFill>
                              <a:srgbClr val="000000"/>
                            </a:solidFill>
                            <a:effectLst/>
                            <a:latin typeface="Cambria Math" panose="02040503050406030204" pitchFamily="18" charset="0"/>
                            <a:ea typeface="Cambria Math" panose="02040503050406030204" pitchFamily="18" charset="0"/>
                            <a:cs typeface="+mn-cs"/>
                          </a:endParaRPr>
                        </a:p>
                      </a:txBody>
                      <a:tcPr marL="9525" marR="36000" marT="9525" marB="0" anchor="ctr">
                        <a:lnT w="63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fontAlgn="b"/>
                          <a:r>
                            <a:rPr lang="cs-CZ" sz="1000" b="0" i="0" u="none" strike="noStrike" dirty="0">
                              <a:solidFill>
                                <a:srgbClr val="000000"/>
                              </a:solidFill>
                              <a:effectLst/>
                              <a:latin typeface="Cambria Math" panose="02040503050406030204" pitchFamily="18" charset="0"/>
                              <a:ea typeface="Cambria Math" panose="02040503050406030204" pitchFamily="18" charset="0"/>
                            </a:rPr>
                            <a:t>x</a:t>
                          </a:r>
                        </a:p>
                      </a:txBody>
                      <a:tcPr marL="9525" marR="36000" marT="9525" marB="0" anchor="ctr">
                        <a:lnT w="63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fontAlgn="b"/>
                          <a:r>
                            <a:rPr lang="cs-CZ" sz="1000" b="0" i="0" u="none" strike="noStrike" dirty="0">
                              <a:solidFill>
                                <a:srgbClr val="000000"/>
                              </a:solidFill>
                              <a:effectLst/>
                              <a:latin typeface="Cambria Math" panose="02040503050406030204" pitchFamily="18" charset="0"/>
                              <a:ea typeface="Cambria Math" panose="02040503050406030204" pitchFamily="18" charset="0"/>
                            </a:rPr>
                            <a:t>93.963</a:t>
                          </a:r>
                        </a:p>
                      </a:txBody>
                      <a:tcPr marL="9525" marR="36000" marT="9525" marB="0" anchor="ctr">
                        <a:lnR w="190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625683764"/>
                      </a:ext>
                    </a:extLst>
                  </a:tr>
                </a:tbl>
              </a:graphicData>
            </a:graphic>
          </p:graphicFrame>
        </mc:Fallback>
      </mc:AlternateContent>
      <p:sp>
        <p:nvSpPr>
          <p:cNvPr id="9" name="TextovéPole 8">
            <a:extLst>
              <a:ext uri="{FF2B5EF4-FFF2-40B4-BE49-F238E27FC236}">
                <a16:creationId xmlns:a16="http://schemas.microsoft.com/office/drawing/2014/main" id="{3FF86ABB-1A62-FCC3-3A84-EF2C97D61BE2}"/>
              </a:ext>
            </a:extLst>
          </p:cNvPr>
          <p:cNvSpPr txBox="1"/>
          <p:nvPr/>
        </p:nvSpPr>
        <p:spPr>
          <a:xfrm>
            <a:off x="864000" y="2700000"/>
            <a:ext cx="1729429" cy="430887"/>
          </a:xfrm>
          <a:prstGeom prst="rect">
            <a:avLst/>
          </a:prstGeom>
          <a:noFill/>
          <a:ln>
            <a:noFill/>
          </a:ln>
        </p:spPr>
        <p:txBody>
          <a:bodyPr wrap="square" rtlCol="0">
            <a:spAutoFit/>
          </a:bodyPr>
          <a:lstStyle/>
          <a:p>
            <a:pPr marL="324000" indent="-324000">
              <a:buClr>
                <a:srgbClr val="7030A0"/>
              </a:buClr>
              <a:buFont typeface="Wingdings" panose="05000000000000000000" pitchFamily="2" charset="2"/>
              <a:buChar char="Ø"/>
            </a:pPr>
            <a:r>
              <a:rPr lang="en-GB" sz="2200" dirty="0">
                <a:latin typeface="Cambria Math" panose="02040503050406030204" pitchFamily="18" charset="0"/>
                <a:ea typeface="Cambria Math" panose="02040503050406030204" pitchFamily="18" charset="0"/>
              </a:rPr>
              <a:t>Example</a:t>
            </a:r>
          </a:p>
        </p:txBody>
      </p:sp>
      <p:sp>
        <p:nvSpPr>
          <p:cNvPr id="10" name="TextovéPole 9">
            <a:extLst>
              <a:ext uri="{FF2B5EF4-FFF2-40B4-BE49-F238E27FC236}">
                <a16:creationId xmlns:a16="http://schemas.microsoft.com/office/drawing/2014/main" id="{F10D7D0B-6726-3EF6-787F-0EDD91CF4BC3}"/>
              </a:ext>
            </a:extLst>
          </p:cNvPr>
          <p:cNvSpPr txBox="1"/>
          <p:nvPr/>
        </p:nvSpPr>
        <p:spPr>
          <a:xfrm>
            <a:off x="149233" y="3883114"/>
            <a:ext cx="1038390" cy="400110"/>
          </a:xfrm>
          <a:prstGeom prst="rect">
            <a:avLst/>
          </a:prstGeom>
          <a:noFill/>
        </p:spPr>
        <p:txBody>
          <a:bodyPr wrap="square" rtlCol="0">
            <a:spAutoFit/>
          </a:bodyPr>
          <a:lstStyle/>
          <a:p>
            <a:r>
              <a:rPr lang="en-GB" sz="1000" dirty="0">
                <a:latin typeface="Cambria Math"/>
                <a:ea typeface="Cambria Math" panose="02040503050406030204" pitchFamily="18" charset="0"/>
              </a:rPr>
              <a:t>Math. functions</a:t>
            </a:r>
          </a:p>
          <a:p>
            <a:r>
              <a:rPr lang="en-GB" sz="1000" dirty="0">
                <a:latin typeface="Cambria Math"/>
                <a:ea typeface="Cambria Math" panose="02040503050406030204" pitchFamily="18" charset="0"/>
              </a:rPr>
              <a:t>→ RAND</a:t>
            </a:r>
          </a:p>
        </p:txBody>
      </p:sp>
      <p:pic>
        <p:nvPicPr>
          <p:cNvPr id="11" name="Obrázek 10">
            <a:extLst>
              <a:ext uri="{FF2B5EF4-FFF2-40B4-BE49-F238E27FC236}">
                <a16:creationId xmlns:a16="http://schemas.microsoft.com/office/drawing/2014/main" id="{9A0240F9-5940-E7C2-9EF8-5BE00CA95CEF}"/>
              </a:ext>
            </a:extLst>
          </p:cNvPr>
          <p:cNvPicPr>
            <a:picLocks noChangeAspect="1"/>
          </p:cNvPicPr>
          <p:nvPr/>
        </p:nvPicPr>
        <p:blipFill>
          <a:blip r:embed="rId17"/>
          <a:stretch>
            <a:fillRect/>
          </a:stretch>
        </p:blipFill>
        <p:spPr>
          <a:xfrm>
            <a:off x="251520" y="3564397"/>
            <a:ext cx="369332" cy="369332"/>
          </a:xfrm>
          <a:prstGeom prst="rect">
            <a:avLst/>
          </a:prstGeom>
        </p:spPr>
      </p:pic>
      <p:sp>
        <p:nvSpPr>
          <p:cNvPr id="12" name="TextovéPole 11">
            <a:extLst>
              <a:ext uri="{FF2B5EF4-FFF2-40B4-BE49-F238E27FC236}">
                <a16:creationId xmlns:a16="http://schemas.microsoft.com/office/drawing/2014/main" id="{8545BB7B-14EB-F70C-5975-7214BE17E812}"/>
              </a:ext>
            </a:extLst>
          </p:cNvPr>
          <p:cNvSpPr txBox="1"/>
          <p:nvPr/>
        </p:nvSpPr>
        <p:spPr>
          <a:xfrm>
            <a:off x="1187623" y="1190615"/>
            <a:ext cx="7920881" cy="584775"/>
          </a:xfrm>
          <a:prstGeom prst="rect">
            <a:avLst/>
          </a:prstGeom>
          <a:noFill/>
          <a:ln>
            <a:noFill/>
          </a:ln>
        </p:spPr>
        <p:txBody>
          <a:bodyPr wrap="square" rtlCol="0">
            <a:spAutoFit/>
          </a:bodyPr>
          <a:lstStyle/>
          <a:p>
            <a:pPr marL="180000" indent="-180000">
              <a:buClr>
                <a:srgbClr val="7030A0"/>
              </a:buClr>
              <a:buSzPct val="100000"/>
              <a:buFont typeface="Wingdings" panose="05000000000000000000" pitchFamily="2" charset="2"/>
              <a:buChar char="§"/>
            </a:pPr>
            <a:r>
              <a:rPr lang="en-GB" sz="1600" dirty="0">
                <a:latin typeface="Cambria Math" panose="02040503050406030204" pitchFamily="18" charset="0"/>
                <a:ea typeface="Cambria Math" panose="02040503050406030204" pitchFamily="18" charset="0"/>
              </a:rPr>
              <a:t>The price of the underlying security is simulated by a large number of random paths using a random number generator</a:t>
            </a:r>
          </a:p>
        </p:txBody>
      </p:sp>
      <p:sp>
        <p:nvSpPr>
          <p:cNvPr id="13" name="TextovéPole 12">
            <a:extLst>
              <a:ext uri="{FF2B5EF4-FFF2-40B4-BE49-F238E27FC236}">
                <a16:creationId xmlns:a16="http://schemas.microsoft.com/office/drawing/2014/main" id="{017F1A9D-011D-6CC5-4D21-D3131AE7B4A1}"/>
              </a:ext>
            </a:extLst>
          </p:cNvPr>
          <p:cNvSpPr txBox="1"/>
          <p:nvPr/>
        </p:nvSpPr>
        <p:spPr>
          <a:xfrm>
            <a:off x="1187624" y="1687039"/>
            <a:ext cx="7776375" cy="584775"/>
          </a:xfrm>
          <a:prstGeom prst="rect">
            <a:avLst/>
          </a:prstGeom>
          <a:noFill/>
          <a:ln>
            <a:noFill/>
          </a:ln>
        </p:spPr>
        <p:txBody>
          <a:bodyPr wrap="square" rtlCol="0">
            <a:spAutoFit/>
          </a:bodyPr>
          <a:lstStyle/>
          <a:p>
            <a:pPr marL="180000" indent="-180000">
              <a:buClr>
                <a:srgbClr val="7030A0"/>
              </a:buClr>
              <a:buSzPct val="100000"/>
              <a:buFont typeface="Wingdings" panose="05000000000000000000" pitchFamily="2" charset="2"/>
              <a:buChar char="§"/>
            </a:pPr>
            <a:r>
              <a:rPr lang="en-GB" sz="1600" dirty="0">
                <a:latin typeface="Cambria Math" panose="02040503050406030204" pitchFamily="18" charset="0"/>
                <a:ea typeface="Cambria Math" panose="02040503050406030204" pitchFamily="18" charset="0"/>
              </a:rPr>
              <a:t>The arithmetic average of simulated option payoffs is calculated that approximates the expected value of the call’s premium</a:t>
            </a:r>
          </a:p>
        </p:txBody>
      </p:sp>
      <p:sp>
        <p:nvSpPr>
          <p:cNvPr id="14" name="TextovéPole 13">
            <a:extLst>
              <a:ext uri="{FF2B5EF4-FFF2-40B4-BE49-F238E27FC236}">
                <a16:creationId xmlns:a16="http://schemas.microsoft.com/office/drawing/2014/main" id="{BD01D043-7531-3F37-C16F-213B7242D657}"/>
              </a:ext>
            </a:extLst>
          </p:cNvPr>
          <p:cNvSpPr txBox="1"/>
          <p:nvPr/>
        </p:nvSpPr>
        <p:spPr>
          <a:xfrm>
            <a:off x="1188000" y="2185039"/>
            <a:ext cx="7848872" cy="584775"/>
          </a:xfrm>
          <a:prstGeom prst="rect">
            <a:avLst/>
          </a:prstGeom>
          <a:noFill/>
          <a:ln>
            <a:noFill/>
          </a:ln>
        </p:spPr>
        <p:txBody>
          <a:bodyPr wrap="square" rtlCol="0">
            <a:spAutoFit/>
          </a:bodyPr>
          <a:lstStyle/>
          <a:p>
            <a:pPr marL="180000" indent="-180000">
              <a:buClr>
                <a:srgbClr val="7030A0"/>
              </a:buClr>
              <a:buSzPct val="100000"/>
              <a:buFont typeface="Wingdings" panose="05000000000000000000" pitchFamily="2" charset="2"/>
              <a:buChar char="§"/>
            </a:pPr>
            <a:r>
              <a:rPr lang="en-GB" sz="1600" dirty="0">
                <a:latin typeface="Cambria Math" panose="02040503050406030204" pitchFamily="18" charset="0"/>
                <a:ea typeface="Cambria Math" panose="02040503050406030204" pitchFamily="18" charset="0"/>
              </a:rPr>
              <a:t>The current option premium is obtained by discounting the expected value at a risk-free interest rate</a:t>
            </a:r>
          </a:p>
        </p:txBody>
      </p:sp>
      <mc:AlternateContent xmlns:mc="http://schemas.openxmlformats.org/markup-compatibility/2006" xmlns:a14="http://schemas.microsoft.com/office/drawing/2010/main">
        <mc:Choice Requires="a14">
          <p:sp>
            <p:nvSpPr>
              <p:cNvPr id="15" name="TextovéPole 14">
                <a:extLst>
                  <a:ext uri="{FF2B5EF4-FFF2-40B4-BE49-F238E27FC236}">
                    <a16:creationId xmlns:a16="http://schemas.microsoft.com/office/drawing/2014/main" id="{F82BCEE3-B5B2-FD7C-94BC-3CAEE797B8FD}"/>
                  </a:ext>
                </a:extLst>
              </p:cNvPr>
              <p:cNvSpPr txBox="1"/>
              <p:nvPr/>
            </p:nvSpPr>
            <p:spPr>
              <a:xfrm>
                <a:off x="467544" y="5413324"/>
                <a:ext cx="4536055" cy="698012"/>
              </a:xfrm>
              <a:prstGeom prst="rect">
                <a:avLst/>
              </a:prstGeom>
              <a:noFill/>
              <a:ln>
                <a:noFill/>
              </a:ln>
            </p:spPr>
            <p:txBody>
              <a:bodyPr wrap="square" rtlCol="0">
                <a:spAutoFit/>
              </a:bodyPr>
              <a:lstStyle/>
              <a:p>
                <a:pPr marL="266700" indent="-266700">
                  <a:buClr>
                    <a:srgbClr val="7030A0"/>
                  </a:buClr>
                  <a:buSzPct val="100000"/>
                </a:pPr>
                <a14:m>
                  <m:oMathPara xmlns:m="http://schemas.openxmlformats.org/officeDocument/2006/math">
                    <m:oMathParaPr>
                      <m:jc m:val="left"/>
                    </m:oMathParaPr>
                    <m:oMath xmlns:m="http://schemas.openxmlformats.org/officeDocument/2006/math">
                      <m:sSub>
                        <m:sSubPr>
                          <m:ctrlPr>
                            <a:rPr lang="cs-CZ" sz="1400" b="0" i="1" smtClean="0">
                              <a:latin typeface="Cambria Math" panose="02040503050406030204" pitchFamily="18" charset="0"/>
                              <a:ea typeface="Cambria Math" panose="02040503050406030204" pitchFamily="18" charset="0"/>
                            </a:rPr>
                          </m:ctrlPr>
                        </m:sSubPr>
                        <m:e>
                          <m:r>
                            <a:rPr lang="cs-CZ" sz="1400" b="0" i="1" smtClean="0">
                              <a:latin typeface="Cambria Math" panose="02040503050406030204" pitchFamily="18" charset="0"/>
                              <a:ea typeface="Cambria Math" panose="02040503050406030204" pitchFamily="18" charset="0"/>
                            </a:rPr>
                            <m:t>𝐶</m:t>
                          </m:r>
                        </m:e>
                        <m:sub>
                          <m:r>
                            <a:rPr lang="cs-CZ" sz="1400" b="0" i="1" smtClean="0">
                              <a:latin typeface="Cambria Math" panose="02040503050406030204" pitchFamily="18" charset="0"/>
                              <a:ea typeface="Cambria Math" panose="02040503050406030204" pitchFamily="18" charset="0"/>
                            </a:rPr>
                            <m:t>0</m:t>
                          </m:r>
                        </m:sub>
                      </m:sSub>
                      <m:r>
                        <a:rPr lang="en-GB" sz="1400" b="0" i="1" smtClean="0">
                          <a:latin typeface="Cambria Math" panose="02040503050406030204" pitchFamily="18" charset="0"/>
                          <a:ea typeface="Cambria Math" panose="02040503050406030204" pitchFamily="18" charset="0"/>
                        </a:rPr>
                        <m:t>=</m:t>
                      </m:r>
                      <m:sSup>
                        <m:sSupPr>
                          <m:ctrlPr>
                            <a:rPr lang="en-GB" sz="1400" b="0" i="1" smtClean="0">
                              <a:latin typeface="Cambria Math" panose="02040503050406030204" pitchFamily="18" charset="0"/>
                              <a:ea typeface="Cambria Math" panose="02040503050406030204" pitchFamily="18" charset="0"/>
                            </a:rPr>
                          </m:ctrlPr>
                        </m:sSupPr>
                        <m:e>
                          <m:r>
                            <a:rPr lang="cs-CZ" sz="1400" b="0" i="1" smtClean="0">
                              <a:latin typeface="Cambria Math" panose="02040503050406030204" pitchFamily="18" charset="0"/>
                              <a:ea typeface="Cambria Math" panose="02040503050406030204" pitchFamily="18" charset="0"/>
                            </a:rPr>
                            <m:t>𝑒</m:t>
                          </m:r>
                        </m:e>
                        <m:sup>
                          <m:r>
                            <a:rPr lang="cs-CZ" sz="1400" b="0" i="1" smtClean="0">
                              <a:latin typeface="Cambria Math" panose="02040503050406030204" pitchFamily="18" charset="0"/>
                              <a:ea typeface="Cambria Math" panose="02040503050406030204" pitchFamily="18" charset="0"/>
                            </a:rPr>
                            <m:t>−</m:t>
                          </m:r>
                          <m:r>
                            <a:rPr lang="cs-CZ" sz="1400" b="0" i="1" smtClean="0">
                              <a:latin typeface="Cambria Math" panose="02040503050406030204" pitchFamily="18" charset="0"/>
                              <a:ea typeface="Cambria Math" panose="02040503050406030204" pitchFamily="18" charset="0"/>
                            </a:rPr>
                            <m:t>𝑟𝑇</m:t>
                          </m:r>
                        </m:sup>
                      </m:sSup>
                      <m:f>
                        <m:fPr>
                          <m:ctrlPr>
                            <a:rPr lang="en-GB" sz="1400" b="0" i="1" smtClean="0">
                              <a:latin typeface="Cambria Math" panose="02040503050406030204" pitchFamily="18" charset="0"/>
                              <a:ea typeface="Cambria Math" panose="02040503050406030204" pitchFamily="18" charset="0"/>
                            </a:rPr>
                          </m:ctrlPr>
                        </m:fPr>
                        <m:num>
                          <m:r>
                            <a:rPr lang="cs-CZ" sz="1400" b="0" i="1" smtClean="0">
                              <a:latin typeface="Cambria Math" panose="02040503050406030204" pitchFamily="18" charset="0"/>
                              <a:ea typeface="Cambria Math" panose="02040503050406030204" pitchFamily="18" charset="0"/>
                            </a:rPr>
                            <m:t>1</m:t>
                          </m:r>
                        </m:num>
                        <m:den>
                          <m:r>
                            <a:rPr lang="cs-CZ" sz="1400" b="0" i="1" smtClean="0">
                              <a:latin typeface="Cambria Math" panose="02040503050406030204" pitchFamily="18" charset="0"/>
                              <a:ea typeface="Cambria Math" panose="02040503050406030204" pitchFamily="18" charset="0"/>
                            </a:rPr>
                            <m:t>1000</m:t>
                          </m:r>
                        </m:den>
                      </m:f>
                      <m:nary>
                        <m:naryPr>
                          <m:chr m:val="∑"/>
                          <m:ctrlPr>
                            <a:rPr lang="en-GB" sz="1400" b="0" i="1" smtClean="0">
                              <a:latin typeface="Cambria Math" panose="02040503050406030204" pitchFamily="18" charset="0"/>
                              <a:ea typeface="Cambria Math" panose="02040503050406030204" pitchFamily="18" charset="0"/>
                            </a:rPr>
                          </m:ctrlPr>
                        </m:naryPr>
                        <m:sub>
                          <m:r>
                            <m:rPr>
                              <m:brk m:alnAt="23"/>
                            </m:rPr>
                            <a:rPr lang="cs-CZ" sz="1400" b="0" i="1" smtClean="0">
                              <a:latin typeface="Cambria Math" panose="02040503050406030204" pitchFamily="18" charset="0"/>
                              <a:ea typeface="Cambria Math" panose="02040503050406030204" pitchFamily="18" charset="0"/>
                            </a:rPr>
                            <m:t>𝑘</m:t>
                          </m:r>
                          <m:r>
                            <a:rPr lang="cs-CZ" sz="1400" b="0" i="1" smtClean="0">
                              <a:latin typeface="Cambria Math" panose="02040503050406030204" pitchFamily="18" charset="0"/>
                              <a:ea typeface="Cambria Math" panose="02040503050406030204" pitchFamily="18" charset="0"/>
                            </a:rPr>
                            <m:t>=1</m:t>
                          </m:r>
                        </m:sub>
                        <m:sup>
                          <m:r>
                            <a:rPr lang="cs-CZ" sz="1400" b="0" i="1" smtClean="0">
                              <a:latin typeface="Cambria Math" panose="02040503050406030204" pitchFamily="18" charset="0"/>
                              <a:ea typeface="Cambria Math" panose="02040503050406030204" pitchFamily="18" charset="0"/>
                            </a:rPr>
                            <m:t>1000</m:t>
                          </m:r>
                        </m:sup>
                        <m:e>
                          <m:sSub>
                            <m:sSubPr>
                              <m:ctrlPr>
                                <a:rPr lang="en-GB" sz="1400" b="0" i="1" smtClean="0">
                                  <a:latin typeface="Cambria Math" panose="02040503050406030204" pitchFamily="18" charset="0"/>
                                  <a:ea typeface="Cambria Math" panose="02040503050406030204" pitchFamily="18" charset="0"/>
                                </a:rPr>
                              </m:ctrlPr>
                            </m:sSubPr>
                            <m:e>
                              <m:r>
                                <a:rPr lang="cs-CZ" sz="1400" b="0" i="1" smtClean="0">
                                  <a:latin typeface="Cambria Math" panose="02040503050406030204" pitchFamily="18" charset="0"/>
                                  <a:ea typeface="Cambria Math" panose="02040503050406030204" pitchFamily="18" charset="0"/>
                                </a:rPr>
                                <m:t>𝐶</m:t>
                              </m:r>
                            </m:e>
                            <m:sub>
                              <m:r>
                                <a:rPr lang="cs-CZ" sz="1400" b="0" i="1" smtClean="0">
                                  <a:latin typeface="Cambria Math" panose="02040503050406030204" pitchFamily="18" charset="0"/>
                                  <a:ea typeface="Cambria Math" panose="02040503050406030204" pitchFamily="18" charset="0"/>
                                </a:rPr>
                                <m:t>𝑘</m:t>
                              </m:r>
                            </m:sub>
                          </m:sSub>
                          <m:r>
                            <a:rPr lang="cs-CZ" sz="1400" b="0" i="1" smtClean="0">
                              <a:latin typeface="Cambria Math" panose="02040503050406030204" pitchFamily="18" charset="0"/>
                              <a:ea typeface="Cambria Math" panose="02040503050406030204" pitchFamily="18" charset="0"/>
                            </a:rPr>
                            <m:t>=</m:t>
                          </m:r>
                          <m:sSup>
                            <m:sSupPr>
                              <m:ctrlPr>
                                <a:rPr lang="cs-CZ" sz="1400" b="0" i="1" smtClean="0">
                                  <a:latin typeface="Cambria Math" panose="02040503050406030204" pitchFamily="18" charset="0"/>
                                  <a:ea typeface="Cambria Math" panose="02040503050406030204" pitchFamily="18" charset="0"/>
                                </a:rPr>
                              </m:ctrlPr>
                            </m:sSupPr>
                            <m:e>
                              <m:r>
                                <a:rPr lang="cs-CZ" sz="1400" b="0" i="1" smtClean="0">
                                  <a:latin typeface="Cambria Math" panose="02040503050406030204" pitchFamily="18" charset="0"/>
                                  <a:ea typeface="Cambria Math" panose="02040503050406030204" pitchFamily="18" charset="0"/>
                                </a:rPr>
                                <m:t>𝑒</m:t>
                              </m:r>
                            </m:e>
                            <m:sup>
                              <m:r>
                                <a:rPr lang="cs-CZ" sz="1400" b="0" i="1" smtClean="0">
                                  <a:latin typeface="Cambria Math" panose="02040503050406030204" pitchFamily="18" charset="0"/>
                                  <a:ea typeface="Cambria Math" panose="02040503050406030204" pitchFamily="18" charset="0"/>
                                </a:rPr>
                                <m:t>−0.1×10</m:t>
                              </m:r>
                            </m:sup>
                          </m:sSup>
                          <m:r>
                            <a:rPr lang="cs-CZ" sz="1400" b="0" i="1" smtClean="0">
                              <a:latin typeface="Cambria Math" panose="02040503050406030204" pitchFamily="18" charset="0"/>
                              <a:ea typeface="Cambria Math" panose="02040503050406030204" pitchFamily="18" charset="0"/>
                            </a:rPr>
                            <m:t>×93.963=</m:t>
                          </m:r>
                          <m:r>
                            <a:rPr lang="cs-CZ" sz="1400" b="1" i="1" smtClean="0">
                              <a:solidFill>
                                <a:srgbClr val="C00000"/>
                              </a:solidFill>
                              <a:latin typeface="Cambria Math" panose="02040503050406030204" pitchFamily="18" charset="0"/>
                              <a:ea typeface="Cambria Math" panose="02040503050406030204" pitchFamily="18" charset="0"/>
                            </a:rPr>
                            <m:t>€</m:t>
                          </m:r>
                          <m:r>
                            <a:rPr lang="cs-CZ" sz="1400" b="1" i="1" smtClean="0">
                              <a:solidFill>
                                <a:srgbClr val="C00000"/>
                              </a:solidFill>
                              <a:latin typeface="Cambria Math" panose="02040503050406030204" pitchFamily="18" charset="0"/>
                              <a:ea typeface="Cambria Math" panose="02040503050406030204" pitchFamily="18" charset="0"/>
                            </a:rPr>
                            <m:t>𝟑𝟒</m:t>
                          </m:r>
                          <m:r>
                            <a:rPr lang="cs-CZ" sz="1400" b="1" i="1" smtClean="0">
                              <a:solidFill>
                                <a:srgbClr val="C00000"/>
                              </a:solidFill>
                              <a:latin typeface="Cambria Math" panose="02040503050406030204" pitchFamily="18" charset="0"/>
                              <a:ea typeface="Cambria Math" panose="02040503050406030204" pitchFamily="18" charset="0"/>
                            </a:rPr>
                            <m:t>.</m:t>
                          </m:r>
                          <m:r>
                            <a:rPr lang="cs-CZ" sz="1400" b="1" i="1" smtClean="0">
                              <a:solidFill>
                                <a:srgbClr val="C00000"/>
                              </a:solidFill>
                              <a:latin typeface="Cambria Math" panose="02040503050406030204" pitchFamily="18" charset="0"/>
                              <a:ea typeface="Cambria Math" panose="02040503050406030204" pitchFamily="18" charset="0"/>
                            </a:rPr>
                            <m:t>𝟓𝟕</m:t>
                          </m:r>
                        </m:e>
                      </m:nary>
                    </m:oMath>
                  </m:oMathPara>
                </a14:m>
                <a:endParaRPr lang="en-GB" sz="1400" dirty="0">
                  <a:latin typeface="Cambria Math" panose="02040503050406030204" pitchFamily="18" charset="0"/>
                  <a:ea typeface="Cambria Math" panose="02040503050406030204" pitchFamily="18" charset="0"/>
                </a:endParaRPr>
              </a:p>
            </p:txBody>
          </p:sp>
        </mc:Choice>
        <mc:Fallback xmlns="">
          <p:sp>
            <p:nvSpPr>
              <p:cNvPr id="15" name="TextovéPole 14">
                <a:extLst>
                  <a:ext uri="{FF2B5EF4-FFF2-40B4-BE49-F238E27FC236}">
                    <a16:creationId xmlns:a16="http://schemas.microsoft.com/office/drawing/2014/main" id="{F82BCEE3-B5B2-FD7C-94BC-3CAEE797B8FD}"/>
                  </a:ext>
                </a:extLst>
              </p:cNvPr>
              <p:cNvSpPr txBox="1">
                <a:spLocks noRot="1" noChangeAspect="1" noMove="1" noResize="1" noEditPoints="1" noAdjustHandles="1" noChangeArrowheads="1" noChangeShapeType="1" noTextEdit="1"/>
              </p:cNvSpPr>
              <p:nvPr/>
            </p:nvSpPr>
            <p:spPr>
              <a:xfrm>
                <a:off x="467544" y="5413324"/>
                <a:ext cx="4536055" cy="698012"/>
              </a:xfrm>
              <a:prstGeom prst="rect">
                <a:avLst/>
              </a:prstGeom>
              <a:blipFill>
                <a:blip r:embed="rId18"/>
                <a:stretch>
                  <a:fillRect/>
                </a:stretch>
              </a:blipFill>
              <a:ln>
                <a:noFill/>
              </a:ln>
            </p:spPr>
            <p:txBody>
              <a:bodyPr/>
              <a:lstStyle/>
              <a:p>
                <a:r>
                  <a:rPr lang="en-GB">
                    <a:noFill/>
                  </a:rPr>
                  <a:t> </a:t>
                </a:r>
              </a:p>
            </p:txBody>
          </p:sp>
        </mc:Fallback>
      </mc:AlternateContent>
      <p:sp>
        <p:nvSpPr>
          <p:cNvPr id="18" name="TextovéPole 17">
            <a:extLst>
              <a:ext uri="{FF2B5EF4-FFF2-40B4-BE49-F238E27FC236}">
                <a16:creationId xmlns:a16="http://schemas.microsoft.com/office/drawing/2014/main" id="{02FCE3F4-E53D-B937-A33A-88045A639A0A}"/>
              </a:ext>
            </a:extLst>
          </p:cNvPr>
          <p:cNvSpPr txBox="1"/>
          <p:nvPr/>
        </p:nvSpPr>
        <p:spPr>
          <a:xfrm>
            <a:off x="3203847" y="5840936"/>
            <a:ext cx="1872209" cy="246221"/>
          </a:xfrm>
          <a:prstGeom prst="rect">
            <a:avLst/>
          </a:prstGeom>
          <a:noFill/>
        </p:spPr>
        <p:txBody>
          <a:bodyPr wrap="square">
            <a:spAutoFit/>
          </a:bodyPr>
          <a:lstStyle/>
          <a:p>
            <a:r>
              <a:rPr lang="cs-CZ" sz="1000" dirty="0">
                <a:latin typeface="Cambria Math"/>
                <a:ea typeface="Cambria Math" panose="02040503050406030204" pitchFamily="18" charset="0"/>
              </a:rPr>
              <a:t>(€34.27 in BM, €34.84 in B-S)</a:t>
            </a:r>
          </a:p>
        </p:txBody>
      </p:sp>
      <p:sp>
        <p:nvSpPr>
          <p:cNvPr id="60" name="TextovéPole 59">
            <a:extLst>
              <a:ext uri="{FF2B5EF4-FFF2-40B4-BE49-F238E27FC236}">
                <a16:creationId xmlns:a16="http://schemas.microsoft.com/office/drawing/2014/main" id="{23DE60BC-6DF6-D228-A94A-8EE43A89DA6A}"/>
              </a:ext>
            </a:extLst>
          </p:cNvPr>
          <p:cNvSpPr txBox="1"/>
          <p:nvPr/>
        </p:nvSpPr>
        <p:spPr>
          <a:xfrm>
            <a:off x="151200" y="4179360"/>
            <a:ext cx="1038390" cy="246221"/>
          </a:xfrm>
          <a:prstGeom prst="rect">
            <a:avLst/>
          </a:prstGeom>
          <a:noFill/>
        </p:spPr>
        <p:txBody>
          <a:bodyPr wrap="square" rtlCol="0">
            <a:spAutoFit/>
          </a:bodyPr>
          <a:lstStyle/>
          <a:p>
            <a:r>
              <a:rPr lang="en-GB" sz="1000" dirty="0">
                <a:latin typeface="Cambria Math"/>
                <a:ea typeface="Cambria Math" panose="02040503050406030204" pitchFamily="18" charset="0"/>
              </a:rPr>
              <a:t>→ NORM.INV</a:t>
            </a:r>
          </a:p>
        </p:txBody>
      </p:sp>
      <p:grpSp>
        <p:nvGrpSpPr>
          <p:cNvPr id="61" name="Skupina 60">
            <a:extLst>
              <a:ext uri="{FF2B5EF4-FFF2-40B4-BE49-F238E27FC236}">
                <a16:creationId xmlns:a16="http://schemas.microsoft.com/office/drawing/2014/main" id="{55454A84-7C17-3B88-A624-5358A225FA59}"/>
              </a:ext>
            </a:extLst>
          </p:cNvPr>
          <p:cNvGrpSpPr/>
          <p:nvPr/>
        </p:nvGrpSpPr>
        <p:grpSpPr>
          <a:xfrm>
            <a:off x="-37540" y="4491616"/>
            <a:ext cx="1369180" cy="796457"/>
            <a:chOff x="-99548" y="4543007"/>
            <a:chExt cx="1369180" cy="796457"/>
          </a:xfrm>
        </p:grpSpPr>
        <p:cxnSp>
          <p:nvCxnSpPr>
            <p:cNvPr id="80" name="Přímá spojnice 79">
              <a:extLst>
                <a:ext uri="{FF2B5EF4-FFF2-40B4-BE49-F238E27FC236}">
                  <a16:creationId xmlns:a16="http://schemas.microsoft.com/office/drawing/2014/main" id="{A2980D75-5438-30C2-2903-488A3E929384}"/>
                </a:ext>
              </a:extLst>
            </p:cNvPr>
            <p:cNvCxnSpPr>
              <a:cxnSpLocks/>
            </p:cNvCxnSpPr>
            <p:nvPr/>
          </p:nvCxnSpPr>
          <p:spPr>
            <a:xfrm>
              <a:off x="707371" y="4562395"/>
              <a:ext cx="0" cy="694806"/>
            </a:xfrm>
            <a:prstGeom prst="line">
              <a:avLst/>
            </a:prstGeom>
            <a:ln w="12700">
              <a:headEnd type="none" w="lg" len="med"/>
              <a:tailEnd type="none" w="lg" len="med"/>
            </a:ln>
          </p:spPr>
          <p:style>
            <a:lnRef idx="1">
              <a:schemeClr val="accent1"/>
            </a:lnRef>
            <a:fillRef idx="0">
              <a:schemeClr val="accent1"/>
            </a:fillRef>
            <a:effectRef idx="0">
              <a:schemeClr val="accent1"/>
            </a:effectRef>
            <a:fontRef idx="minor">
              <a:schemeClr val="tx1"/>
            </a:fontRef>
          </p:style>
        </p:cxnSp>
        <p:cxnSp>
          <p:nvCxnSpPr>
            <p:cNvPr id="81" name="Přímá spojnice 80">
              <a:extLst>
                <a:ext uri="{FF2B5EF4-FFF2-40B4-BE49-F238E27FC236}">
                  <a16:creationId xmlns:a16="http://schemas.microsoft.com/office/drawing/2014/main" id="{3D29C269-47F4-B4BE-8A2C-66FFBEA36BC2}"/>
                </a:ext>
              </a:extLst>
            </p:cNvPr>
            <p:cNvCxnSpPr>
              <a:cxnSpLocks/>
            </p:cNvCxnSpPr>
            <p:nvPr/>
          </p:nvCxnSpPr>
          <p:spPr>
            <a:xfrm>
              <a:off x="112616" y="5257201"/>
              <a:ext cx="1152682" cy="0"/>
            </a:xfrm>
            <a:prstGeom prst="line">
              <a:avLst/>
            </a:prstGeom>
            <a:ln w="12700">
              <a:headEnd type="none" w="lg" len="med"/>
              <a:tailEnd type="none" w="lg" len="med"/>
            </a:ln>
          </p:spPr>
          <p:style>
            <a:lnRef idx="1">
              <a:schemeClr val="accent1"/>
            </a:lnRef>
            <a:fillRef idx="0">
              <a:schemeClr val="accent1"/>
            </a:fillRef>
            <a:effectRef idx="0">
              <a:schemeClr val="accent1"/>
            </a:effectRef>
            <a:fontRef idx="minor">
              <a:schemeClr val="tx1"/>
            </a:fontRef>
          </p:style>
        </p:cxnSp>
        <p:sp>
          <p:nvSpPr>
            <p:cNvPr id="82" name="Volný tvar: obrazec 81">
              <a:extLst>
                <a:ext uri="{FF2B5EF4-FFF2-40B4-BE49-F238E27FC236}">
                  <a16:creationId xmlns:a16="http://schemas.microsoft.com/office/drawing/2014/main" id="{F0FC408F-DB46-EBA8-E229-60589410E283}"/>
                </a:ext>
              </a:extLst>
            </p:cNvPr>
            <p:cNvSpPr>
              <a:spLocks noChangeAspect="1"/>
            </p:cNvSpPr>
            <p:nvPr/>
          </p:nvSpPr>
          <p:spPr>
            <a:xfrm>
              <a:off x="240293" y="4578240"/>
              <a:ext cx="1019339" cy="658857"/>
            </a:xfrm>
            <a:custGeom>
              <a:avLst/>
              <a:gdLst>
                <a:gd name="connsiteX0" fmla="*/ 0 w 3191317"/>
                <a:gd name="connsiteY0" fmla="*/ 1980190 h 1980190"/>
                <a:gd name="connsiteX1" fmla="*/ 526840 w 3191317"/>
                <a:gd name="connsiteY1" fmla="*/ 1937801 h 1980190"/>
                <a:gd name="connsiteX2" fmla="*/ 908345 w 3191317"/>
                <a:gd name="connsiteY2" fmla="*/ 1786410 h 1980190"/>
                <a:gd name="connsiteX3" fmla="*/ 1150570 w 3191317"/>
                <a:gd name="connsiteY3" fmla="*/ 1586575 h 1980190"/>
                <a:gd name="connsiteX4" fmla="*/ 1308016 w 3191317"/>
                <a:gd name="connsiteY4" fmla="*/ 1392794 h 1980190"/>
                <a:gd name="connsiteX5" fmla="*/ 1453351 w 3191317"/>
                <a:gd name="connsiteY5" fmla="*/ 1192959 h 1980190"/>
                <a:gd name="connsiteX6" fmla="*/ 1586575 w 3191317"/>
                <a:gd name="connsiteY6" fmla="*/ 993123 h 1980190"/>
                <a:gd name="connsiteX7" fmla="*/ 1725855 w 3191317"/>
                <a:gd name="connsiteY7" fmla="*/ 793287 h 1980190"/>
                <a:gd name="connsiteX8" fmla="*/ 1871190 w 3191317"/>
                <a:gd name="connsiteY8" fmla="*/ 593451 h 1980190"/>
                <a:gd name="connsiteX9" fmla="*/ 2125526 w 3191317"/>
                <a:gd name="connsiteY9" fmla="*/ 302781 h 1980190"/>
                <a:gd name="connsiteX10" fmla="*/ 2295084 w 3191317"/>
                <a:gd name="connsiteY10" fmla="*/ 193780 h 1980190"/>
                <a:gd name="connsiteX11" fmla="*/ 2664477 w 3191317"/>
                <a:gd name="connsiteY11" fmla="*/ 42389 h 1980190"/>
                <a:gd name="connsiteX12" fmla="*/ 3191317 w 3191317"/>
                <a:gd name="connsiteY12" fmla="*/ 0 h 1980190"/>
                <a:gd name="connsiteX0" fmla="*/ 0 w 3191317"/>
                <a:gd name="connsiteY0" fmla="*/ 1980190 h 1980190"/>
                <a:gd name="connsiteX1" fmla="*/ 526840 w 3191317"/>
                <a:gd name="connsiteY1" fmla="*/ 1937801 h 1980190"/>
                <a:gd name="connsiteX2" fmla="*/ 908345 w 3191317"/>
                <a:gd name="connsiteY2" fmla="*/ 1786410 h 1980190"/>
                <a:gd name="connsiteX3" fmla="*/ 1150570 w 3191317"/>
                <a:gd name="connsiteY3" fmla="*/ 1586575 h 1980190"/>
                <a:gd name="connsiteX4" fmla="*/ 1308016 w 3191317"/>
                <a:gd name="connsiteY4" fmla="*/ 1392794 h 1980190"/>
                <a:gd name="connsiteX5" fmla="*/ 1453351 w 3191317"/>
                <a:gd name="connsiteY5" fmla="*/ 1192959 h 1980190"/>
                <a:gd name="connsiteX6" fmla="*/ 1586575 w 3191317"/>
                <a:gd name="connsiteY6" fmla="*/ 993123 h 1980190"/>
                <a:gd name="connsiteX7" fmla="*/ 1725855 w 3191317"/>
                <a:gd name="connsiteY7" fmla="*/ 793287 h 1980190"/>
                <a:gd name="connsiteX8" fmla="*/ 1871190 w 3191317"/>
                <a:gd name="connsiteY8" fmla="*/ 593451 h 1980190"/>
                <a:gd name="connsiteX9" fmla="*/ 2125526 w 3191317"/>
                <a:gd name="connsiteY9" fmla="*/ 302781 h 1980190"/>
                <a:gd name="connsiteX10" fmla="*/ 2301140 w 3191317"/>
                <a:gd name="connsiteY10" fmla="*/ 163502 h 1980190"/>
                <a:gd name="connsiteX11" fmla="*/ 2664477 w 3191317"/>
                <a:gd name="connsiteY11" fmla="*/ 42389 h 1980190"/>
                <a:gd name="connsiteX12" fmla="*/ 3191317 w 3191317"/>
                <a:gd name="connsiteY12" fmla="*/ 0 h 1980190"/>
                <a:gd name="connsiteX0" fmla="*/ 0 w 3191317"/>
                <a:gd name="connsiteY0" fmla="*/ 1980190 h 1980190"/>
                <a:gd name="connsiteX1" fmla="*/ 526840 w 3191317"/>
                <a:gd name="connsiteY1" fmla="*/ 1937801 h 1980190"/>
                <a:gd name="connsiteX2" fmla="*/ 908345 w 3191317"/>
                <a:gd name="connsiteY2" fmla="*/ 1786410 h 1980190"/>
                <a:gd name="connsiteX3" fmla="*/ 1150570 w 3191317"/>
                <a:gd name="connsiteY3" fmla="*/ 1586575 h 1980190"/>
                <a:gd name="connsiteX4" fmla="*/ 1308016 w 3191317"/>
                <a:gd name="connsiteY4" fmla="*/ 1392794 h 1980190"/>
                <a:gd name="connsiteX5" fmla="*/ 1453351 w 3191317"/>
                <a:gd name="connsiteY5" fmla="*/ 1192959 h 1980190"/>
                <a:gd name="connsiteX6" fmla="*/ 1586575 w 3191317"/>
                <a:gd name="connsiteY6" fmla="*/ 993123 h 1980190"/>
                <a:gd name="connsiteX7" fmla="*/ 1725855 w 3191317"/>
                <a:gd name="connsiteY7" fmla="*/ 793287 h 1980190"/>
                <a:gd name="connsiteX8" fmla="*/ 1871190 w 3191317"/>
                <a:gd name="connsiteY8" fmla="*/ 593451 h 1980190"/>
                <a:gd name="connsiteX9" fmla="*/ 2071026 w 3191317"/>
                <a:gd name="connsiteY9" fmla="*/ 345171 h 1980190"/>
                <a:gd name="connsiteX10" fmla="*/ 2301140 w 3191317"/>
                <a:gd name="connsiteY10" fmla="*/ 163502 h 1980190"/>
                <a:gd name="connsiteX11" fmla="*/ 2664477 w 3191317"/>
                <a:gd name="connsiteY11" fmla="*/ 42389 h 1980190"/>
                <a:gd name="connsiteX12" fmla="*/ 3191317 w 3191317"/>
                <a:gd name="connsiteY12" fmla="*/ 0 h 19801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191317" h="1980190">
                  <a:moveTo>
                    <a:pt x="0" y="1980190"/>
                  </a:moveTo>
                  <a:cubicBezTo>
                    <a:pt x="187724" y="1975144"/>
                    <a:pt x="375449" y="1970098"/>
                    <a:pt x="526840" y="1937801"/>
                  </a:cubicBezTo>
                  <a:cubicBezTo>
                    <a:pt x="678231" y="1905504"/>
                    <a:pt x="804390" y="1844948"/>
                    <a:pt x="908345" y="1786410"/>
                  </a:cubicBezTo>
                  <a:cubicBezTo>
                    <a:pt x="1012300" y="1727872"/>
                    <a:pt x="1083958" y="1652178"/>
                    <a:pt x="1150570" y="1586575"/>
                  </a:cubicBezTo>
                  <a:cubicBezTo>
                    <a:pt x="1217182" y="1520972"/>
                    <a:pt x="1257553" y="1458397"/>
                    <a:pt x="1308016" y="1392794"/>
                  </a:cubicBezTo>
                  <a:cubicBezTo>
                    <a:pt x="1358480" y="1327191"/>
                    <a:pt x="1406925" y="1259571"/>
                    <a:pt x="1453351" y="1192959"/>
                  </a:cubicBezTo>
                  <a:cubicBezTo>
                    <a:pt x="1499778" y="1126347"/>
                    <a:pt x="1586575" y="993123"/>
                    <a:pt x="1586575" y="993123"/>
                  </a:cubicBezTo>
                  <a:cubicBezTo>
                    <a:pt x="1631992" y="926511"/>
                    <a:pt x="1678419" y="859899"/>
                    <a:pt x="1725855" y="793287"/>
                  </a:cubicBezTo>
                  <a:cubicBezTo>
                    <a:pt x="1773291" y="726675"/>
                    <a:pt x="1813662" y="668137"/>
                    <a:pt x="1871190" y="593451"/>
                  </a:cubicBezTo>
                  <a:cubicBezTo>
                    <a:pt x="1928718" y="518765"/>
                    <a:pt x="1999368" y="416829"/>
                    <a:pt x="2071026" y="345171"/>
                  </a:cubicBezTo>
                  <a:cubicBezTo>
                    <a:pt x="2142684" y="273513"/>
                    <a:pt x="2202232" y="213966"/>
                    <a:pt x="2301140" y="163502"/>
                  </a:cubicBezTo>
                  <a:cubicBezTo>
                    <a:pt x="2400048" y="113038"/>
                    <a:pt x="2515105" y="74686"/>
                    <a:pt x="2664477" y="42389"/>
                  </a:cubicBezTo>
                  <a:cubicBezTo>
                    <a:pt x="2813849" y="10092"/>
                    <a:pt x="3002583" y="5046"/>
                    <a:pt x="3191317" y="0"/>
                  </a:cubicBezTo>
                </a:path>
              </a:pathLst>
            </a:custGeom>
            <a:noFill/>
            <a:ln w="22225">
              <a:solidFill>
                <a:srgbClr val="C0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83" name="Přímá spojnice 82">
              <a:extLst>
                <a:ext uri="{FF2B5EF4-FFF2-40B4-BE49-F238E27FC236}">
                  <a16:creationId xmlns:a16="http://schemas.microsoft.com/office/drawing/2014/main" id="{D769D2F0-9CF3-060B-71A6-8941E04A58DB}"/>
                </a:ext>
              </a:extLst>
            </p:cNvPr>
            <p:cNvCxnSpPr>
              <a:cxnSpLocks/>
            </p:cNvCxnSpPr>
            <p:nvPr/>
          </p:nvCxnSpPr>
          <p:spPr>
            <a:xfrm>
              <a:off x="112739" y="4562395"/>
              <a:ext cx="1152682" cy="0"/>
            </a:xfrm>
            <a:prstGeom prst="line">
              <a:avLst/>
            </a:prstGeom>
            <a:ln w="12700">
              <a:headEnd type="none" w="lg" len="med"/>
              <a:tailEnd type="none" w="lg" len="med"/>
            </a:ln>
          </p:spPr>
          <p:style>
            <a:lnRef idx="1">
              <a:schemeClr val="accent1"/>
            </a:lnRef>
            <a:fillRef idx="0">
              <a:schemeClr val="accent1"/>
            </a:fillRef>
            <a:effectRef idx="0">
              <a:schemeClr val="accent1"/>
            </a:effectRef>
            <a:fontRef idx="minor">
              <a:schemeClr val="tx1"/>
            </a:fontRef>
          </p:style>
        </p:cxnSp>
        <p:sp>
          <p:nvSpPr>
            <p:cNvPr id="84" name="TextovéPole 83">
              <a:extLst>
                <a:ext uri="{FF2B5EF4-FFF2-40B4-BE49-F238E27FC236}">
                  <a16:creationId xmlns:a16="http://schemas.microsoft.com/office/drawing/2014/main" id="{7F719362-1F0F-96F3-C2B0-2F79808075C2}"/>
                </a:ext>
              </a:extLst>
            </p:cNvPr>
            <p:cNvSpPr txBox="1"/>
            <p:nvPr/>
          </p:nvSpPr>
          <p:spPr>
            <a:xfrm>
              <a:off x="615103" y="4543007"/>
              <a:ext cx="127002" cy="153888"/>
            </a:xfrm>
            <a:prstGeom prst="rect">
              <a:avLst/>
            </a:prstGeom>
            <a:noFill/>
          </p:spPr>
          <p:txBody>
            <a:bodyPr wrap="square" lIns="0" tIns="0" rIns="0" bIns="0" rtlCol="0">
              <a:spAutoFit/>
            </a:bodyPr>
            <a:lstStyle/>
            <a:p>
              <a:pPr algn="ctr"/>
              <a:r>
                <a:rPr lang="cs-CZ" sz="1000" dirty="0">
                  <a:latin typeface="Cambria Math"/>
                  <a:ea typeface="Cambria Math" panose="02040503050406030204" pitchFamily="18" charset="0"/>
                </a:rPr>
                <a:t>1</a:t>
              </a:r>
              <a:endParaRPr lang="en-GB" sz="1000" dirty="0">
                <a:latin typeface="Cambria Math"/>
                <a:ea typeface="Cambria Math" panose="02040503050406030204" pitchFamily="18" charset="0"/>
              </a:endParaRPr>
            </a:p>
          </p:txBody>
        </p:sp>
        <p:sp>
          <p:nvSpPr>
            <p:cNvPr id="85" name="TextovéPole 84">
              <a:extLst>
                <a:ext uri="{FF2B5EF4-FFF2-40B4-BE49-F238E27FC236}">
                  <a16:creationId xmlns:a16="http://schemas.microsoft.com/office/drawing/2014/main" id="{7547E9CC-F7E9-FC3E-4A2C-8E2F5509D962}"/>
                </a:ext>
              </a:extLst>
            </p:cNvPr>
            <p:cNvSpPr txBox="1"/>
            <p:nvPr/>
          </p:nvSpPr>
          <p:spPr>
            <a:xfrm>
              <a:off x="561429" y="5120647"/>
              <a:ext cx="200203" cy="153888"/>
            </a:xfrm>
            <a:prstGeom prst="rect">
              <a:avLst/>
            </a:prstGeom>
            <a:noFill/>
          </p:spPr>
          <p:txBody>
            <a:bodyPr wrap="square" lIns="0" tIns="0" rIns="0" bIns="0" rtlCol="0">
              <a:spAutoFit/>
            </a:bodyPr>
            <a:lstStyle/>
            <a:p>
              <a:pPr algn="ctr"/>
              <a:r>
                <a:rPr lang="cs-CZ" sz="1000" dirty="0">
                  <a:latin typeface="Cambria Math"/>
                  <a:ea typeface="Cambria Math" panose="02040503050406030204" pitchFamily="18" charset="0"/>
                </a:rPr>
                <a:t>0</a:t>
              </a:r>
              <a:endParaRPr lang="en-GB" sz="1000" dirty="0">
                <a:latin typeface="Cambria Math"/>
                <a:ea typeface="Cambria Math" panose="02040503050406030204" pitchFamily="18" charset="0"/>
              </a:endParaRPr>
            </a:p>
          </p:txBody>
        </p:sp>
        <p:sp>
          <p:nvSpPr>
            <p:cNvPr id="86" name="TextovéPole 85">
              <a:extLst>
                <a:ext uri="{FF2B5EF4-FFF2-40B4-BE49-F238E27FC236}">
                  <a16:creationId xmlns:a16="http://schemas.microsoft.com/office/drawing/2014/main" id="{3A0BC84A-4F8F-CA7A-0600-5E8FF72FCEC6}"/>
                </a:ext>
              </a:extLst>
            </p:cNvPr>
            <p:cNvSpPr txBox="1"/>
            <p:nvPr/>
          </p:nvSpPr>
          <p:spPr>
            <a:xfrm>
              <a:off x="1043608" y="5120483"/>
              <a:ext cx="226024" cy="169277"/>
            </a:xfrm>
            <a:prstGeom prst="rect">
              <a:avLst/>
            </a:prstGeom>
            <a:noFill/>
          </p:spPr>
          <p:txBody>
            <a:bodyPr wrap="none" lIns="0" tIns="0" rIns="0" bIns="0" rtlCol="0">
              <a:spAutoFit/>
            </a:bodyPr>
            <a:lstStyle/>
            <a:p>
              <a:pPr algn="ctr"/>
              <a:r>
                <a:rPr lang="cs-CZ" sz="1100" dirty="0">
                  <a:latin typeface="Cambria Math"/>
                  <a:ea typeface="Cambria Math" panose="02040503050406030204" pitchFamily="18" charset="0"/>
                </a:rPr>
                <a:t>+∞</a:t>
              </a:r>
              <a:endParaRPr lang="en-GB" sz="1100" dirty="0">
                <a:latin typeface="Cambria Math"/>
                <a:ea typeface="Cambria Math" panose="02040503050406030204" pitchFamily="18" charset="0"/>
              </a:endParaRPr>
            </a:p>
          </p:txBody>
        </p:sp>
        <p:sp>
          <p:nvSpPr>
            <p:cNvPr id="90" name="TextovéPole 89">
              <a:extLst>
                <a:ext uri="{FF2B5EF4-FFF2-40B4-BE49-F238E27FC236}">
                  <a16:creationId xmlns:a16="http://schemas.microsoft.com/office/drawing/2014/main" id="{5DB4F24A-EAFA-AE81-9CB8-C46CA4386985}"/>
                </a:ext>
              </a:extLst>
            </p:cNvPr>
            <p:cNvSpPr txBox="1"/>
            <p:nvPr/>
          </p:nvSpPr>
          <p:spPr>
            <a:xfrm>
              <a:off x="-99548" y="5077854"/>
              <a:ext cx="405880" cy="261610"/>
            </a:xfrm>
            <a:prstGeom prst="rect">
              <a:avLst/>
            </a:prstGeom>
            <a:noFill/>
          </p:spPr>
          <p:txBody>
            <a:bodyPr wrap="none" rtlCol="0">
              <a:spAutoFit/>
            </a:bodyPr>
            <a:lstStyle/>
            <a:p>
              <a:pPr algn="ctr"/>
              <a:r>
                <a:rPr lang="en-GB" sz="1100" dirty="0">
                  <a:latin typeface="Cambria Math" panose="02040503050406030204" pitchFamily="18" charset="0"/>
                  <a:ea typeface="Cambria Math" panose="02040503050406030204" pitchFamily="18" charset="0"/>
                </a:rPr>
                <a:t> –</a:t>
              </a:r>
              <a:r>
                <a:rPr lang="cs-CZ" sz="1100" dirty="0">
                  <a:latin typeface="Cambria Math"/>
                  <a:ea typeface="Cambria Math" panose="02040503050406030204" pitchFamily="18" charset="0"/>
                </a:rPr>
                <a:t>∞</a:t>
              </a:r>
              <a:endParaRPr lang="en-GB" sz="1100" dirty="0">
                <a:latin typeface="Cambria Math"/>
                <a:ea typeface="Cambria Math" panose="02040503050406030204" pitchFamily="18" charset="0"/>
              </a:endParaRPr>
            </a:p>
          </p:txBody>
        </p:sp>
      </p:grpSp>
      <p:cxnSp>
        <p:nvCxnSpPr>
          <p:cNvPr id="76" name="Přímá spojnice se šipkou 75">
            <a:extLst>
              <a:ext uri="{FF2B5EF4-FFF2-40B4-BE49-F238E27FC236}">
                <a16:creationId xmlns:a16="http://schemas.microsoft.com/office/drawing/2014/main" id="{C2273C85-F61B-4C16-7442-F5280A2FAE21}"/>
              </a:ext>
            </a:extLst>
          </p:cNvPr>
          <p:cNvCxnSpPr>
            <a:endCxn id="82" idx="8"/>
          </p:cNvCxnSpPr>
          <p:nvPr/>
        </p:nvCxnSpPr>
        <p:spPr>
          <a:xfrm flipV="1">
            <a:off x="769379" y="4724304"/>
            <a:ext cx="130599" cy="840"/>
          </a:xfrm>
          <a:prstGeom prst="straightConnector1">
            <a:avLst/>
          </a:prstGeom>
          <a:ln w="25400">
            <a:solidFill>
              <a:srgbClr val="00B050"/>
            </a:solidFill>
            <a:headEnd type="none" w="lg" len="med"/>
            <a:tailEnd type="triangle"/>
          </a:ln>
        </p:spPr>
        <p:style>
          <a:lnRef idx="1">
            <a:schemeClr val="accent1"/>
          </a:lnRef>
          <a:fillRef idx="0">
            <a:schemeClr val="accent1"/>
          </a:fillRef>
          <a:effectRef idx="0">
            <a:schemeClr val="accent1"/>
          </a:effectRef>
          <a:fontRef idx="minor">
            <a:schemeClr val="tx1"/>
          </a:fontRef>
        </p:style>
      </p:cxnSp>
      <p:cxnSp>
        <p:nvCxnSpPr>
          <p:cNvPr id="78" name="Přímá spojnice se šipkou 77">
            <a:extLst>
              <a:ext uri="{FF2B5EF4-FFF2-40B4-BE49-F238E27FC236}">
                <a16:creationId xmlns:a16="http://schemas.microsoft.com/office/drawing/2014/main" id="{167921FA-940A-3B5D-4A5F-37CCF65BEC57}"/>
              </a:ext>
            </a:extLst>
          </p:cNvPr>
          <p:cNvCxnSpPr>
            <a:cxnSpLocks/>
          </p:cNvCxnSpPr>
          <p:nvPr/>
        </p:nvCxnSpPr>
        <p:spPr>
          <a:xfrm>
            <a:off x="899978" y="4736416"/>
            <a:ext cx="22" cy="461402"/>
          </a:xfrm>
          <a:prstGeom prst="straightConnector1">
            <a:avLst/>
          </a:prstGeom>
          <a:ln w="25400">
            <a:solidFill>
              <a:srgbClr val="00B050"/>
            </a:solidFill>
            <a:headEnd type="none" w="lg" len="med"/>
            <a:tailEnd type="triangle"/>
          </a:ln>
        </p:spPr>
        <p:style>
          <a:lnRef idx="1">
            <a:schemeClr val="accent1"/>
          </a:lnRef>
          <a:fillRef idx="0">
            <a:schemeClr val="accent1"/>
          </a:fillRef>
          <a:effectRef idx="0">
            <a:schemeClr val="accent1"/>
          </a:effectRef>
          <a:fontRef idx="minor">
            <a:schemeClr val="tx1"/>
          </a:fontRef>
        </p:style>
      </p:cxnSp>
      <p:sp>
        <p:nvSpPr>
          <p:cNvPr id="73" name="TextovéPole 72">
            <a:extLst>
              <a:ext uri="{FF2B5EF4-FFF2-40B4-BE49-F238E27FC236}">
                <a16:creationId xmlns:a16="http://schemas.microsoft.com/office/drawing/2014/main" id="{ED479BFA-383D-3005-634E-9598EE4B2AC0}"/>
              </a:ext>
            </a:extLst>
          </p:cNvPr>
          <p:cNvSpPr txBox="1"/>
          <p:nvPr/>
        </p:nvSpPr>
        <p:spPr>
          <a:xfrm>
            <a:off x="2045861" y="5364000"/>
            <a:ext cx="684493" cy="246221"/>
          </a:xfrm>
          <a:prstGeom prst="rect">
            <a:avLst/>
          </a:prstGeom>
          <a:noFill/>
        </p:spPr>
        <p:txBody>
          <a:bodyPr wrap="square">
            <a:spAutoFit/>
          </a:bodyPr>
          <a:lstStyle/>
          <a:p>
            <a:pPr algn="ctr"/>
            <a:r>
              <a:rPr lang="cs-CZ" sz="1000" dirty="0">
                <a:latin typeface="Cambria Math"/>
                <a:ea typeface="Cambria Math" panose="02040503050406030204" pitchFamily="18" charset="0"/>
              </a:rPr>
              <a:t>(0.5)</a:t>
            </a:r>
          </a:p>
        </p:txBody>
      </p:sp>
      <p:sp>
        <p:nvSpPr>
          <p:cNvPr id="74" name="TextovéPole 73">
            <a:extLst>
              <a:ext uri="{FF2B5EF4-FFF2-40B4-BE49-F238E27FC236}">
                <a16:creationId xmlns:a16="http://schemas.microsoft.com/office/drawing/2014/main" id="{4C265379-C482-FC4A-F63A-1CE52D4423CD}"/>
              </a:ext>
            </a:extLst>
          </p:cNvPr>
          <p:cNvSpPr txBox="1"/>
          <p:nvPr/>
        </p:nvSpPr>
        <p:spPr>
          <a:xfrm>
            <a:off x="2740660" y="5364000"/>
            <a:ext cx="664941" cy="246221"/>
          </a:xfrm>
          <a:prstGeom prst="rect">
            <a:avLst/>
          </a:prstGeom>
          <a:noFill/>
        </p:spPr>
        <p:txBody>
          <a:bodyPr wrap="square">
            <a:spAutoFit/>
          </a:bodyPr>
          <a:lstStyle/>
          <a:p>
            <a:pPr algn="ctr"/>
            <a:r>
              <a:rPr lang="cs-CZ" sz="1000" dirty="0">
                <a:latin typeface="Cambria Math"/>
                <a:ea typeface="Cambria Math" panose="02040503050406030204" pitchFamily="18" charset="0"/>
              </a:rPr>
              <a:t>(0.56)</a:t>
            </a:r>
          </a:p>
        </p:txBody>
      </p:sp>
    </p:spTree>
    <p:extLst>
      <p:ext uri="{BB962C8B-B14F-4D97-AF65-F5344CB8AC3E}">
        <p14:creationId xmlns:p14="http://schemas.microsoft.com/office/powerpoint/2010/main" val="4081722582"/>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MMPROD_NEXTUNIQUEID" val="10009"/>
  <p:tag name="MMPROD_UIPERSISTENCEDATA" val="MMPROD_UIPERSISTENCEDATA"/>
  <p:tag name="MMPROD_UIDATA" val="&lt;database version=&quot;10.0&quot;&gt;&lt;object type=&quot;1&quot; unique_id=&quot;10001&quot;&gt;&lt;object type=&quot;2&quot; unique_id=&quot;10002&quot;&gt;&lt;object type=&quot;3&quot; unique_id=&quot;10003&quot;&gt;&lt;property id=&quot;20148&quot; value=&quot;5&quot;/&gt;&lt;property id=&quot;20300&quot; value=&quot;Slide 1 - &amp;quot;Essentials of bond pricing&amp;quot;&quot;/&gt;&lt;property id=&quot;20307&quot; value=&quot;256&quot;/&gt;&lt;/object&gt;&lt;object type=&quot;3&quot; unique_id=&quot;10004&quot;&gt;&lt;property id=&quot;20148&quot; value=&quot;5&quot;/&gt;&lt;property id=&quot;20300&quot; value=&quot;Slide 2 - &amp;quot;Straight bond&amp;quot;&quot;/&gt;&lt;property id=&quot;20307&quot; value=&quot;260&quot;/&gt;&lt;/object&gt;&lt;object type=&quot;3&quot; unique_id=&quot;10005&quot;&gt;&lt;property id=&quot;20148&quot; value=&quot;5&quot;/&gt;&lt;property id=&quot;20300&quot; value=&quot;Slide 3 - &amp;quot;Diversities in bond contracts (1)&amp;quot;&quot;/&gt;&lt;property id=&quot;20307&quot; value=&quot;262&quot;/&gt;&lt;/object&gt;&lt;object type=&quot;3&quot; unique_id=&quot;10006&quot;&gt;&lt;property id=&quot;20148&quot; value=&quot;5&quot;/&gt;&lt;property id=&quot;20300&quot; value=&quot;Slide 4 - &amp;quot;Diversities in bond contracts (2)&amp;quot;&quot;/&gt;&lt;property id=&quot;20307&quot; value=&quot;263&quot;/&gt;&lt;/object&gt;&lt;object type=&quot;3&quot; unique_id=&quot;10007&quot;&gt;&lt;property id=&quot;20148&quot; value=&quot;5&quot;/&gt;&lt;property id=&quot;20300&quot; value=&quot;Slide 5 - &amp;quot;Underlying principles of pricing&amp;quot;&quot;/&gt;&lt;property id=&quot;20307&quot; value=&quot;270&quot;/&gt;&lt;/object&gt;&lt;object type=&quot;3&quot; unique_id=&quot;10008&quot;&gt;&lt;property id=&quot;20148&quot; value=&quot;5&quot;/&gt;&lt;property id=&quot;20300&quot; value=&quot;Slide 6 - &amp;quot;Discounting conventions (1)&amp;quot;&quot;/&gt;&lt;property id=&quot;20307&quot; value=&quot;265&quot;/&gt;&lt;/object&gt;&lt;object type=&quot;3&quot; unique_id=&quot;10009&quot;&gt;&lt;property id=&quot;20148&quot; value=&quot;5&quot;/&gt;&lt;property id=&quot;20300&quot; value=&quot;Slide 7 - &amp;quot;Discounting conventions (2)&amp;quot;&quot;/&gt;&lt;property id=&quot;20307&quot; value=&quot;266&quot;/&gt;&lt;/object&gt;&lt;object type=&quot;3&quot; unique_id=&quot;10010&quot;&gt;&lt;property id=&quot;20148&quot; value=&quot;5&quot;/&gt;&lt;property id=&quot;20300&quot; value=&quot;Slide 8 - &amp;quot;Clean and full price&amp;quot;&quot;/&gt;&lt;property id=&quot;20307&quot; value=&quot;267&quot;/&gt;&lt;/object&gt;&lt;object type=&quot;3&quot; unique_id=&quot;10011&quot;&gt;&lt;property id=&quot;20148&quot; value=&quot;5&quot;/&gt;&lt;property id=&quot;20300&quot; value=&quot;Slide 9 - &amp;quot;Price-yield relationship&amp;quot;&quot;/&gt;&lt;property id=&quot;20307&quot; value=&quot;261&quot;/&gt;&lt;/object&gt;&lt;object type=&quot;3&quot; unique_id=&quot;10012&quot;&gt;&lt;property id=&quot;20148&quot; value=&quot;5&quot;/&gt;&lt;property id=&quot;20300&quot; value=&quot;Slide 10 - &amp;quot;Price–maturity relationship&amp;quot;&quot;/&gt;&lt;property id=&quot;20307&quot; value=&quot;269&quot;/&gt;&lt;/object&gt;&lt;object type=&quot;3&quot; unique_id=&quot;10013&quot;&gt;&lt;property id=&quot;20148&quot; value=&quot;5&quot;/&gt;&lt;property id=&quot;20300&quot; value=&quot;Slide 11 - &amp;quot;Yield to maturity&amp;quot;&quot;/&gt;&lt;property id=&quot;20307&quot; value=&quot;268&quot;/&gt;&lt;/object&gt;&lt;object type=&quot;3&quot; unique_id=&quot;10014&quot;&gt;&lt;property id=&quot;20148&quot; value=&quot;5&quot;/&gt;&lt;property id=&quot;20300&quot; value=&quot;Slide 12 - &amp;quot;Other yield measures&amp;quot;&quot;/&gt;&lt;property id=&quot;20307&quot; value=&quot;271&quot;/&gt;&lt;/object&gt;&lt;object type=&quot;3&quot; unique_id=&quot;10015&quot;&gt;&lt;property id=&quot;20148&quot; value=&quot;5&quot;/&gt;&lt;property id=&quot;20300&quot; value=&quot;Slide 13 - &amp;quot;See you  in the next lecture&amp;quot;&quot;/&gt;&lt;property id=&quot;20307&quot; value=&quot;272&quot;/&gt;&lt;/object&gt;&lt;/object&gt;&lt;object type=&quot;8&quot; unique_id=&quot;10032&quot;&gt;&lt;/object&gt;&lt;/object&gt;&lt;/database&gt;"/>
  <p:tag name="SECTOMILLISECCONVERTED" val="1"/>
</p:tagLst>
</file>

<file path=ppt/theme/theme1.xml><?xml version="1.0" encoding="utf-8"?>
<a:theme xmlns:a="http://schemas.openxmlformats.org/drawingml/2006/main" name="FMI">
  <a:themeElements>
    <a:clrScheme name="Aerodynamika">
      <a:dk1>
        <a:sysClr val="windowText" lastClr="000000"/>
      </a:dk1>
      <a:lt1>
        <a:sysClr val="window" lastClr="FFFFFF"/>
      </a:lt1>
      <a:dk2>
        <a:srgbClr val="212745"/>
      </a:dk2>
      <a:lt2>
        <a:srgbClr val="B4DCFA"/>
      </a:lt2>
      <a:accent1>
        <a:srgbClr val="4E67C8"/>
      </a:accent1>
      <a:accent2>
        <a:srgbClr val="5ECCF3"/>
      </a:accent2>
      <a:accent3>
        <a:srgbClr val="A7EA52"/>
      </a:accent3>
      <a:accent4>
        <a:srgbClr val="5DCEAF"/>
      </a:accent4>
      <a:accent5>
        <a:srgbClr val="FF8021"/>
      </a:accent5>
      <a:accent6>
        <a:srgbClr val="F14124"/>
      </a:accent6>
      <a:hlink>
        <a:srgbClr val="56C7AA"/>
      </a:hlink>
      <a:folHlink>
        <a:srgbClr val="59A8D1"/>
      </a:folHlink>
    </a:clrScheme>
    <a:fontScheme name="Aerodynamika">
      <a:majorFont>
        <a:latin typeface="Trebuchet MS"/>
        <a:ea typeface=""/>
        <a:cs typeface=""/>
        <a:font script="Jpan" typeface="HGｺﾞｼｯｸM"/>
        <a:font script="Hang" typeface="HY그래픽B"/>
        <a:font script="Hans" typeface="方正姚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HGｺﾞｼｯｸM"/>
        <a:font script="Hang" typeface="HY그래픽M"/>
        <a:font script="Hans" typeface="方正姚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erodynamika">
      <a:fillStyleLst>
        <a:solidFill>
          <a:schemeClr val="phClr"/>
        </a:solidFill>
        <a:gradFill rotWithShape="1">
          <a:gsLst>
            <a:gs pos="28000">
              <a:schemeClr val="phClr">
                <a:tint val="18000"/>
                <a:satMod val="120000"/>
                <a:lumMod val="88000"/>
              </a:schemeClr>
            </a:gs>
            <a:gs pos="100000">
              <a:schemeClr val="phClr">
                <a:tint val="40000"/>
                <a:satMod val="100000"/>
                <a:lumMod val="78000"/>
              </a:schemeClr>
            </a:gs>
          </a:gsLst>
          <a:lin ang="5400000" scaled="0"/>
        </a:gradFill>
        <a:gradFill rotWithShape="1">
          <a:gsLst>
            <a:gs pos="0">
              <a:schemeClr val="phClr">
                <a:lumMod val="95000"/>
              </a:schemeClr>
            </a:gs>
            <a:gs pos="100000">
              <a:schemeClr val="phClr">
                <a:shade val="82000"/>
                <a:satMod val="125000"/>
                <a:lumMod val="74000"/>
              </a:schemeClr>
            </a:gs>
          </a:gsLst>
          <a:lin ang="5400000" scaled="0"/>
        </a:gradFill>
      </a:fillStyleLst>
      <a:lnStyleLst>
        <a:ln w="9525" cap="flat" cmpd="sng" algn="ctr">
          <a:solidFill>
            <a:schemeClr val="phClr"/>
          </a:solidFill>
          <a:prstDash val="solid"/>
        </a:ln>
        <a:ln w="15875" cap="flat" cmpd="sng" algn="ctr">
          <a:solidFill>
            <a:schemeClr val="phClr">
              <a:shade val="75000"/>
              <a:satMod val="125000"/>
              <a:lumMod val="75000"/>
            </a:schemeClr>
          </a:solidFill>
          <a:prstDash val="solid"/>
        </a:ln>
        <a:ln w="25400" cap="flat" cmpd="sng" algn="ctr">
          <a:solidFill>
            <a:schemeClr val="phClr"/>
          </a:solidFill>
          <a:prstDash val="solid"/>
        </a:ln>
      </a:lnStyleLst>
      <a:effectStyleLst>
        <a:effectStyle>
          <a:effectLst>
            <a:outerShdw blurRad="63500" dist="50800" dir="5400000" sx="98000" sy="98000" rotWithShape="0">
              <a:srgbClr val="000000">
                <a:alpha val="20000"/>
              </a:srgbClr>
            </a:outerShdw>
          </a:effectLst>
        </a:effectStyle>
        <a:effectStyle>
          <a:effectLst>
            <a:outerShdw blurRad="40005" dist="22984" dir="5400000" rotWithShape="0">
              <a:srgbClr val="000000">
                <a:alpha val="45000"/>
              </a:srgbClr>
            </a:outerShdw>
          </a:effectLst>
          <a:scene3d>
            <a:camera prst="orthographicFront">
              <a:rot lat="0" lon="0" rev="0"/>
            </a:camera>
            <a:lightRig rig="balanced" dir="tr"/>
          </a:scene3d>
          <a:sp3d prstMaterial="matte">
            <a:bevelT w="19050" h="38100"/>
          </a:sp3d>
        </a:effectStyle>
        <a:effectStyle>
          <a:effectLst>
            <a:reflection blurRad="38100" stA="26000" endPos="23000" dist="25400" dir="5400000" sy="-100000" rotWithShape="0"/>
          </a:effectLst>
          <a:scene3d>
            <a:camera prst="orthographicFront">
              <a:rot lat="0" lon="0" rev="0"/>
            </a:camera>
            <a:lightRig rig="balanced" dir="tr"/>
          </a:scene3d>
          <a:sp3d contourW="14605" prstMaterial="plastic">
            <a:bevelT w="50800"/>
            <a:contourClr>
              <a:schemeClr val="phClr">
                <a:shade val="30000"/>
                <a:satMod val="120000"/>
              </a:schemeClr>
            </a:contourClr>
          </a:sp3d>
        </a:effectStyle>
      </a:effectStyleLst>
      <a:bgFillStyleLst>
        <a:solidFill>
          <a:schemeClr val="phClr"/>
        </a:solidFill>
        <a:gradFill rotWithShape="1">
          <a:gsLst>
            <a:gs pos="0">
              <a:schemeClr val="phClr">
                <a:tint val="98000"/>
                <a:shade val="90000"/>
                <a:satMod val="160000"/>
                <a:lumMod val="100000"/>
              </a:schemeClr>
            </a:gs>
            <a:gs pos="60000">
              <a:schemeClr val="phClr">
                <a:tint val="95000"/>
                <a:shade val="100000"/>
                <a:satMod val="130000"/>
                <a:lumMod val="130000"/>
              </a:schemeClr>
            </a:gs>
            <a:gs pos="100000">
              <a:schemeClr val="phClr">
                <a:tint val="97000"/>
                <a:shade val="100000"/>
                <a:hueMod val="100000"/>
                <a:satMod val="140000"/>
                <a:lumMod val="80000"/>
              </a:schemeClr>
            </a:gs>
          </a:gsLst>
          <a:path path="circle">
            <a:fillToRect l="20000" t="10000" r="20000" b="60000"/>
          </a:path>
        </a:gradFill>
        <a:gradFill rotWithShape="1">
          <a:gsLst>
            <a:gs pos="0">
              <a:schemeClr val="phClr">
                <a:tint val="94000"/>
                <a:satMod val="160000"/>
                <a:lumMod val="160000"/>
              </a:schemeClr>
            </a:gs>
            <a:gs pos="42000">
              <a:schemeClr val="phClr">
                <a:tint val="94000"/>
                <a:shade val="94000"/>
                <a:satMod val="160000"/>
                <a:lumMod val="130000"/>
              </a:schemeClr>
            </a:gs>
            <a:gs pos="100000">
              <a:schemeClr val="phClr">
                <a:tint val="97000"/>
                <a:shade val="94000"/>
                <a:satMod val="180000"/>
                <a:lumMod val="84000"/>
              </a:schemeClr>
            </a:gs>
          </a:gsLst>
          <a:path path="circle">
            <a:fillToRect l="24000" t="44000" r="24000" b="12000"/>
          </a:path>
        </a:gradFill>
      </a:bgFillStyleLst>
    </a:fmtScheme>
  </a:themeElements>
  <a:objectDefaults>
    <a:lnDef>
      <a:spPr>
        <a:ln w="25400">
          <a:headEnd type="none" w="lg" len="med"/>
          <a:tailEnd type="triangle" w="lg" len="med"/>
        </a:ln>
      </a:spPr>
      <a:bodyPr/>
      <a:lstStyle/>
      <a:style>
        <a:lnRef idx="1">
          <a:schemeClr val="accent1"/>
        </a:lnRef>
        <a:fillRef idx="0">
          <a:schemeClr val="accent1"/>
        </a:fillRef>
        <a:effectRef idx="0">
          <a:schemeClr val="accent1"/>
        </a:effectRef>
        <a:fontRef idx="minor">
          <a:schemeClr val="tx1"/>
        </a:fontRef>
      </a:style>
    </a:lnDef>
    <a:txDef>
      <a:spPr>
        <a:noFill/>
      </a:spPr>
      <a:bodyPr wrap="square" rtlCol="0">
        <a:spAutoFit/>
      </a:bodyPr>
      <a:lstStyle>
        <a:defPPr algn="ctr">
          <a:defRPr sz="1600" i="1" smtClean="0">
            <a:latin typeface="Cambria Math"/>
            <a:ea typeface="Cambria Math" panose="02040503050406030204" pitchFamily="18" charset="0"/>
          </a:defRPr>
        </a:defPPr>
      </a:lstStyle>
    </a:txDef>
  </a:objectDefaults>
  <a:extraClrSchemeLst/>
</a:theme>
</file>

<file path=ppt/theme/theme2.xml><?xml version="1.0" encoding="utf-8"?>
<a:theme xmlns:a="http://schemas.openxmlformats.org/drawingml/2006/main" name="Motiv systému Office">
  <a:themeElements>
    <a:clrScheme name="Kancelář">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Slipstream</Template>
  <TotalTime>9612</TotalTime>
  <Words>3559</Words>
  <Application>Microsoft Office PowerPoint</Application>
  <PresentationFormat>Předvádění na obrazovce (4:3)</PresentationFormat>
  <Paragraphs>542</Paragraphs>
  <Slides>16</Slides>
  <Notes>16</Notes>
  <HiddenSlides>0</HiddenSlides>
  <MMClips>0</MMClips>
  <ScaleCrop>false</ScaleCrop>
  <HeadingPairs>
    <vt:vector size="6" baseType="variant">
      <vt:variant>
        <vt:lpstr>Použitá písma</vt:lpstr>
      </vt:variant>
      <vt:variant>
        <vt:i4>9</vt:i4>
      </vt:variant>
      <vt:variant>
        <vt:lpstr>Motiv</vt:lpstr>
      </vt:variant>
      <vt:variant>
        <vt:i4>1</vt:i4>
      </vt:variant>
      <vt:variant>
        <vt:lpstr>Nadpisy snímků</vt:lpstr>
      </vt:variant>
      <vt:variant>
        <vt:i4>16</vt:i4>
      </vt:variant>
    </vt:vector>
  </HeadingPairs>
  <TitlesOfParts>
    <vt:vector size="26" baseType="lpstr">
      <vt:lpstr>Algerian</vt:lpstr>
      <vt:lpstr>Arial</vt:lpstr>
      <vt:lpstr>Calibri</vt:lpstr>
      <vt:lpstr>Cambria Math</vt:lpstr>
      <vt:lpstr>Georgia</vt:lpstr>
      <vt:lpstr>Tahoma</vt:lpstr>
      <vt:lpstr>Times New Roman</vt:lpstr>
      <vt:lpstr>Trebuchet MS</vt:lpstr>
      <vt:lpstr>Wingdings</vt:lpstr>
      <vt:lpstr>FMI</vt:lpstr>
      <vt:lpstr>Pricing of  option contracts</vt:lpstr>
      <vt:lpstr>Binomial model – introduction</vt:lpstr>
      <vt:lpstr>Binomial model – key insights</vt:lpstr>
      <vt:lpstr>Binomial model – generalization</vt:lpstr>
      <vt:lpstr>Binomial model – example </vt:lpstr>
      <vt:lpstr>Black–Scholes formula</vt:lpstr>
      <vt:lpstr>Black–Scholes formula – example</vt:lpstr>
      <vt:lpstr>Black–Scholes formula – expected value</vt:lpstr>
      <vt:lpstr>Monte Carlo simulation</vt:lpstr>
      <vt:lpstr>Extensions of B-S formula (1)</vt:lpstr>
      <vt:lpstr>Extensions of B-S formula (2)</vt:lpstr>
      <vt:lpstr>Volatility smile</vt:lpstr>
      <vt:lpstr>Put-call parity – derivation</vt:lpstr>
      <vt:lpstr>Put-call parity – examples</vt:lpstr>
      <vt:lpstr>See you  in the next lecture</vt:lpstr>
      <vt:lpstr>Footnotes</vt:lpstr>
    </vt:vector>
  </TitlesOfParts>
  <Company>Institute of Economic Studies, Charles University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Pricing of option contracts</dc:title>
  <dc:subject>FI - TALKING SLIDES</dc:subject>
  <dc:creator>Oldřich DĚDEK</dc:creator>
  <cp:keywords>pptxFI_L18</cp:keywords>
  <dc:description>Financial markets instruments</dc:description>
  <cp:lastModifiedBy>Oldrich DEDEK</cp:lastModifiedBy>
  <cp:revision>3235</cp:revision>
  <cp:lastPrinted>2020-10-16T12:18:24Z</cp:lastPrinted>
  <dcterms:created xsi:type="dcterms:W3CDTF">2014-05-11T12:40:16Z</dcterms:created>
  <dcterms:modified xsi:type="dcterms:W3CDTF">2026-02-15T10:44:27Z</dcterms:modified>
  <cp:category>O.D. Lecturing Legacy</cp:category>
  <cp:contentStatus>OD Web</cp:contentStatus>
</cp:coreProperties>
</file>