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5"/>
  </p:notesMasterIdLst>
  <p:sldIdLst>
    <p:sldId id="256" r:id="rId2"/>
    <p:sldId id="308" r:id="rId3"/>
    <p:sldId id="323" r:id="rId4"/>
    <p:sldId id="330" r:id="rId5"/>
    <p:sldId id="320" r:id="rId6"/>
    <p:sldId id="301" r:id="rId7"/>
    <p:sldId id="325" r:id="rId8"/>
    <p:sldId id="327" r:id="rId9"/>
    <p:sldId id="321" r:id="rId10"/>
    <p:sldId id="333" r:id="rId11"/>
    <p:sldId id="318" r:id="rId12"/>
    <p:sldId id="326" r:id="rId13"/>
    <p:sldId id="272" r:id="rId14"/>
  </p:sldIdLst>
  <p:sldSz cx="9144000" cy="6858000" type="screen4x3"/>
  <p:notesSz cx="6797675" cy="9926638"/>
  <p:custDataLst>
    <p:tags r:id="rId16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E9EBF5"/>
    <a:srgbClr val="D0D3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400" autoAdjust="0"/>
  </p:normalViewPr>
  <p:slideViewPr>
    <p:cSldViewPr>
      <p:cViewPr varScale="1">
        <p:scale>
          <a:sx n="147" d="100"/>
          <a:sy n="147" d="100"/>
        </p:scale>
        <p:origin x="2154" y="342"/>
      </p:cViewPr>
      <p:guideLst>
        <p:guide orient="horz" pos="406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5232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15.02.2026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44024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6577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6806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7485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2899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8859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90685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8051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8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7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7" Type="http://schemas.openxmlformats.org/officeDocument/2006/relationships/image" Target="../media/image38.png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6.png"/><Relationship Id="rId14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9.png"/><Relationship Id="rId18" Type="http://schemas.openxmlformats.org/officeDocument/2006/relationships/image" Target="../media/image380.png"/><Relationship Id="rId17" Type="http://schemas.openxmlformats.org/officeDocument/2006/relationships/image" Target="../media/image42.png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5.png"/><Relationship Id="rId19" Type="http://schemas.openxmlformats.org/officeDocument/2006/relationships/image" Target="../media/image43.png"/><Relationship Id="rId14" Type="http://schemas.openxmlformats.org/officeDocument/2006/relationships/image" Target="../media/image6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edekold.myportfolio.com/" TargetMode="External"/><Relationship Id="rId4" Type="http://schemas.openxmlformats.org/officeDocument/2006/relationships/hyperlink" Target="https://dedeklegacy.cz/talking-slides.html" TargetMode="Externa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60.png"/><Relationship Id="rId21" Type="http://schemas.openxmlformats.org/officeDocument/2006/relationships/image" Target="../media/image80.png"/><Relationship Id="rId17" Type="http://schemas.openxmlformats.org/officeDocument/2006/relationships/image" Target="../media/image50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41.png"/><Relationship Id="rId20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0.png"/><Relationship Id="rId23" Type="http://schemas.openxmlformats.org/officeDocument/2006/relationships/image" Target="../media/image100.png"/><Relationship Id="rId19" Type="http://schemas.openxmlformats.org/officeDocument/2006/relationships/image" Target="../media/image70.png"/><Relationship Id="rId22" Type="http://schemas.openxmlformats.org/officeDocument/2006/relationships/image" Target="../media/image9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5.png"/><Relationship Id="rId21" Type="http://schemas.openxmlformats.org/officeDocument/2006/relationships/image" Target="../media/image18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2.png"/><Relationship Id="rId19" Type="http://schemas.openxmlformats.org/officeDocument/2006/relationships/image" Target="../media/image16.png"/><Relationship Id="rId22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1.png"/><Relationship Id="rId18" Type="http://schemas.openxmlformats.org/officeDocument/2006/relationships/image" Target="../media/image221.png"/><Relationship Id="rId21" Type="http://schemas.openxmlformats.org/officeDocument/2006/relationships/image" Target="../media/image23.png"/><Relationship Id="rId12" Type="http://schemas.openxmlformats.org/officeDocument/2006/relationships/image" Target="../media/image22.png"/><Relationship Id="rId17" Type="http://schemas.openxmlformats.org/officeDocument/2006/relationships/image" Target="../media/image15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40.png"/><Relationship Id="rId20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130.png"/><Relationship Id="rId19" Type="http://schemas.openxmlformats.org/officeDocument/2006/relationships/image" Target="../media/image170.png"/><Relationship Id="rId14" Type="http://schemas.openxmlformats.org/officeDocument/2006/relationships/image" Target="../media/image131.pn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00.png"/><Relationship Id="rId18" Type="http://schemas.openxmlformats.org/officeDocument/2006/relationships/image" Target="../media/image240.png"/><Relationship Id="rId12" Type="http://schemas.openxmlformats.org/officeDocument/2006/relationships/image" Target="../media/image131.png"/><Relationship Id="rId17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4.png"/><Relationship Id="rId15" Type="http://schemas.openxmlformats.org/officeDocument/2006/relationships/image" Target="../media/image210.png"/><Relationship Id="rId19" Type="http://schemas.openxmlformats.org/officeDocument/2006/relationships/image" Target="../media/image26.png"/><Relationship Id="rId14" Type="http://schemas.openxmlformats.org/officeDocument/2006/relationships/image" Target="../media/image140.png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30.png"/><Relationship Id="rId12" Type="http://schemas.openxmlformats.org/officeDocument/2006/relationships/image" Target="../media/image6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7.png"/><Relationship Id="rId15" Type="http://schemas.openxmlformats.org/officeDocument/2006/relationships/image" Target="../media/image29.png"/><Relationship Id="rId1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2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66.png"/><Relationship Id="rId1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</a:t>
            </a:r>
            <a:r>
              <a:rPr lang="cs-CZ" sz="1800" dirty="0">
                <a:solidFill>
                  <a:srgbClr val="7030A0"/>
                </a:solidFill>
              </a:rPr>
              <a:t>20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Trading strategies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with options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96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94F2EC-A12C-8138-0AFF-658ABEC2A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171166BF-7D51-A47B-A82A-FA1142344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8263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8EB6EAD-3089-6337-EF54-BA6FB348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D6CE12D-53E5-FC4C-2573-62259F37F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" y="144000"/>
            <a:ext cx="5724144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Dynamic </a:t>
            </a:r>
            <a:r>
              <a:rPr lang="cs-CZ" dirty="0">
                <a:solidFill>
                  <a:srgbClr val="000000"/>
                </a:solidFill>
              </a:rPr>
              <a:t>maturity </a:t>
            </a:r>
            <a:r>
              <a:rPr lang="en-GB" dirty="0">
                <a:solidFill>
                  <a:srgbClr val="000000"/>
                </a:solidFill>
              </a:rPr>
              <a:t>protective put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B35684A7-5976-95EE-F979-7ECDE3978AE4}"/>
              </a:ext>
            </a:extLst>
          </p:cNvPr>
          <p:cNvSpPr txBox="1"/>
          <p:nvPr/>
        </p:nvSpPr>
        <p:spPr>
          <a:xfrm>
            <a:off x="864000" y="864000"/>
            <a:ext cx="205181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9" name="TextovéPole 78">
            <a:extLst>
              <a:ext uri="{FF2B5EF4-FFF2-40B4-BE49-F238E27FC236}">
                <a16:creationId xmlns:a16="http://schemas.microsoft.com/office/drawing/2014/main" id="{1B2FFB7F-D50C-F4B1-0B24-5F64EF79041D}"/>
              </a:ext>
            </a:extLst>
          </p:cNvPr>
          <p:cNvSpPr txBox="1"/>
          <p:nvPr/>
        </p:nvSpPr>
        <p:spPr>
          <a:xfrm>
            <a:off x="863999" y="4608000"/>
            <a:ext cx="3311999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Embedded instability</a:t>
            </a:r>
          </a:p>
        </p:txBody>
      </p:sp>
      <p:sp>
        <p:nvSpPr>
          <p:cNvPr id="92" name="TextovéPole 91">
            <a:extLst>
              <a:ext uri="{FF2B5EF4-FFF2-40B4-BE49-F238E27FC236}">
                <a16:creationId xmlns:a16="http://schemas.microsoft.com/office/drawing/2014/main" id="{4A9996EF-AC08-5BE0-0C0D-4BA851A47F30}"/>
              </a:ext>
            </a:extLst>
          </p:cNvPr>
          <p:cNvSpPr txBox="1"/>
          <p:nvPr/>
        </p:nvSpPr>
        <p:spPr>
          <a:xfrm>
            <a:off x="1188000" y="1205022"/>
            <a:ext cx="763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The strategy regularly rebalances the stock-bond portfolio with the aim to replicate the protective put’s payoff at maturity </a:t>
            </a:r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61513DDE-5989-A35F-955F-FE1AC97E39D8}"/>
              </a:ext>
            </a:extLst>
          </p:cNvPr>
          <p:cNvSpPr txBox="1"/>
          <p:nvPr/>
        </p:nvSpPr>
        <p:spPr>
          <a:xfrm>
            <a:off x="1188000" y="1753984"/>
            <a:ext cx="79205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Example: prevent the portfolio value from falling below USD 100,000; share price can rise or fall by 10% and bond yield is 5% (over a 6 months period)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7BB34CFD-7EC2-DC4F-88C3-353F5F3668F8}"/>
                  </a:ext>
                </a:extLst>
              </p:cNvPr>
              <p:cNvSpPr txBox="1"/>
              <p:nvPr/>
            </p:nvSpPr>
            <p:spPr>
              <a:xfrm>
                <a:off x="7445433" y="2486840"/>
                <a:ext cx="1463727" cy="550472"/>
              </a:xfrm>
              <a:prstGeom prst="rect">
                <a:avLst/>
              </a:prstGeom>
              <a:ln/>
            </p:spPr>
            <p:style>
              <a:lnRef idx="2">
                <a:schemeClr val="accent5">
                  <a:shade val="15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buClr>
                    <a:srgbClr val="7030A0"/>
                  </a:buClr>
                  <a:buSzPct val="100000"/>
                </a:pP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Cost of protective put</a:t>
                </a: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101,417−100,000 =</m:t>
                      </m:r>
                      <m:r>
                        <m:rPr>
                          <m:nor/>
                        </m:rPr>
                        <a:rPr lang="cs-CZ" sz="10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USD</m:t>
                      </m:r>
                      <m:r>
                        <a:rPr lang="cs-CZ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1,417</m:t>
                      </m:r>
                      <m:r>
                        <m:rPr>
                          <m:nor/>
                        </m:rPr>
                        <a:rPr lang="en-GB" sz="10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7BB34CFD-7EC2-DC4F-88C3-353F5F3668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5433" y="2486840"/>
                <a:ext cx="1463727" cy="55047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ovéPole 69">
            <a:extLst>
              <a:ext uri="{FF2B5EF4-FFF2-40B4-BE49-F238E27FC236}">
                <a16:creationId xmlns:a16="http://schemas.microsoft.com/office/drawing/2014/main" id="{66AE1C72-E1FC-4BDA-18A2-6647528498C6}"/>
              </a:ext>
            </a:extLst>
          </p:cNvPr>
          <p:cNvSpPr txBox="1"/>
          <p:nvPr/>
        </p:nvSpPr>
        <p:spPr>
          <a:xfrm>
            <a:off x="1188000" y="5476362"/>
            <a:ext cx="78342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Potentially destabilising effect on stock and bond markets if the strategy is applied automatically using computerised program trading</a:t>
            </a:r>
          </a:p>
        </p:txBody>
      </p: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D2B06E5A-ED4C-21AD-89FA-5D716E78B210}"/>
              </a:ext>
            </a:extLst>
          </p:cNvPr>
          <p:cNvSpPr txBox="1"/>
          <p:nvPr/>
        </p:nvSpPr>
        <p:spPr>
          <a:xfrm>
            <a:off x="1187625" y="4927114"/>
            <a:ext cx="783426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strategy may lead to higher stock market volatility (falling stock market triggers orders to sell shares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 and vice versa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</p:txBody>
      </p:sp>
      <p:grpSp>
        <p:nvGrpSpPr>
          <p:cNvPr id="118" name="Skupina 117">
            <a:extLst>
              <a:ext uri="{FF2B5EF4-FFF2-40B4-BE49-F238E27FC236}">
                <a16:creationId xmlns:a16="http://schemas.microsoft.com/office/drawing/2014/main" id="{16C85E79-7407-5995-683B-AD3AF2B4DDA6}"/>
              </a:ext>
            </a:extLst>
          </p:cNvPr>
          <p:cNvGrpSpPr/>
          <p:nvPr/>
        </p:nvGrpSpPr>
        <p:grpSpPr>
          <a:xfrm>
            <a:off x="1067446" y="2480784"/>
            <a:ext cx="3375514" cy="1369298"/>
            <a:chOff x="496310" y="2372480"/>
            <a:chExt cx="3375514" cy="1369298"/>
          </a:xfrm>
        </p:grpSpPr>
        <p:sp>
          <p:nvSpPr>
            <p:cNvPr id="113" name="Volný tvar: obrazec 112">
              <a:extLst>
                <a:ext uri="{FF2B5EF4-FFF2-40B4-BE49-F238E27FC236}">
                  <a16:creationId xmlns:a16="http://schemas.microsoft.com/office/drawing/2014/main" id="{9FF76A87-E9BA-5907-7EB9-E24512075064}"/>
                </a:ext>
              </a:extLst>
            </p:cNvPr>
            <p:cNvSpPr/>
            <p:nvPr/>
          </p:nvSpPr>
          <p:spPr>
            <a:xfrm>
              <a:off x="3070957" y="3185917"/>
              <a:ext cx="438254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15" name="Volný tvar: obrazec 114">
              <a:extLst>
                <a:ext uri="{FF2B5EF4-FFF2-40B4-BE49-F238E27FC236}">
                  <a16:creationId xmlns:a16="http://schemas.microsoft.com/office/drawing/2014/main" id="{B0EDBC70-5F85-5FD9-E079-2B2E8F8753BD}"/>
                </a:ext>
              </a:extLst>
            </p:cNvPr>
            <p:cNvSpPr/>
            <p:nvPr/>
          </p:nvSpPr>
          <p:spPr>
            <a:xfrm flipH="1">
              <a:off x="2627784" y="3185917"/>
              <a:ext cx="438254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16" name="Volný tvar: obrazec 115">
              <a:extLst>
                <a:ext uri="{FF2B5EF4-FFF2-40B4-BE49-F238E27FC236}">
                  <a16:creationId xmlns:a16="http://schemas.microsoft.com/office/drawing/2014/main" id="{9C00F28F-E2B5-8703-9CAA-812F7385F969}"/>
                </a:ext>
              </a:extLst>
            </p:cNvPr>
            <p:cNvSpPr/>
            <p:nvPr/>
          </p:nvSpPr>
          <p:spPr>
            <a:xfrm>
              <a:off x="1301210" y="3188752"/>
              <a:ext cx="438254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17" name="Volný tvar: obrazec 116">
              <a:extLst>
                <a:ext uri="{FF2B5EF4-FFF2-40B4-BE49-F238E27FC236}">
                  <a16:creationId xmlns:a16="http://schemas.microsoft.com/office/drawing/2014/main" id="{CB9D712D-4078-9379-40CE-A9B2C6F89C1D}"/>
                </a:ext>
              </a:extLst>
            </p:cNvPr>
            <p:cNvSpPr/>
            <p:nvPr/>
          </p:nvSpPr>
          <p:spPr>
            <a:xfrm flipH="1">
              <a:off x="858037" y="3188752"/>
              <a:ext cx="438254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11" name="Volný tvar: obrazec 110">
              <a:extLst>
                <a:ext uri="{FF2B5EF4-FFF2-40B4-BE49-F238E27FC236}">
                  <a16:creationId xmlns:a16="http://schemas.microsoft.com/office/drawing/2014/main" id="{039D1374-3088-F2CD-F1F3-FBD818627556}"/>
                </a:ext>
              </a:extLst>
            </p:cNvPr>
            <p:cNvSpPr/>
            <p:nvPr/>
          </p:nvSpPr>
          <p:spPr>
            <a:xfrm>
              <a:off x="2192474" y="2683882"/>
              <a:ext cx="849659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12" name="Volný tvar: obrazec 111">
              <a:extLst>
                <a:ext uri="{FF2B5EF4-FFF2-40B4-BE49-F238E27FC236}">
                  <a16:creationId xmlns:a16="http://schemas.microsoft.com/office/drawing/2014/main" id="{903F97E5-3C4C-4453-E8F4-D6D5579D2385}"/>
                </a:ext>
              </a:extLst>
            </p:cNvPr>
            <p:cNvSpPr/>
            <p:nvPr/>
          </p:nvSpPr>
          <p:spPr>
            <a:xfrm flipV="1">
              <a:off x="1337032" y="2709824"/>
              <a:ext cx="849659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noFill/>
            <a:scene3d>
              <a:camera prst="orthographicFront"/>
              <a:lightRig rig="threePt" dir="t">
                <a:rot lat="0" lon="0" rev="7500000"/>
              </a:lightRig>
            </a:scene3d>
            <a:sp3d z="-40000" prstMaterial="matte"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grpSp>
          <p:nvGrpSpPr>
            <p:cNvPr id="93" name="Skupina 92">
              <a:extLst>
                <a:ext uri="{FF2B5EF4-FFF2-40B4-BE49-F238E27FC236}">
                  <a16:creationId xmlns:a16="http://schemas.microsoft.com/office/drawing/2014/main" id="{A12E659A-90A3-587E-4EDF-F961187B3A98}"/>
                </a:ext>
              </a:extLst>
            </p:cNvPr>
            <p:cNvGrpSpPr/>
            <p:nvPr/>
          </p:nvGrpSpPr>
          <p:grpSpPr>
            <a:xfrm>
              <a:off x="496310" y="2372480"/>
              <a:ext cx="3375514" cy="1369298"/>
              <a:chOff x="496310" y="2372480"/>
              <a:chExt cx="3375514" cy="1369298"/>
            </a:xfrm>
          </p:grpSpPr>
          <p:sp>
            <p:nvSpPr>
              <p:cNvPr id="22" name="Volný tvar: obrazec 21">
                <a:extLst>
                  <a:ext uri="{FF2B5EF4-FFF2-40B4-BE49-F238E27FC236}">
                    <a16:creationId xmlns:a16="http://schemas.microsoft.com/office/drawing/2014/main" id="{829FF67E-BAD8-BEF1-691C-6B22AF638B49}"/>
                  </a:ext>
                </a:extLst>
              </p:cNvPr>
              <p:cNvSpPr/>
              <p:nvPr/>
            </p:nvSpPr>
            <p:spPr>
              <a:xfrm>
                <a:off x="1835776" y="2372480"/>
                <a:ext cx="720000" cy="360000"/>
              </a:xfrm>
              <a:custGeom>
                <a:avLst/>
                <a:gdLst>
                  <a:gd name="connsiteX0" fmla="*/ 0 w 750274"/>
                  <a:gd name="connsiteY0" fmla="*/ 0 h 376260"/>
                  <a:gd name="connsiteX1" fmla="*/ 750274 w 750274"/>
                  <a:gd name="connsiteY1" fmla="*/ 0 h 376260"/>
                  <a:gd name="connsiteX2" fmla="*/ 750274 w 750274"/>
                  <a:gd name="connsiteY2" fmla="*/ 376260 h 376260"/>
                  <a:gd name="connsiteX3" fmla="*/ 0 w 750274"/>
                  <a:gd name="connsiteY3" fmla="*/ 376260 h 376260"/>
                  <a:gd name="connsiteX4" fmla="*/ 0 w 750274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0274" h="376260">
                    <a:moveTo>
                      <a:pt x="0" y="0"/>
                    </a:moveTo>
                    <a:lnTo>
                      <a:pt x="750274" y="0"/>
                    </a:lnTo>
                    <a:lnTo>
                      <a:pt x="750274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4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100,000</a:t>
                </a:r>
                <a:endParaRPr lang="en-GB" sz="1000" kern="1200" dirty="0"/>
              </a:p>
            </p:txBody>
          </p:sp>
          <p:sp>
            <p:nvSpPr>
              <p:cNvPr id="23" name="Volný tvar: obrazec 22">
                <a:extLst>
                  <a:ext uri="{FF2B5EF4-FFF2-40B4-BE49-F238E27FC236}">
                    <a16:creationId xmlns:a16="http://schemas.microsoft.com/office/drawing/2014/main" id="{C9847F68-A201-4D23-8213-B36E2695F0BB}"/>
                  </a:ext>
                </a:extLst>
              </p:cNvPr>
              <p:cNvSpPr/>
              <p:nvPr/>
            </p:nvSpPr>
            <p:spPr>
              <a:xfrm>
                <a:off x="938903" y="2883463"/>
                <a:ext cx="720000" cy="360000"/>
              </a:xfrm>
              <a:custGeom>
                <a:avLst/>
                <a:gdLst>
                  <a:gd name="connsiteX0" fmla="*/ 0 w 778317"/>
                  <a:gd name="connsiteY0" fmla="*/ 0 h 392825"/>
                  <a:gd name="connsiteX1" fmla="*/ 778317 w 778317"/>
                  <a:gd name="connsiteY1" fmla="*/ 0 h 392825"/>
                  <a:gd name="connsiteX2" fmla="*/ 778317 w 778317"/>
                  <a:gd name="connsiteY2" fmla="*/ 392825 h 392825"/>
                  <a:gd name="connsiteX3" fmla="*/ 0 w 778317"/>
                  <a:gd name="connsiteY3" fmla="*/ 392825 h 392825"/>
                  <a:gd name="connsiteX4" fmla="*/ 0 w 778317"/>
                  <a:gd name="connsiteY4" fmla="*/ 0 h 392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8317" h="392825">
                    <a:moveTo>
                      <a:pt x="0" y="0"/>
                    </a:moveTo>
                    <a:lnTo>
                      <a:pt x="778317" y="0"/>
                    </a:lnTo>
                    <a:lnTo>
                      <a:pt x="778317" y="392825"/>
                    </a:lnTo>
                    <a:lnTo>
                      <a:pt x="0" y="39282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90,000</a:t>
                </a:r>
              </a:p>
            </p:txBody>
          </p:sp>
          <p:sp>
            <p:nvSpPr>
              <p:cNvPr id="24" name="Volný tvar: obrazec 23">
                <a:extLst>
                  <a:ext uri="{FF2B5EF4-FFF2-40B4-BE49-F238E27FC236}">
                    <a16:creationId xmlns:a16="http://schemas.microsoft.com/office/drawing/2014/main" id="{409B9D1E-EA4A-6D9A-55D2-5C61A07B0C7D}"/>
                  </a:ext>
                </a:extLst>
              </p:cNvPr>
              <p:cNvSpPr/>
              <p:nvPr/>
            </p:nvSpPr>
            <p:spPr>
              <a:xfrm>
                <a:off x="1381485" y="3381773"/>
                <a:ext cx="720011" cy="360005"/>
              </a:xfrm>
              <a:custGeom>
                <a:avLst/>
                <a:gdLst>
                  <a:gd name="connsiteX0" fmla="*/ 0 w 720011"/>
                  <a:gd name="connsiteY0" fmla="*/ 0 h 360005"/>
                  <a:gd name="connsiteX1" fmla="*/ 720011 w 720011"/>
                  <a:gd name="connsiteY1" fmla="*/ 0 h 360005"/>
                  <a:gd name="connsiteX2" fmla="*/ 720011 w 720011"/>
                  <a:gd name="connsiteY2" fmla="*/ 360005 h 360005"/>
                  <a:gd name="connsiteX3" fmla="*/ 0 w 720011"/>
                  <a:gd name="connsiteY3" fmla="*/ 360005 h 360005"/>
                  <a:gd name="connsiteX4" fmla="*/ 0 w 720011"/>
                  <a:gd name="connsiteY4" fmla="*/ 0 h 360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0011" h="360005">
                    <a:moveTo>
                      <a:pt x="0" y="0"/>
                    </a:moveTo>
                    <a:lnTo>
                      <a:pt x="720011" y="0"/>
                    </a:lnTo>
                    <a:lnTo>
                      <a:pt x="720011" y="360005"/>
                    </a:lnTo>
                    <a:lnTo>
                      <a:pt x="0" y="36000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99,000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(100,000)</a:t>
                </a:r>
                <a:endParaRPr lang="en-GB" sz="1000" kern="1200" dirty="0"/>
              </a:p>
            </p:txBody>
          </p:sp>
          <p:sp>
            <p:nvSpPr>
              <p:cNvPr id="25" name="Volný tvar: obrazec 24">
                <a:extLst>
                  <a:ext uri="{FF2B5EF4-FFF2-40B4-BE49-F238E27FC236}">
                    <a16:creationId xmlns:a16="http://schemas.microsoft.com/office/drawing/2014/main" id="{090702DF-D0AB-553E-4548-F66F36966BF0}"/>
                  </a:ext>
                </a:extLst>
              </p:cNvPr>
              <p:cNvSpPr/>
              <p:nvPr/>
            </p:nvSpPr>
            <p:spPr>
              <a:xfrm>
                <a:off x="496310" y="3381773"/>
                <a:ext cx="720011" cy="360005"/>
              </a:xfrm>
              <a:custGeom>
                <a:avLst/>
                <a:gdLst>
                  <a:gd name="connsiteX0" fmla="*/ 0 w 720011"/>
                  <a:gd name="connsiteY0" fmla="*/ 0 h 360005"/>
                  <a:gd name="connsiteX1" fmla="*/ 720011 w 720011"/>
                  <a:gd name="connsiteY1" fmla="*/ 0 h 360005"/>
                  <a:gd name="connsiteX2" fmla="*/ 720011 w 720011"/>
                  <a:gd name="connsiteY2" fmla="*/ 360005 h 360005"/>
                  <a:gd name="connsiteX3" fmla="*/ 0 w 720011"/>
                  <a:gd name="connsiteY3" fmla="*/ 360005 h 360005"/>
                  <a:gd name="connsiteX4" fmla="*/ 0 w 720011"/>
                  <a:gd name="connsiteY4" fmla="*/ 0 h 360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0011" h="360005">
                    <a:moveTo>
                      <a:pt x="0" y="0"/>
                    </a:moveTo>
                    <a:lnTo>
                      <a:pt x="720011" y="0"/>
                    </a:lnTo>
                    <a:lnTo>
                      <a:pt x="720011" y="360005"/>
                    </a:lnTo>
                    <a:lnTo>
                      <a:pt x="0" y="36000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81,000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(100,000)</a:t>
                </a:r>
                <a:endParaRPr lang="en-GB" sz="1000" kern="1200" dirty="0"/>
              </a:p>
            </p:txBody>
          </p:sp>
          <p:sp>
            <p:nvSpPr>
              <p:cNvPr id="26" name="Volný tvar: obrazec 25">
                <a:extLst>
                  <a:ext uri="{FF2B5EF4-FFF2-40B4-BE49-F238E27FC236}">
                    <a16:creationId xmlns:a16="http://schemas.microsoft.com/office/drawing/2014/main" id="{D488121C-66C1-D64D-5EFC-F0DAD7A15A58}"/>
                  </a:ext>
                </a:extLst>
              </p:cNvPr>
              <p:cNvSpPr/>
              <p:nvPr/>
            </p:nvSpPr>
            <p:spPr>
              <a:xfrm>
                <a:off x="2709242" y="2883463"/>
                <a:ext cx="720000" cy="360000"/>
              </a:xfrm>
              <a:custGeom>
                <a:avLst/>
                <a:gdLst>
                  <a:gd name="connsiteX0" fmla="*/ 0 w 778317"/>
                  <a:gd name="connsiteY0" fmla="*/ 0 h 392218"/>
                  <a:gd name="connsiteX1" fmla="*/ 778317 w 778317"/>
                  <a:gd name="connsiteY1" fmla="*/ 0 h 392218"/>
                  <a:gd name="connsiteX2" fmla="*/ 778317 w 778317"/>
                  <a:gd name="connsiteY2" fmla="*/ 392218 h 392218"/>
                  <a:gd name="connsiteX3" fmla="*/ 0 w 778317"/>
                  <a:gd name="connsiteY3" fmla="*/ 392218 h 392218"/>
                  <a:gd name="connsiteX4" fmla="*/ 0 w 778317"/>
                  <a:gd name="connsiteY4" fmla="*/ 0 h 392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8317" h="392218">
                    <a:moveTo>
                      <a:pt x="0" y="0"/>
                    </a:moveTo>
                    <a:lnTo>
                      <a:pt x="778317" y="0"/>
                    </a:lnTo>
                    <a:lnTo>
                      <a:pt x="778317" y="392218"/>
                    </a:lnTo>
                    <a:lnTo>
                      <a:pt x="0" y="39221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110,000</a:t>
                </a:r>
                <a:endParaRPr lang="en-GB" sz="1000" kern="1200" dirty="0"/>
              </a:p>
            </p:txBody>
          </p:sp>
          <p:sp>
            <p:nvSpPr>
              <p:cNvPr id="27" name="Volný tvar: obrazec 26">
                <a:extLst>
                  <a:ext uri="{FF2B5EF4-FFF2-40B4-BE49-F238E27FC236}">
                    <a16:creationId xmlns:a16="http://schemas.microsoft.com/office/drawing/2014/main" id="{7A630E96-9697-E7D3-B70E-3F93FB2AC4A0}"/>
                  </a:ext>
                </a:extLst>
              </p:cNvPr>
              <p:cNvSpPr/>
              <p:nvPr/>
            </p:nvSpPr>
            <p:spPr>
              <a:xfrm>
                <a:off x="3151824" y="3381773"/>
                <a:ext cx="720000" cy="360000"/>
              </a:xfrm>
              <a:custGeom>
                <a:avLst/>
                <a:gdLst>
                  <a:gd name="connsiteX0" fmla="*/ 0 w 752521"/>
                  <a:gd name="connsiteY0" fmla="*/ 0 h 376260"/>
                  <a:gd name="connsiteX1" fmla="*/ 752521 w 752521"/>
                  <a:gd name="connsiteY1" fmla="*/ 0 h 376260"/>
                  <a:gd name="connsiteX2" fmla="*/ 752521 w 752521"/>
                  <a:gd name="connsiteY2" fmla="*/ 376260 h 376260"/>
                  <a:gd name="connsiteX3" fmla="*/ 0 w 752521"/>
                  <a:gd name="connsiteY3" fmla="*/ 376260 h 376260"/>
                  <a:gd name="connsiteX4" fmla="*/ 0 w 752521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2521" h="376260">
                    <a:moveTo>
                      <a:pt x="0" y="0"/>
                    </a:moveTo>
                    <a:lnTo>
                      <a:pt x="752521" y="0"/>
                    </a:lnTo>
                    <a:lnTo>
                      <a:pt x="752521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121,000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(121,000)</a:t>
                </a:r>
                <a:endParaRPr lang="en-GB" sz="1000" kern="1200" dirty="0"/>
              </a:p>
            </p:txBody>
          </p:sp>
          <p:sp>
            <p:nvSpPr>
              <p:cNvPr id="28" name="Volný tvar: obrazec 27">
                <a:extLst>
                  <a:ext uri="{FF2B5EF4-FFF2-40B4-BE49-F238E27FC236}">
                    <a16:creationId xmlns:a16="http://schemas.microsoft.com/office/drawing/2014/main" id="{FE091039-0C40-AF5E-9DA9-FBFE52B8C470}"/>
                  </a:ext>
                </a:extLst>
              </p:cNvPr>
              <p:cNvSpPr/>
              <p:nvPr/>
            </p:nvSpPr>
            <p:spPr>
              <a:xfrm>
                <a:off x="2266660" y="3381773"/>
                <a:ext cx="720000" cy="360000"/>
              </a:xfrm>
              <a:custGeom>
                <a:avLst/>
                <a:gdLst>
                  <a:gd name="connsiteX0" fmla="*/ 0 w 752521"/>
                  <a:gd name="connsiteY0" fmla="*/ 0 h 376260"/>
                  <a:gd name="connsiteX1" fmla="*/ 752521 w 752521"/>
                  <a:gd name="connsiteY1" fmla="*/ 0 h 376260"/>
                  <a:gd name="connsiteX2" fmla="*/ 752521 w 752521"/>
                  <a:gd name="connsiteY2" fmla="*/ 376260 h 376260"/>
                  <a:gd name="connsiteX3" fmla="*/ 0 w 752521"/>
                  <a:gd name="connsiteY3" fmla="*/ 376260 h 376260"/>
                  <a:gd name="connsiteX4" fmla="*/ 0 w 752521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2521" h="376260">
                    <a:moveTo>
                      <a:pt x="0" y="0"/>
                    </a:moveTo>
                    <a:lnTo>
                      <a:pt x="752521" y="0"/>
                    </a:lnTo>
                    <a:lnTo>
                      <a:pt x="752521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99,000</a:t>
                </a:r>
              </a:p>
              <a:p>
                <a:pPr marL="0" lvl="0" indent="0" algn="ctr" defTabSz="106680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(100,000)</a:t>
                </a:r>
                <a:endParaRPr lang="en-GB" sz="1000" kern="1200" dirty="0"/>
              </a:p>
            </p:txBody>
          </p:sp>
        </p:grpSp>
      </p:grpSp>
      <p:grpSp>
        <p:nvGrpSpPr>
          <p:cNvPr id="126" name="Skupina 125">
            <a:extLst>
              <a:ext uri="{FF2B5EF4-FFF2-40B4-BE49-F238E27FC236}">
                <a16:creationId xmlns:a16="http://schemas.microsoft.com/office/drawing/2014/main" id="{1E796409-9402-9695-B302-5C7320A58267}"/>
              </a:ext>
            </a:extLst>
          </p:cNvPr>
          <p:cNvGrpSpPr/>
          <p:nvPr/>
        </p:nvGrpSpPr>
        <p:grpSpPr>
          <a:xfrm>
            <a:off x="4716016" y="2485099"/>
            <a:ext cx="3552360" cy="2407813"/>
            <a:chOff x="4907896" y="1958992"/>
            <a:chExt cx="3552360" cy="2407813"/>
          </a:xfrm>
          <a:solidFill>
            <a:schemeClr val="accent1"/>
          </a:solidFill>
        </p:grpSpPr>
        <p:sp>
          <p:nvSpPr>
            <p:cNvPr id="124" name="Volný tvar: obrazec 123">
              <a:extLst>
                <a:ext uri="{FF2B5EF4-FFF2-40B4-BE49-F238E27FC236}">
                  <a16:creationId xmlns:a16="http://schemas.microsoft.com/office/drawing/2014/main" id="{34AAC3CF-089C-92DE-4659-754BB9472363}"/>
                </a:ext>
              </a:extLst>
            </p:cNvPr>
            <p:cNvSpPr/>
            <p:nvPr/>
          </p:nvSpPr>
          <p:spPr>
            <a:xfrm>
              <a:off x="5696837" y="3807208"/>
              <a:ext cx="429331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25" name="Volný tvar: obrazec 124">
              <a:extLst>
                <a:ext uri="{FF2B5EF4-FFF2-40B4-BE49-F238E27FC236}">
                  <a16:creationId xmlns:a16="http://schemas.microsoft.com/office/drawing/2014/main" id="{2418772B-8BBE-1F6E-0508-E600BFCD5F3E}"/>
                </a:ext>
              </a:extLst>
            </p:cNvPr>
            <p:cNvSpPr/>
            <p:nvPr/>
          </p:nvSpPr>
          <p:spPr>
            <a:xfrm flipV="1">
              <a:off x="5267673" y="3837569"/>
              <a:ext cx="429331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22" name="Volný tvar: obrazec 121">
              <a:extLst>
                <a:ext uri="{FF2B5EF4-FFF2-40B4-BE49-F238E27FC236}">
                  <a16:creationId xmlns:a16="http://schemas.microsoft.com/office/drawing/2014/main" id="{6103F30F-20FB-32E3-B97C-9BB8B475F3E2}"/>
                </a:ext>
              </a:extLst>
            </p:cNvPr>
            <p:cNvSpPr/>
            <p:nvPr/>
          </p:nvSpPr>
          <p:spPr>
            <a:xfrm>
              <a:off x="7670669" y="3809765"/>
              <a:ext cx="429331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23" name="Volný tvar: obrazec 122">
              <a:extLst>
                <a:ext uri="{FF2B5EF4-FFF2-40B4-BE49-F238E27FC236}">
                  <a16:creationId xmlns:a16="http://schemas.microsoft.com/office/drawing/2014/main" id="{8C6092CB-7FAD-E9F5-548D-37F4CA1B52FE}"/>
                </a:ext>
              </a:extLst>
            </p:cNvPr>
            <p:cNvSpPr/>
            <p:nvPr/>
          </p:nvSpPr>
          <p:spPr>
            <a:xfrm flipV="1">
              <a:off x="7242352" y="3840045"/>
              <a:ext cx="429331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20" name="Volný tvar: obrazec 119">
              <a:extLst>
                <a:ext uri="{FF2B5EF4-FFF2-40B4-BE49-F238E27FC236}">
                  <a16:creationId xmlns:a16="http://schemas.microsoft.com/office/drawing/2014/main" id="{974D3F4E-532D-E444-4142-759BB35B075C}"/>
                </a:ext>
              </a:extLst>
            </p:cNvPr>
            <p:cNvSpPr/>
            <p:nvPr/>
          </p:nvSpPr>
          <p:spPr>
            <a:xfrm>
              <a:off x="6674669" y="2764898"/>
              <a:ext cx="993675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sp>
          <p:nvSpPr>
            <p:cNvPr id="121" name="Volný tvar: obrazec 120">
              <a:extLst>
                <a:ext uri="{FF2B5EF4-FFF2-40B4-BE49-F238E27FC236}">
                  <a16:creationId xmlns:a16="http://schemas.microsoft.com/office/drawing/2014/main" id="{F0518286-9B76-4141-51F6-1007E7160ADB}"/>
                </a:ext>
              </a:extLst>
            </p:cNvPr>
            <p:cNvSpPr/>
            <p:nvPr/>
          </p:nvSpPr>
          <p:spPr>
            <a:xfrm flipV="1">
              <a:off x="5683402" y="2795678"/>
              <a:ext cx="993675" cy="230971"/>
            </a:xfrm>
            <a:custGeom>
              <a:avLst/>
              <a:gdLst>
                <a:gd name="connsiteX0" fmla="*/ 0 w 545006"/>
                <a:gd name="connsiteY0" fmla="*/ 0 h 399671"/>
                <a:gd name="connsiteX1" fmla="*/ 0 w 545006"/>
                <a:gd name="connsiteY1" fmla="*/ 224058 h 399671"/>
                <a:gd name="connsiteX2" fmla="*/ 545006 w 545006"/>
                <a:gd name="connsiteY2" fmla="*/ 224058 h 399671"/>
                <a:gd name="connsiteX3" fmla="*/ 545006 w 545006"/>
                <a:gd name="connsiteY3" fmla="*/ 399671 h 399671"/>
                <a:gd name="connsiteX4" fmla="*/ 545006 w 545006"/>
                <a:gd name="connsiteY4" fmla="*/ 387560 h 39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5006" h="399671">
                  <a:moveTo>
                    <a:pt x="0" y="0"/>
                  </a:moveTo>
                  <a:lnTo>
                    <a:pt x="0" y="224058"/>
                  </a:lnTo>
                  <a:lnTo>
                    <a:pt x="545006" y="224058"/>
                  </a:lnTo>
                  <a:lnTo>
                    <a:pt x="545006" y="399671"/>
                  </a:lnTo>
                  <a:lnTo>
                    <a:pt x="545006" y="387560"/>
                  </a:lnTo>
                </a:path>
              </a:pathLst>
            </a:cu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en-GB" sz="1000" dirty="0">
                <a:solidFill>
                  <a:schemeClr val="tx1">
                    <a:hueOff val="0"/>
                    <a:satOff val="0"/>
                    <a:lumOff val="0"/>
                    <a:alphaOff val="0"/>
                  </a:schemeClr>
                </a:solidFill>
              </a:endParaRPr>
            </a:p>
          </p:txBody>
        </p:sp>
        <p:grpSp>
          <p:nvGrpSpPr>
            <p:cNvPr id="119" name="Skupina 118">
              <a:extLst>
                <a:ext uri="{FF2B5EF4-FFF2-40B4-BE49-F238E27FC236}">
                  <a16:creationId xmlns:a16="http://schemas.microsoft.com/office/drawing/2014/main" id="{CA9BD34C-7D88-D6D0-08BA-26B217C481AA}"/>
                </a:ext>
              </a:extLst>
            </p:cNvPr>
            <p:cNvGrpSpPr/>
            <p:nvPr/>
          </p:nvGrpSpPr>
          <p:grpSpPr>
            <a:xfrm>
              <a:off x="4907896" y="1958992"/>
              <a:ext cx="3552360" cy="2407813"/>
              <a:chOff x="4907896" y="1958992"/>
              <a:chExt cx="3552360" cy="2407813"/>
            </a:xfrm>
            <a:grpFill/>
          </p:grpSpPr>
          <p:sp>
            <p:nvSpPr>
              <p:cNvPr id="74" name="Volný tvar: obrazec 73">
                <a:extLst>
                  <a:ext uri="{FF2B5EF4-FFF2-40B4-BE49-F238E27FC236}">
                    <a16:creationId xmlns:a16="http://schemas.microsoft.com/office/drawing/2014/main" id="{BA984BC3-F71E-6D15-0C5F-F8A7B7D8AE9A}"/>
                  </a:ext>
                </a:extLst>
              </p:cNvPr>
              <p:cNvSpPr/>
              <p:nvPr/>
            </p:nvSpPr>
            <p:spPr>
              <a:xfrm>
                <a:off x="5765925" y="4006800"/>
                <a:ext cx="720011" cy="360005"/>
              </a:xfrm>
              <a:custGeom>
                <a:avLst/>
                <a:gdLst>
                  <a:gd name="connsiteX0" fmla="*/ 0 w 720011"/>
                  <a:gd name="connsiteY0" fmla="*/ 0 h 360005"/>
                  <a:gd name="connsiteX1" fmla="*/ 720011 w 720011"/>
                  <a:gd name="connsiteY1" fmla="*/ 0 h 360005"/>
                  <a:gd name="connsiteX2" fmla="*/ 720011 w 720011"/>
                  <a:gd name="connsiteY2" fmla="*/ 360005 h 360005"/>
                  <a:gd name="connsiteX3" fmla="*/ 0 w 720011"/>
                  <a:gd name="connsiteY3" fmla="*/ 360005 h 360005"/>
                  <a:gd name="connsiteX4" fmla="*/ 0 w 720011"/>
                  <a:gd name="connsiteY4" fmla="*/ 0 h 360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0011" h="360005">
                    <a:moveTo>
                      <a:pt x="0" y="0"/>
                    </a:moveTo>
                    <a:lnTo>
                      <a:pt x="720011" y="0"/>
                    </a:lnTo>
                    <a:lnTo>
                      <a:pt x="720011" y="360005"/>
                    </a:lnTo>
                    <a:lnTo>
                      <a:pt x="0" y="360005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4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V = 100.000</a:t>
                </a:r>
                <a:endParaRPr lang="en-GB" sz="1000" kern="1200" dirty="0"/>
              </a:p>
            </p:txBody>
          </p:sp>
          <p:sp>
            <p:nvSpPr>
              <p:cNvPr id="75" name="Volný tvar: obrazec 74">
                <a:extLst>
                  <a:ext uri="{FF2B5EF4-FFF2-40B4-BE49-F238E27FC236}">
                    <a16:creationId xmlns:a16="http://schemas.microsoft.com/office/drawing/2014/main" id="{9AF7649F-2D50-ECC3-059C-E6CD7C470B45}"/>
                  </a:ext>
                </a:extLst>
              </p:cNvPr>
              <p:cNvSpPr/>
              <p:nvPr/>
            </p:nvSpPr>
            <p:spPr>
              <a:xfrm>
                <a:off x="4907896" y="4006800"/>
                <a:ext cx="720000" cy="360000"/>
              </a:xfrm>
              <a:custGeom>
                <a:avLst/>
                <a:gdLst>
                  <a:gd name="connsiteX0" fmla="*/ 0 w 720011"/>
                  <a:gd name="connsiteY0" fmla="*/ 0 h 360005"/>
                  <a:gd name="connsiteX1" fmla="*/ 720011 w 720011"/>
                  <a:gd name="connsiteY1" fmla="*/ 0 h 360005"/>
                  <a:gd name="connsiteX2" fmla="*/ 720011 w 720011"/>
                  <a:gd name="connsiteY2" fmla="*/ 360005 h 360005"/>
                  <a:gd name="connsiteX3" fmla="*/ 0 w 720011"/>
                  <a:gd name="connsiteY3" fmla="*/ 360005 h 360005"/>
                  <a:gd name="connsiteX4" fmla="*/ 0 w 720011"/>
                  <a:gd name="connsiteY4" fmla="*/ 0 h 360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20011" h="360005">
                    <a:moveTo>
                      <a:pt x="0" y="0"/>
                    </a:moveTo>
                    <a:lnTo>
                      <a:pt x="720011" y="0"/>
                    </a:lnTo>
                    <a:lnTo>
                      <a:pt x="720011" y="360005"/>
                    </a:lnTo>
                    <a:lnTo>
                      <a:pt x="0" y="360005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V = 100,000 </a:t>
                </a:r>
                <a:endParaRPr lang="en-GB" sz="1000" kern="1200" dirty="0"/>
              </a:p>
            </p:txBody>
          </p:sp>
          <p:sp>
            <p:nvSpPr>
              <p:cNvPr id="77" name="Volný tvar: obrazec 76">
                <a:extLst>
                  <a:ext uri="{FF2B5EF4-FFF2-40B4-BE49-F238E27FC236}">
                    <a16:creationId xmlns:a16="http://schemas.microsoft.com/office/drawing/2014/main" id="{AFCDCAE5-30F0-9399-3BE8-D6C0CAC55071}"/>
                  </a:ext>
                </a:extLst>
              </p:cNvPr>
              <p:cNvSpPr/>
              <p:nvPr/>
            </p:nvSpPr>
            <p:spPr>
              <a:xfrm>
                <a:off x="7740256" y="4005064"/>
                <a:ext cx="720000" cy="360000"/>
              </a:xfrm>
              <a:custGeom>
                <a:avLst/>
                <a:gdLst>
                  <a:gd name="connsiteX0" fmla="*/ 0 w 752521"/>
                  <a:gd name="connsiteY0" fmla="*/ 0 h 376260"/>
                  <a:gd name="connsiteX1" fmla="*/ 752521 w 752521"/>
                  <a:gd name="connsiteY1" fmla="*/ 0 h 376260"/>
                  <a:gd name="connsiteX2" fmla="*/ 752521 w 752521"/>
                  <a:gd name="connsiteY2" fmla="*/ 376260 h 376260"/>
                  <a:gd name="connsiteX3" fmla="*/ 0 w 752521"/>
                  <a:gd name="connsiteY3" fmla="*/ 376260 h 376260"/>
                  <a:gd name="connsiteX4" fmla="*/ 0 w 752521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2521" h="376260">
                    <a:moveTo>
                      <a:pt x="0" y="0"/>
                    </a:moveTo>
                    <a:lnTo>
                      <a:pt x="752521" y="0"/>
                    </a:lnTo>
                    <a:lnTo>
                      <a:pt x="752521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4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V = 121000</a:t>
                </a:r>
              </a:p>
            </p:txBody>
          </p:sp>
          <p:sp>
            <p:nvSpPr>
              <p:cNvPr id="78" name="Volný tvar: obrazec 77">
                <a:extLst>
                  <a:ext uri="{FF2B5EF4-FFF2-40B4-BE49-F238E27FC236}">
                    <a16:creationId xmlns:a16="http://schemas.microsoft.com/office/drawing/2014/main" id="{E596BE37-7616-EE9C-AB03-7437F09B4560}"/>
                  </a:ext>
                </a:extLst>
              </p:cNvPr>
              <p:cNvSpPr/>
              <p:nvPr/>
            </p:nvSpPr>
            <p:spPr>
              <a:xfrm>
                <a:off x="6870184" y="4006800"/>
                <a:ext cx="720000" cy="360000"/>
              </a:xfrm>
              <a:custGeom>
                <a:avLst/>
                <a:gdLst>
                  <a:gd name="connsiteX0" fmla="*/ 0 w 752521"/>
                  <a:gd name="connsiteY0" fmla="*/ 0 h 376260"/>
                  <a:gd name="connsiteX1" fmla="*/ 752521 w 752521"/>
                  <a:gd name="connsiteY1" fmla="*/ 0 h 376260"/>
                  <a:gd name="connsiteX2" fmla="*/ 752521 w 752521"/>
                  <a:gd name="connsiteY2" fmla="*/ 376260 h 376260"/>
                  <a:gd name="connsiteX3" fmla="*/ 0 w 752521"/>
                  <a:gd name="connsiteY3" fmla="*/ 376260 h 376260"/>
                  <a:gd name="connsiteX4" fmla="*/ 0 w 752521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2521" h="376260">
                    <a:moveTo>
                      <a:pt x="0" y="0"/>
                    </a:moveTo>
                    <a:lnTo>
                      <a:pt x="752521" y="0"/>
                    </a:lnTo>
                    <a:lnTo>
                      <a:pt x="752521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15240" tIns="15240" rIns="15240" bIns="15240" numCol="1" spcCol="1270" anchor="ctr" anchorCtr="0">
                <a:noAutofit/>
              </a:bodyPr>
              <a:lstStyle/>
              <a:p>
                <a:pPr marL="0" lvl="0" indent="0" algn="ctr" defTabSz="1066800">
                  <a:lnSpc>
                    <a:spcPts val="14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V = 100.000</a:t>
                </a:r>
                <a:endParaRPr lang="en-GB" sz="1000" kern="1200" dirty="0"/>
              </a:p>
            </p:txBody>
          </p:sp>
          <p:sp>
            <p:nvSpPr>
              <p:cNvPr id="65" name="Volný tvar: obrazec 64">
                <a:extLst>
                  <a:ext uri="{FF2B5EF4-FFF2-40B4-BE49-F238E27FC236}">
                    <a16:creationId xmlns:a16="http://schemas.microsoft.com/office/drawing/2014/main" id="{12535DB5-51FB-27D9-5673-B91810344AA4}"/>
                  </a:ext>
                </a:extLst>
              </p:cNvPr>
              <p:cNvSpPr/>
              <p:nvPr/>
            </p:nvSpPr>
            <p:spPr>
              <a:xfrm>
                <a:off x="5876532" y="1958992"/>
                <a:ext cx="1584000" cy="864000"/>
              </a:xfrm>
              <a:custGeom>
                <a:avLst/>
                <a:gdLst>
                  <a:gd name="connsiteX0" fmla="*/ 0 w 750274"/>
                  <a:gd name="connsiteY0" fmla="*/ 0 h 376260"/>
                  <a:gd name="connsiteX1" fmla="*/ 750274 w 750274"/>
                  <a:gd name="connsiteY1" fmla="*/ 0 h 376260"/>
                  <a:gd name="connsiteX2" fmla="*/ 750274 w 750274"/>
                  <a:gd name="connsiteY2" fmla="*/ 376260 h 376260"/>
                  <a:gd name="connsiteX3" fmla="*/ 0 w 750274"/>
                  <a:gd name="connsiteY3" fmla="*/ 376260 h 376260"/>
                  <a:gd name="connsiteX4" fmla="*/ 0 w 750274"/>
                  <a:gd name="connsiteY4" fmla="*/ 0 h 376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50274" h="376260">
                    <a:moveTo>
                      <a:pt x="0" y="0"/>
                    </a:moveTo>
                    <a:lnTo>
                      <a:pt x="750274" y="0"/>
                    </a:lnTo>
                    <a:lnTo>
                      <a:pt x="750274" y="376260"/>
                    </a:lnTo>
                    <a:lnTo>
                      <a:pt x="0" y="376260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0.90S + 1.05B = 95,238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  1.10S + 1.05B = 110,238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S = 75,000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B = 26,417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V = 101,417</a:t>
                </a:r>
                <a:endParaRPr lang="en-GB" sz="1000" kern="1200" dirty="0"/>
              </a:p>
            </p:txBody>
          </p:sp>
          <p:sp>
            <p:nvSpPr>
              <p:cNvPr id="72" name="Volný tvar: obrazec 71">
                <a:extLst>
                  <a:ext uri="{FF2B5EF4-FFF2-40B4-BE49-F238E27FC236}">
                    <a16:creationId xmlns:a16="http://schemas.microsoft.com/office/drawing/2014/main" id="{7C7057CD-F85D-1437-772B-A7D9006FBC86}"/>
                  </a:ext>
                </a:extLst>
              </p:cNvPr>
              <p:cNvSpPr/>
              <p:nvPr/>
            </p:nvSpPr>
            <p:spPr>
              <a:xfrm>
                <a:off x="4910892" y="2954992"/>
                <a:ext cx="1584000" cy="900000"/>
              </a:xfrm>
              <a:custGeom>
                <a:avLst/>
                <a:gdLst>
                  <a:gd name="connsiteX0" fmla="*/ 0 w 778317"/>
                  <a:gd name="connsiteY0" fmla="*/ 0 h 392825"/>
                  <a:gd name="connsiteX1" fmla="*/ 778317 w 778317"/>
                  <a:gd name="connsiteY1" fmla="*/ 0 h 392825"/>
                  <a:gd name="connsiteX2" fmla="*/ 778317 w 778317"/>
                  <a:gd name="connsiteY2" fmla="*/ 392825 h 392825"/>
                  <a:gd name="connsiteX3" fmla="*/ 0 w 778317"/>
                  <a:gd name="connsiteY3" fmla="*/ 392825 h 392825"/>
                  <a:gd name="connsiteX4" fmla="*/ 0 w 778317"/>
                  <a:gd name="connsiteY4" fmla="*/ 0 h 392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8317" h="392825">
                    <a:moveTo>
                      <a:pt x="0" y="0"/>
                    </a:moveTo>
                    <a:lnTo>
                      <a:pt x="778317" y="0"/>
                    </a:lnTo>
                    <a:lnTo>
                      <a:pt x="778317" y="392825"/>
                    </a:lnTo>
                    <a:lnTo>
                      <a:pt x="0" y="392825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0.90S + 1.05B = 100,000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1.10S + 1.05B = 100,000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S = 0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B = 95,238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V = 95,238</a:t>
                </a:r>
                <a:endParaRPr lang="en-GB" sz="1000" kern="1200" dirty="0"/>
              </a:p>
            </p:txBody>
          </p:sp>
          <p:sp>
            <p:nvSpPr>
              <p:cNvPr id="76" name="Volný tvar: obrazec 75">
                <a:extLst>
                  <a:ext uri="{FF2B5EF4-FFF2-40B4-BE49-F238E27FC236}">
                    <a16:creationId xmlns:a16="http://schemas.microsoft.com/office/drawing/2014/main" id="{9FCC8B16-B128-E740-239A-4274720F2D91}"/>
                  </a:ext>
                </a:extLst>
              </p:cNvPr>
              <p:cNvSpPr/>
              <p:nvPr/>
            </p:nvSpPr>
            <p:spPr>
              <a:xfrm>
                <a:off x="6876256" y="2954992"/>
                <a:ext cx="1584000" cy="900000"/>
              </a:xfrm>
              <a:custGeom>
                <a:avLst/>
                <a:gdLst>
                  <a:gd name="connsiteX0" fmla="*/ 0 w 778317"/>
                  <a:gd name="connsiteY0" fmla="*/ 0 h 392218"/>
                  <a:gd name="connsiteX1" fmla="*/ 778317 w 778317"/>
                  <a:gd name="connsiteY1" fmla="*/ 0 h 392218"/>
                  <a:gd name="connsiteX2" fmla="*/ 778317 w 778317"/>
                  <a:gd name="connsiteY2" fmla="*/ 392218 h 392218"/>
                  <a:gd name="connsiteX3" fmla="*/ 0 w 778317"/>
                  <a:gd name="connsiteY3" fmla="*/ 392218 h 392218"/>
                  <a:gd name="connsiteX4" fmla="*/ 0 w 778317"/>
                  <a:gd name="connsiteY4" fmla="*/ 0 h 3922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78317" h="392218">
                    <a:moveTo>
                      <a:pt x="0" y="0"/>
                    </a:moveTo>
                    <a:lnTo>
                      <a:pt x="778317" y="0"/>
                    </a:lnTo>
                    <a:lnTo>
                      <a:pt x="778317" y="392218"/>
                    </a:lnTo>
                    <a:lnTo>
                      <a:pt x="0" y="392218"/>
                    </a:lnTo>
                    <a:lnTo>
                      <a:pt x="0" y="0"/>
                    </a:lnTo>
                    <a:close/>
                  </a:path>
                </a:pathLst>
              </a:custGeom>
              <a:ln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spcFirstLastPara="0" vert="horz" wrap="square" lIns="6985" tIns="6985" rIns="6985" bIns="6985" numCol="1" spcCol="1270" anchor="ctr" anchorCtr="0">
                <a:noAutofit/>
              </a:bodyPr>
              <a:lstStyle/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0.90S + 1.05B = 100.000</a:t>
                </a:r>
              </a:p>
              <a:p>
                <a:pPr marL="0" lvl="0" indent="0" algn="ctr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1.10S + 1.05B = 121.000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S </a:t>
                </a:r>
                <a:r>
                  <a:rPr lang="cs-CZ" sz="1000" dirty="0"/>
                  <a:t>= 105,000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kern="1200" dirty="0"/>
                  <a:t>B = 5,238 </a:t>
                </a:r>
              </a:p>
              <a:p>
                <a:pPr marL="447675" lvl="0" defTabSz="488950">
                  <a:lnSpc>
                    <a:spcPts val="1200"/>
                  </a:lnSpc>
                  <a:spcBef>
                    <a:spcPct val="0"/>
                  </a:spcBef>
                  <a:spcAft>
                    <a:spcPts val="0"/>
                  </a:spcAft>
                  <a:buNone/>
                </a:pPr>
                <a:r>
                  <a:rPr lang="cs-CZ" sz="1000" dirty="0"/>
                  <a:t>V = 110,238</a:t>
                </a:r>
                <a:endParaRPr lang="en-GB" sz="1000" kern="1200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67">
                <a:extLst>
                  <a:ext uri="{FF2B5EF4-FFF2-40B4-BE49-F238E27FC236}">
                    <a16:creationId xmlns:a16="http://schemas.microsoft.com/office/drawing/2014/main" id="{31BCC5BF-E472-6F17-1A74-BCCC5EA09348}"/>
                  </a:ext>
                </a:extLst>
              </p:cNvPr>
              <p:cNvSpPr txBox="1"/>
              <p:nvPr/>
            </p:nvSpPr>
            <p:spPr>
              <a:xfrm>
                <a:off x="4084526" y="2477916"/>
                <a:ext cx="1423578" cy="41549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050" b="0" i="1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 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number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050" b="0" i="0" noProof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shares</m:t>
                      </m:r>
                    </m:oMath>
                  </m:oMathPara>
                </a14:m>
                <a:endParaRPr lang="en-GB" sz="1050" b="0" noProof="0" dirty="0">
                  <a:latin typeface="Cambria Math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cs-CZ" sz="1050" b="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105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 number of bonds</a:t>
                </a:r>
              </a:p>
            </p:txBody>
          </p:sp>
        </mc:Choice>
        <mc:Fallback xmlns="">
          <p:sp>
            <p:nvSpPr>
              <p:cNvPr id="68" name="TextovéPole 67">
                <a:extLst>
                  <a:ext uri="{FF2B5EF4-FFF2-40B4-BE49-F238E27FC236}">
                    <a16:creationId xmlns:a16="http://schemas.microsoft.com/office/drawing/2014/main" id="{31BCC5BF-E472-6F17-1A74-BCCC5EA093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4526" y="2477916"/>
                <a:ext cx="1423578" cy="415498"/>
              </a:xfrm>
              <a:prstGeom prst="rect">
                <a:avLst/>
              </a:prstGeom>
              <a:blipFill>
                <a:blip r:embed="rId17"/>
                <a:stretch>
                  <a:fillRect b="-563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557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084184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Dynamic short-term protective put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19078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79" name="TextovéPole 78"/>
          <p:cNvSpPr txBox="1"/>
          <p:nvPr/>
        </p:nvSpPr>
        <p:spPr>
          <a:xfrm>
            <a:off x="862552" y="4536000"/>
            <a:ext cx="320539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Embedded instability</a:t>
            </a:r>
          </a:p>
        </p:txBody>
      </p:sp>
      <p:sp>
        <p:nvSpPr>
          <p:cNvPr id="92" name="TextovéPole 91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326" y="1191773"/>
            <a:ext cx="7776673" cy="6521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The strategy maintains a stock-bond portfolio whose delta</a:t>
            </a:r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is equal to the value of the delta of a notional protective put</a:t>
            </a:r>
            <a:endParaRPr lang="en-GB" sz="1500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5425728"/>
            <a:ext cx="764919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Value of the stock rises ⇨ delta of the put increases ⇨ representation of shares increases ⇨ bonds are sold and shares purchased</a:t>
            </a:r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4879944"/>
            <a:ext cx="783941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Value of the stock declines ⇨ delta of the put decreases ⇨ representation of shares decreases ⇨ excess shares are sold and bonds are purchased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ulka 5">
                <a:extLst>
                  <a:ext uri="{FF2B5EF4-FFF2-40B4-BE49-F238E27FC236}">
                    <a16:creationId xmlns:a16="http://schemas.microsoft.com/office/drawing/2014/main" id="{B9E0A41F-7793-8B17-2334-FA3D71F986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70275"/>
                  </p:ext>
                </p:extLst>
              </p:nvPr>
            </p:nvGraphicFramePr>
            <p:xfrm>
              <a:off x="1737168" y="2809342"/>
              <a:ext cx="5787160" cy="17288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76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</a:tblGrid>
                  <a:tr h="336241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noProof="0" dirty="0"/>
                            <a:t>Before rebalancing</a:t>
                          </a:r>
                        </a:p>
                      </a:txBody>
                      <a:tcPr marL="92004" marR="92004" marT="46002" marB="46002"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Put’</a:t>
                          </a:r>
                          <a:r>
                            <a:rPr lang="cs-CZ" sz="1000" noProof="0" dirty="0"/>
                            <a:t>s</a:t>
                          </a:r>
                          <a:r>
                            <a:rPr lang="en-GB" sz="1000" noProof="0" dirty="0"/>
                            <a:t> delta                                                                                                                                                                                                         </a:t>
                          </a:r>
                        </a:p>
                      </a:txBody>
                      <a:tcPr marL="92004" marR="92004" marT="46002" marB="46002"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After rebalancing</a:t>
                          </a:r>
                        </a:p>
                      </a:txBody>
                      <a:tcPr marL="92004" marR="92004" marT="46002" marB="46002" anchor="ctr"/>
                    </a:tc>
                    <a:tc hMerge="1">
                      <a:txBody>
                        <a:bodyPr/>
                        <a:lstStyle/>
                        <a:p>
                          <a:endParaRPr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Insured portfolio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Uninsured portfolio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74166928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b="1" noProof="0" dirty="0"/>
                            <a:t>S</a:t>
                          </a:r>
                          <a:endParaRPr lang="en-GB" sz="1000" b="1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/>
                            <a:t>B</a:t>
                          </a:r>
                          <a:endParaRPr lang="en-GB" sz="1000" b="1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00" b="1" i="1" noProof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00" b="1" i="1" noProof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∆</m:t>
                                    </m:r>
                                  </m:e>
                                  <m:sub>
                                    <m:r>
                                      <a:rPr lang="cs-CZ" sz="1000" b="1" i="1" noProof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𝑷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GB" sz="1000" b="1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noProof="0" dirty="0"/>
                            <a:t>S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noProof="0" dirty="0"/>
                            <a:t>B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2938072112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pPr algn="ctr"/>
                          <a:endParaRPr lang="en-GB" sz="10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100,000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-0.32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68,000</a:t>
                          </a:r>
                          <a:r>
                            <a:rPr lang="cs-CZ" sz="1000" baseline="30000" dirty="0"/>
                            <a:t>1)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32,000</a:t>
                          </a:r>
                          <a:r>
                            <a:rPr lang="cs-CZ" sz="1000" baseline="30000" dirty="0"/>
                            <a:t>2)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100,000</a:t>
                          </a:r>
                          <a:r>
                            <a:rPr lang="cs-CZ" sz="1000" baseline="30000" dirty="0"/>
                            <a:t>3)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100,000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↓ 5%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64,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32,000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-0.37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63,000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33,600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96,600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95,000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↓ 5%</a:t>
                          </a:r>
                          <a:endParaRPr lang="en-GB" sz="1000" noProof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59,850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33,600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-0.40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60,000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33,450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93,450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90,250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↑ 10%</a:t>
                          </a:r>
                          <a:endParaRPr lang="en-GB" sz="1000" noProof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66,000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-0.22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78,000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21,450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99,450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99,275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89220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ulka 5">
                <a:extLst>
                  <a:ext uri="{FF2B5EF4-FFF2-40B4-BE49-F238E27FC236}">
                    <a16:creationId xmlns:a16="http://schemas.microsoft.com/office/drawing/2014/main" id="{B9E0A41F-7793-8B17-2334-FA3D71F986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70275"/>
                  </p:ext>
                </p:extLst>
              </p:nvPr>
            </p:nvGraphicFramePr>
            <p:xfrm>
              <a:off x="1737168" y="2809342"/>
              <a:ext cx="5787160" cy="172880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576000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725432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  <a:gridCol w="792000">
                      <a:extLst>
                        <a:ext uri="{9D8B030D-6E8A-4147-A177-3AD203B41FA5}">
                          <a16:colId xmlns:a16="http://schemas.microsoft.com/office/drawing/2014/main" val="3776042794"/>
                        </a:ext>
                      </a:extLst>
                    </a:gridCol>
                  </a:tblGrid>
                  <a:tr h="396804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noProof="0" dirty="0"/>
                            <a:t>Before rebalancing</a:t>
                          </a:r>
                        </a:p>
                      </a:txBody>
                      <a:tcPr marL="92004" marR="92004" marT="46002" marB="46002"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Put’</a:t>
                          </a:r>
                          <a:r>
                            <a:rPr lang="cs-CZ" sz="1000" noProof="0" dirty="0"/>
                            <a:t>s</a:t>
                          </a:r>
                          <a:r>
                            <a:rPr lang="en-GB" sz="1000" noProof="0" dirty="0"/>
                            <a:t> delta                                                                                                                                                                                                         </a:t>
                          </a:r>
                        </a:p>
                      </a:txBody>
                      <a:tcPr marL="92004" marR="92004" marT="46002" marB="46002" anchor="ctr"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After rebalancing</a:t>
                          </a:r>
                        </a:p>
                      </a:txBody>
                      <a:tcPr marL="92004" marR="92004" marT="46002" marB="46002" anchor="ctr"/>
                    </a:tc>
                    <a:tc hMerge="1">
                      <a:txBody>
                        <a:bodyPr/>
                        <a:lstStyle/>
                        <a:p>
                          <a:endParaRPr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Insured portfolio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Uninsured portfolio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74166928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cs-CZ" sz="1000" b="1" noProof="0" dirty="0"/>
                            <a:t>S</a:t>
                          </a:r>
                          <a:endParaRPr lang="en-GB" sz="1000" b="1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b="1" noProof="0" dirty="0"/>
                            <a:t>B</a:t>
                          </a:r>
                          <a:endParaRPr lang="en-GB" sz="1000" b="1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4"/>
                          <a:stretch>
                            <a:fillRect l="-280672" t="-137500" r="-422689" b="-3687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noProof="0" dirty="0"/>
                            <a:t>S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b="1" noProof="0" dirty="0"/>
                            <a:t>B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800" noProof="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2938072112"/>
                      </a:ext>
                    </a:extLst>
                  </a:tr>
                  <a:tr h="288000">
                    <a:tc>
                      <a:txBody>
                        <a:bodyPr/>
                        <a:lstStyle/>
                        <a:p>
                          <a:pPr algn="ctr"/>
                          <a:endParaRPr lang="en-GB" sz="1000" noProof="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100,000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-0.32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68,000</a:t>
                          </a:r>
                          <a:r>
                            <a:rPr lang="cs-CZ" sz="1000" baseline="30000" dirty="0"/>
                            <a:t>1)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32,000</a:t>
                          </a:r>
                          <a:r>
                            <a:rPr lang="cs-CZ" sz="1000" baseline="30000" dirty="0"/>
                            <a:t>2)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100,000</a:t>
                          </a:r>
                          <a:r>
                            <a:rPr lang="cs-CZ" sz="1000" baseline="30000" dirty="0"/>
                            <a:t>3)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100,000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↓ 5%</a:t>
                          </a:r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64,</a:t>
                          </a:r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</a:t>
                          </a:r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4)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32,000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-0.37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63,000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33,600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96,600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95,000</a:t>
                          </a:r>
                          <a:r>
                            <a:rPr lang="cs-CZ" sz="1000" kern="1200" baseline="300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7)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↓ 5%</a:t>
                          </a:r>
                          <a:endParaRPr lang="en-GB" sz="1000" noProof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59,850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33,600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-0.40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60,000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33,450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93,450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90,250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↑ 10%</a:t>
                          </a:r>
                          <a:endParaRPr lang="en-GB" sz="1000" noProof="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66,000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33,450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-0.22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78,000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21,450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dirty="0"/>
                            <a:t>99,450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99,275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892201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ovéPole 6">
            <a:extLst>
              <a:ext uri="{FF2B5EF4-FFF2-40B4-BE49-F238E27FC236}">
                <a16:creationId xmlns:a16="http://schemas.microsoft.com/office/drawing/2014/main" id="{1FAAA943-510D-AA7F-2288-7CE01182519E}"/>
              </a:ext>
            </a:extLst>
          </p:cNvPr>
          <p:cNvSpPr txBox="1"/>
          <p:nvPr/>
        </p:nvSpPr>
        <p:spPr>
          <a:xfrm>
            <a:off x="7668344" y="3212976"/>
            <a:ext cx="1475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arenR"/>
            </a:pPr>
            <a:r>
              <a:rPr lang="cs-CZ" sz="1000" dirty="0">
                <a:latin typeface="Cambria Math"/>
                <a:ea typeface="Cambria Math" panose="02040503050406030204" pitchFamily="18" charset="0"/>
              </a:rPr>
              <a:t>100,000 </a:t>
            </a: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× (1 – 0,32)</a:t>
            </a:r>
          </a:p>
          <a:p>
            <a:pPr marL="228600" indent="-228600"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100,000 – 68,000</a:t>
            </a:r>
          </a:p>
          <a:p>
            <a:pPr marL="228600" indent="-228600"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68,000 + 32,000</a:t>
            </a:r>
          </a:p>
          <a:p>
            <a:pPr marL="228600" indent="-228600"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68,000 × (1 – 0.05)</a:t>
            </a:r>
          </a:p>
          <a:p>
            <a:pPr marL="228600" indent="-228600"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100,000 × (1 – 0.37)</a:t>
            </a:r>
          </a:p>
          <a:p>
            <a:pPr marL="228600" indent="-228600">
              <a:buFontTx/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32,000 + (64,600 – 63,000) </a:t>
            </a:r>
          </a:p>
          <a:p>
            <a:pPr marL="228600" indent="-228600">
              <a:buFontTx/>
              <a:buAutoNum type="arabicParenR"/>
            </a:pPr>
            <a:r>
              <a:rPr lang="cs-CZ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100,000 × (1 – 0.05)</a:t>
            </a:r>
            <a:endParaRPr lang="en-GB" sz="1000" dirty="0">
              <a:latin typeface="Cambria Math"/>
              <a:ea typeface="Cambria Math" panose="02040503050406030204" pitchFamily="18" charset="0"/>
            </a:endParaRPr>
          </a:p>
        </p:txBody>
      </p:sp>
      <p:sp>
        <p:nvSpPr>
          <p:cNvPr id="70" name="TextovéPole 69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8000" y="2097184"/>
            <a:ext cx="783941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Option markets may not have enough liquidity to absorb large trades needed or suitable options may not exist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C9EC97DF-FB2E-64F4-6CE0-07C3C2F45A90}"/>
                  </a:ext>
                </a:extLst>
              </p:cNvPr>
              <p:cNvSpPr txBox="1"/>
              <p:nvPr/>
            </p:nvSpPr>
            <p:spPr>
              <a:xfrm>
                <a:off x="1547664" y="1812700"/>
                <a:ext cx="224396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1−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∆</m:t>
                                  </m:r>
                                </m:e>
                                <m:sub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𝑃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ovéPole 8">
                <a:extLst>
                  <a:ext uri="{FF2B5EF4-FFF2-40B4-BE49-F238E27FC236}">
                    <a16:creationId xmlns:a16="http://schemas.microsoft.com/office/drawing/2014/main" id="{C9EC97DF-FB2E-64F4-6CE0-07C3C2F45A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1812700"/>
                <a:ext cx="2243966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>
                <a:extLst>
                  <a:ext uri="{FF2B5EF4-FFF2-40B4-BE49-F238E27FC236}">
                    <a16:creationId xmlns:a16="http://schemas.microsoft.com/office/drawing/2014/main" id="{DDC87A35-8C03-FAF8-8C72-659BDDE8A891}"/>
                  </a:ext>
                </a:extLst>
              </p:cNvPr>
              <p:cNvSpPr txBox="1"/>
              <p:nvPr/>
            </p:nvSpPr>
            <p:spPr>
              <a:xfrm>
                <a:off x="3779912" y="1747416"/>
                <a:ext cx="5112568" cy="40972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=1−</m:t>
                      </m:r>
                      <m:d>
                        <m:dPr>
                          <m:begChr m:val="|"/>
                          <m:endChr m:val="|"/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(−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∆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  <m:r>
                        <a:rPr lang="cs-CZ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sSub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∆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</m:d>
                    </m:oMath>
                  </m:oMathPara>
                </a14:m>
                <a:endParaRPr lang="en-GB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ovéPole 17">
                <a:extLst>
                  <a:ext uri="{FF2B5EF4-FFF2-40B4-BE49-F238E27FC236}">
                    <a16:creationId xmlns:a16="http://schemas.microsoft.com/office/drawing/2014/main" id="{DDC87A35-8C03-FAF8-8C72-659BDDE8A8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747416"/>
                <a:ext cx="5112568" cy="409728"/>
              </a:xfrm>
              <a:prstGeom prst="rect">
                <a:avLst/>
              </a:prstGeom>
              <a:blipFill>
                <a:blip r:embed="rId16"/>
                <a:stretch>
                  <a:fillRect l="-1192" t="-1493" b="-134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>
                <a:extLst>
                  <a:ext uri="{FF2B5EF4-FFF2-40B4-BE49-F238E27FC236}">
                    <a16:creationId xmlns:a16="http://schemas.microsoft.com/office/drawing/2014/main" id="{DE86BEC6-EFC0-19F1-2E90-CA4EFA194BB8}"/>
                  </a:ext>
                </a:extLst>
              </p:cNvPr>
              <p:cNvSpPr txBox="1"/>
              <p:nvPr/>
            </p:nvSpPr>
            <p:spPr>
              <a:xfrm>
                <a:off x="6003376" y="1484784"/>
                <a:ext cx="123292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(∆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&lt;0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TextovéPole 31">
                <a:extLst>
                  <a:ext uri="{FF2B5EF4-FFF2-40B4-BE49-F238E27FC236}">
                    <a16:creationId xmlns:a16="http://schemas.microsoft.com/office/drawing/2014/main" id="{DE86BEC6-EFC0-19F1-2E90-CA4EFA194B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3376" y="1484784"/>
                <a:ext cx="1232920" cy="338554"/>
              </a:xfrm>
              <a:prstGeom prst="rect">
                <a:avLst/>
              </a:prstGeom>
              <a:blipFill>
                <a:blip r:embed="rId17"/>
                <a:stretch>
                  <a:fillRect l="-495" b="-127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7677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Delta-neutral protective put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573184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noProof="0">
                <a:latin typeface="Cambria Math" panose="02040503050406030204" pitchFamily="18" charset="0"/>
                <a:ea typeface="Cambria Math" panose="02040503050406030204" pitchFamily="18" charset="0"/>
              </a:rPr>
              <a:t>Composition of delta-neutral protective 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1187624" y="3826668"/>
                <a:ext cx="7439557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Delta-neutral PP is more costly because more put options need to be purchased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f>
                      <m:fPr>
                        <m:type m:val="lin"/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Wingdings 2" panose="05020102010507070707" pitchFamily="18" charset="2"/>
                                  </a:rPr>
                                </m:ctrlPr>
                              </m:sSubPr>
                              <m:e>
                                <m: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Wingdings 2" panose="05020102010507070707" pitchFamily="18" charset="2"/>
                                  </a:rPr>
                                  <m:t>∆</m:t>
                                </m:r>
                              </m:e>
                              <m:sub>
                                <m:r>
                                  <a:rPr lang="cs-CZ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Wingdings 2" panose="05020102010507070707" pitchFamily="18" charset="2"/>
                                  </a:rPr>
                                  <m:t>𝑃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&gt;1)</m:t>
                    </m:r>
                  </m:oMath>
                </a14:m>
                <a:endParaRPr lang="en-GB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3826668"/>
                <a:ext cx="7439557" cy="646331"/>
              </a:xfrm>
              <a:prstGeom prst="rect">
                <a:avLst/>
              </a:prstGeom>
              <a:blipFill>
                <a:blip r:embed="rId13"/>
                <a:stretch>
                  <a:fillRect l="-164" t="-23585" b="-10188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ovéPole 58"/>
          <p:cNvSpPr txBox="1"/>
          <p:nvPr/>
        </p:nvSpPr>
        <p:spPr>
          <a:xfrm>
            <a:off x="1187623" y="4403152"/>
            <a:ext cx="7956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price of the underlying asset needs to rise relatively more for the delta-neutral PP to be in the money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3492000"/>
            <a:ext cx="205181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</a:t>
            </a:r>
          </a:p>
        </p:txBody>
      </p:sp>
      <p:grpSp>
        <p:nvGrpSpPr>
          <p:cNvPr id="60" name="Skupina 59"/>
          <p:cNvGrpSpPr/>
          <p:nvPr/>
        </p:nvGrpSpPr>
        <p:grpSpPr>
          <a:xfrm>
            <a:off x="1483276" y="2032256"/>
            <a:ext cx="3065864" cy="1424557"/>
            <a:chOff x="2832935" y="2340604"/>
            <a:chExt cx="3065864" cy="14245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ovéPole 6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4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blipFill>
                  <a:blip r:embed="rId15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5" name="Přímá spojnice 6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3211433"/>
              <a:ext cx="0" cy="25883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nice 6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139757" y="3143422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0" y="2768412"/>
              <a:ext cx="936165" cy="921979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970486" y="2769000"/>
              <a:ext cx="702094" cy="70209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832935" y="2340604"/>
              <a:ext cx="2854607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At-the-money fixed-hedge protective put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1" name="TextovéPole 8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420047" y="2767858"/>
              <a:ext cx="973433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1 </a:t>
              </a: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2" name="TextovéPole 8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110958" y="3449329"/>
              <a:ext cx="8854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1 </a:t>
              </a: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83" name="Přímá spojnice 82"/>
            <p:cNvCxnSpPr/>
            <p:nvPr/>
          </p:nvCxnSpPr>
          <p:spPr>
            <a:xfrm>
              <a:off x="3970032" y="3477956"/>
              <a:ext cx="1054216" cy="0"/>
            </a:xfrm>
            <a:prstGeom prst="line">
              <a:avLst/>
            </a:prstGeom>
            <a:ln w="19050" cmpd="sng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939653" y="3471900"/>
              <a:ext cx="1026000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ovéPole 8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518025" y="2813192"/>
              <a:ext cx="1380774" cy="3508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protective put</a:t>
              </a:r>
              <a:endParaRPr lang="cs-CZ" sz="1050" dirty="0">
                <a:latin typeface="Cambria Math" panose="02040503050406030204" pitchFamily="18" charset="0"/>
                <a:ea typeface="Cambria Math" panose="02040503050406030204" pitchFamily="18" charset="0"/>
                <a:sym typeface="Wingdings 2" panose="05020102010507070707" pitchFamily="18" charset="2"/>
              </a:endParaRPr>
            </a:p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(</a:t>
              </a: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synthetic long call)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89" name="TextovéPole 88"/>
          <p:cNvSpPr txBox="1"/>
          <p:nvPr/>
        </p:nvSpPr>
        <p:spPr>
          <a:xfrm>
            <a:off x="1187624" y="4979216"/>
            <a:ext cx="7776376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delta-neutral PP can be in the money if the price of the underlying asset drops enough while a fixed-hedge PP loses value when the price of the underlying asset falls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627167" y="1242797"/>
                <a:ext cx="208835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7167" y="1242797"/>
                <a:ext cx="2088352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600449" y="1486087"/>
                <a:ext cx="1963440" cy="50206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449" y="1486087"/>
                <a:ext cx="1963440" cy="502061"/>
              </a:xfrm>
              <a:prstGeom prst="rect">
                <a:avLst/>
              </a:prstGeom>
              <a:blipFill>
                <a:blip r:embed="rId17"/>
                <a:stretch>
                  <a:fillRect b="-2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Skupina 67"/>
          <p:cNvGrpSpPr/>
          <p:nvPr/>
        </p:nvGrpSpPr>
        <p:grpSpPr>
          <a:xfrm>
            <a:off x="4788024" y="2031643"/>
            <a:ext cx="3612852" cy="1619731"/>
            <a:chOff x="2771800" y="2340604"/>
            <a:chExt cx="3612852" cy="16197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" name="TextovéPole 7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4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ovéPole 7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blipFill>
                  <a:blip r:embed="rId15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5" name="Přímá spojnice 7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Přímá spojnice 7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3211433"/>
              <a:ext cx="0" cy="527303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Přímá spojnice 7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453791" y="2584656"/>
              <a:ext cx="516505" cy="1154079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Přímá spojnice 91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0" y="2768412"/>
              <a:ext cx="936165" cy="921979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ovéPole 93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771800" y="2340604"/>
              <a:ext cx="3033592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At-the-money delta-neutral protective put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93" name="Přímá spojnice 9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970487" y="2729479"/>
              <a:ext cx="1008112" cy="1008112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round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ovéPole 9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857338" y="2594353"/>
              <a:ext cx="88230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1 </a:t>
              </a: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97" name="Přímá spojnice 96"/>
            <p:cNvCxnSpPr/>
            <p:nvPr/>
          </p:nvCxnSpPr>
          <p:spPr>
            <a:xfrm>
              <a:off x="3970032" y="3731241"/>
              <a:ext cx="1054216" cy="0"/>
            </a:xfrm>
            <a:prstGeom prst="line">
              <a:avLst/>
            </a:prstGeom>
            <a:ln w="19050" cmpd="sng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ovéPole 95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/>
                <p:nvPr/>
              </p:nvSpPr>
              <p:spPr>
                <a:xfrm>
                  <a:off x="4110957" y="3738736"/>
                  <a:ext cx="1396859" cy="2215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lvl="2" algn="ctr">
                    <a:lnSpc>
                      <a:spcPct val="80000"/>
                    </a:lnSpc>
                    <a:buClr>
                      <a:srgbClr val="7030A0"/>
                    </a:buClr>
                    <a:buSzPct val="80000"/>
                  </a:pPr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(1/</a:t>
                  </a:r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cs-CZ" sz="105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</m:ctrlPr>
                            </m:sSubPr>
                            <m:e>
                              <m:r>
                                <a:rPr lang="cs-CZ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cs-CZ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cs-CZ" sz="105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m:t>)</m:t>
                      </m:r>
                    </m:oMath>
                  </a14:m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 </a:t>
                  </a:r>
                  <a:r>
                    <a:rPr lang="en-GB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long put</a:t>
                  </a:r>
                  <a:r>
                    <a:rPr lang="cs-CZ" sz="1050" dirty="0">
                      <a:latin typeface="Cambria Math" panose="02040503050406030204" pitchFamily="18" charset="0"/>
                      <a:ea typeface="Cambria Math" panose="02040503050406030204" pitchFamily="18" charset="0"/>
                      <a:sym typeface="Wingdings 2" panose="05020102010507070707" pitchFamily="18" charset="2"/>
                    </a:rPr>
                    <a:t>s</a:t>
                  </a:r>
                  <a:endParaRPr lang="en-GB" sz="1050" dirty="0"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96" name="TextovéPole 95">
                  <a:extLst>
                    <a:ext uri="{FF2B5EF4-FFF2-40B4-BE49-F238E27FC236}">
                      <a16:creationId xmlns:a16="http://schemas.microsoft.com/office/drawing/2014/main" id="{08463747-ADBE-47DD-BD10-8F53E02506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10957" y="3738736"/>
                  <a:ext cx="1396859" cy="221599"/>
                </a:xfrm>
                <a:prstGeom prst="rect">
                  <a:avLst/>
                </a:prstGeom>
                <a:blipFill>
                  <a:blip r:embed="rId18"/>
                  <a:stretch>
                    <a:fillRect t="-13889" b="-1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TextovéPole 98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579620" y="3024965"/>
              <a:ext cx="180503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delta-neutral protective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98" name="Přímá spojnice 97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240462" y="3032585"/>
              <a:ext cx="721056" cy="698781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round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6A9FABFF-D681-A2AA-1564-5B5FE78B900A}"/>
                  </a:ext>
                </a:extLst>
              </p:cNvPr>
              <p:cNvSpPr txBox="1"/>
              <p:nvPr/>
            </p:nvSpPr>
            <p:spPr>
              <a:xfrm>
                <a:off x="5867992" y="1486087"/>
                <a:ext cx="2880472" cy="5032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cs-CZ" sz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number</m:t>
                          </m:r>
                          <m:r>
                            <m:rPr>
                              <m:nor/>
                            </m:rPr>
                            <a:rPr lang="cs-CZ" sz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of</m:t>
                          </m:r>
                          <m:r>
                            <m:rPr>
                              <m:nor/>
                            </m:rPr>
                            <a:rPr lang="cs-CZ" sz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puts</m:t>
                          </m:r>
                          <m:r>
                            <a:rPr lang="cs-CZ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cs-CZ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cs-CZ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number</m:t>
                              </m:r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of</m:t>
                              </m:r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shares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1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put</m:t>
                              </m:r>
                              <m:r>
                                <m:rPr>
                                  <m:nor/>
                                </m:rPr>
                                <a:rPr lang="en-GB" sz="1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  <m:r>
                                <m:rPr>
                                  <m:nor/>
                                </m:rPr>
                                <a:rPr lang="en-GB" sz="1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12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cs-CZ" sz="12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delta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ovéPole 6">
                <a:extLst>
                  <a:ext uri="{FF2B5EF4-FFF2-40B4-BE49-F238E27FC236}">
                    <a16:creationId xmlns:a16="http://schemas.microsoft.com/office/drawing/2014/main" id="{6A9FABFF-D681-A2AA-1564-5B5FE78B90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992" y="1486087"/>
                <a:ext cx="2880472" cy="503279"/>
              </a:xfrm>
              <a:prstGeom prst="rect">
                <a:avLst/>
              </a:prstGeom>
              <a:blipFill>
                <a:blip r:embed="rId19"/>
                <a:stretch>
                  <a:fillRect b="-2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C38EEDD1-C866-41FE-715E-D2E94F758021}"/>
                  </a:ext>
                </a:extLst>
              </p:cNvPr>
              <p:cNvSpPr txBox="1"/>
              <p:nvPr/>
            </p:nvSpPr>
            <p:spPr>
              <a:xfrm>
                <a:off x="3634645" y="1528327"/>
                <a:ext cx="2017475" cy="49648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⇨</m:t>
                      </m:r>
                      <m:sSub>
                        <m:sSub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den>
                      </m:f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</m:e>
                            <m:sub>
                              <m: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&lt;0</m:t>
                          </m:r>
                        </m:e>
                      </m:d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ovéPole 5">
                <a:extLst>
                  <a:ext uri="{FF2B5EF4-FFF2-40B4-BE49-F238E27FC236}">
                    <a16:creationId xmlns:a16="http://schemas.microsoft.com/office/drawing/2014/main" id="{C38EEDD1-C866-41FE-715E-D2E94F7580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4645" y="1528327"/>
                <a:ext cx="2017475" cy="4964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3137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4294967295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13" name="Podnadpis 2">
            <a:extLst>
              <a:ext uri="{FF2B5EF4-FFF2-40B4-BE49-F238E27FC236}">
                <a16:creationId xmlns:a16="http://schemas.microsoft.com/office/drawing/2014/main" id="{2FBFBDB7-1C50-141D-458E-0E32E6E60EA7}"/>
              </a:ext>
            </a:extLst>
          </p:cNvPr>
          <p:cNvSpPr txBox="1">
            <a:spLocks/>
          </p:cNvSpPr>
          <p:nvPr/>
        </p:nvSpPr>
        <p:spPr>
          <a:xfrm>
            <a:off x="180000" y="288000"/>
            <a:ext cx="2700000" cy="504000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  <a:endParaRPr lang="cs-CZ" sz="1800" cap="small" dirty="0">
              <a:latin typeface="Algerian" panose="04020705040A02060702" pitchFamily="82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80975" algn="l">
              <a:spcBef>
                <a:spcPts val="0"/>
              </a:spcBef>
              <a:spcAft>
                <a:spcPts val="0"/>
              </a:spcAft>
            </a:pPr>
            <a:r>
              <a:rPr lang="cs-CZ" sz="1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dedekold@gmail.com</a:t>
            </a:r>
            <a:endParaRPr lang="en-GB" sz="1000" cap="small" dirty="0"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3177424-B20D-7B95-48FB-4C4FAB0F49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5184000"/>
            <a:ext cx="864000" cy="86400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AE01ED24-FB12-4401-4C46-928997777F57}"/>
              </a:ext>
            </a:extLst>
          </p:cNvPr>
          <p:cNvSpPr/>
          <p:nvPr/>
        </p:nvSpPr>
        <p:spPr>
          <a:xfrm>
            <a:off x="1224000" y="5400000"/>
            <a:ext cx="5076192" cy="40011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Visit</a:t>
            </a:r>
            <a:r>
              <a:rPr lang="en-GB" sz="1000" noProof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dedeklegacy.cz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 </a:t>
            </a:r>
            <a:r>
              <a:rPr lang="en-GB" sz="1000" noProof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TALKING SLIDES </a:t>
            </a:r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 the animated version of this presentation</a:t>
            </a:r>
          </a:p>
          <a:p>
            <a:r>
              <a:rPr lang="en-GB" sz="1000" noProof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(with English narrations and English/Czech subtitles)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14808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Trading advantages of options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95232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Asymmetric payoff</a:t>
            </a:r>
          </a:p>
        </p:txBody>
      </p:sp>
      <p:sp>
        <p:nvSpPr>
          <p:cNvPr id="85" name="TextovéPole 84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624" y="1190032"/>
            <a:ext cx="709237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Unlimited upside potential and downside protection make options a suitable hedging instrument</a:t>
            </a:r>
          </a:p>
        </p:txBody>
      </p:sp>
      <p:sp>
        <p:nvSpPr>
          <p:cNvPr id="107" name="TextovéPole 106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3050979"/>
            <a:ext cx="714415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An option premium changes approximately one-for-one with the price of the underlying security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4806164"/>
            <a:ext cx="788436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capital gain is accessible at a low initial investment, equal to the payment of the option premium being a fraction of the underlying price </a:t>
            </a:r>
          </a:p>
        </p:txBody>
      </p:sp>
      <p:sp>
        <p:nvSpPr>
          <p:cNvPr id="59" name="TextovéPole 58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864000" y="2700000"/>
            <a:ext cx="233557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High leverage</a:t>
            </a:r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EE16E3B3-D303-4859-B2FD-649CC47A3C14}"/>
              </a:ext>
            </a:extLst>
          </p:cNvPr>
          <p:cNvSpPr txBox="1"/>
          <p:nvPr/>
        </p:nvSpPr>
        <p:spPr>
          <a:xfrm>
            <a:off x="1187624" y="2103599"/>
            <a:ext cx="78123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Dependence of the option premium on the volatility of the underlying price</a:t>
            </a:r>
          </a:p>
        </p:txBody>
      </p:sp>
      <p:grpSp>
        <p:nvGrpSpPr>
          <p:cNvPr id="81" name="Skupina 80">
            <a:extLst>
              <a:ext uri="{FF2B5EF4-FFF2-40B4-BE49-F238E27FC236}">
                <a16:creationId xmlns:a16="http://schemas.microsoft.com/office/drawing/2014/main" id="{22A304D0-C573-238D-1B20-96B704A5C99D}"/>
              </a:ext>
            </a:extLst>
          </p:cNvPr>
          <p:cNvGrpSpPr/>
          <p:nvPr/>
        </p:nvGrpSpPr>
        <p:grpSpPr>
          <a:xfrm>
            <a:off x="551536" y="3712605"/>
            <a:ext cx="2004240" cy="1156555"/>
            <a:chOff x="1563919" y="3279802"/>
            <a:chExt cx="2004240" cy="115655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ovéPole 26">
                  <a:extLst>
                    <a:ext uri="{FF2B5EF4-FFF2-40B4-BE49-F238E27FC236}">
                      <a16:creationId xmlns:a16="http://schemas.microsoft.com/office/drawing/2014/main" id="{5E944FEB-00B1-393C-3682-183037153BB7}"/>
                    </a:ext>
                  </a:extLst>
                </p:cNvPr>
                <p:cNvSpPr txBox="1"/>
                <p:nvPr/>
              </p:nvSpPr>
              <p:spPr>
                <a:xfrm>
                  <a:off x="2301652" y="3984397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27" name="TextovéPole 26">
                  <a:extLst>
                    <a:ext uri="{FF2B5EF4-FFF2-40B4-BE49-F238E27FC236}">
                      <a16:creationId xmlns:a16="http://schemas.microsoft.com/office/drawing/2014/main" id="{5E944FEB-00B1-393C-3682-183037153B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1652" y="3984397"/>
                  <a:ext cx="187089" cy="261225"/>
                </a:xfrm>
                <a:prstGeom prst="rect">
                  <a:avLst/>
                </a:prstGeom>
                <a:blipFill>
                  <a:blip r:embed="rId16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Obdélník 27">
                  <a:extLst>
                    <a:ext uri="{FF2B5EF4-FFF2-40B4-BE49-F238E27FC236}">
                      <a16:creationId xmlns:a16="http://schemas.microsoft.com/office/drawing/2014/main" id="{6F63665F-67CC-D5EC-FF8F-74F8734192C6}"/>
                    </a:ext>
                  </a:extLst>
                </p:cNvPr>
                <p:cNvSpPr/>
                <p:nvPr/>
              </p:nvSpPr>
              <p:spPr>
                <a:xfrm>
                  <a:off x="2779641" y="3974784"/>
                  <a:ext cx="226351" cy="261610"/>
                </a:xfrm>
                <a:prstGeom prst="rect">
                  <a:avLst/>
                </a:prstGeom>
              </p:spPr>
              <p:txBody>
                <a:bodyPr wrap="square" lIns="0" r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28" name="Obdélník 27">
                  <a:extLst>
                    <a:ext uri="{FF2B5EF4-FFF2-40B4-BE49-F238E27FC236}">
                      <a16:creationId xmlns:a16="http://schemas.microsoft.com/office/drawing/2014/main" id="{6F63665F-67CC-D5EC-FF8F-74F8734192C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9641" y="3974784"/>
                  <a:ext cx="226351" cy="261610"/>
                </a:xfrm>
                <a:prstGeom prst="rect">
                  <a:avLst/>
                </a:prstGeom>
                <a:blipFill>
                  <a:blip r:embed="rId17"/>
                  <a:stretch>
                    <a:fillRect l="-8108" r="-54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Přímá spojnice 30">
              <a:extLst>
                <a:ext uri="{FF2B5EF4-FFF2-40B4-BE49-F238E27FC236}">
                  <a16:creationId xmlns:a16="http://schemas.microsoft.com/office/drawing/2014/main" id="{B36568B7-7A5E-3176-8093-11F9C79375C0}"/>
                </a:ext>
              </a:extLst>
            </p:cNvPr>
            <p:cNvCxnSpPr/>
            <p:nvPr/>
          </p:nvCxnSpPr>
          <p:spPr>
            <a:xfrm>
              <a:off x="1563919" y="3409644"/>
              <a:ext cx="6409" cy="1026713"/>
            </a:xfrm>
            <a:prstGeom prst="line">
              <a:avLst/>
            </a:prstGeom>
            <a:ln w="127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>
              <a:extLst>
                <a:ext uri="{FF2B5EF4-FFF2-40B4-BE49-F238E27FC236}">
                  <a16:creationId xmlns:a16="http://schemas.microsoft.com/office/drawing/2014/main" id="{554205BF-23A0-7630-0D0E-057A355FC274}"/>
                </a:ext>
              </a:extLst>
            </p:cNvPr>
            <p:cNvCxnSpPr/>
            <p:nvPr/>
          </p:nvCxnSpPr>
          <p:spPr>
            <a:xfrm>
              <a:off x="1570948" y="4282025"/>
              <a:ext cx="749372" cy="0"/>
            </a:xfrm>
            <a:prstGeom prst="line">
              <a:avLst/>
            </a:prstGeom>
            <a:ln w="25400" cap="rnd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nice 33">
              <a:extLst>
                <a:ext uri="{FF2B5EF4-FFF2-40B4-BE49-F238E27FC236}">
                  <a16:creationId xmlns:a16="http://schemas.microsoft.com/office/drawing/2014/main" id="{095C0459-7AAA-3D58-05EF-FF3341901842}"/>
                </a:ext>
              </a:extLst>
            </p:cNvPr>
            <p:cNvCxnSpPr/>
            <p:nvPr/>
          </p:nvCxnSpPr>
          <p:spPr>
            <a:xfrm>
              <a:off x="2327940" y="4055226"/>
              <a:ext cx="0" cy="217825"/>
            </a:xfrm>
            <a:prstGeom prst="line">
              <a:avLst/>
            </a:prstGeom>
            <a:ln w="12700"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nice 35">
              <a:extLst>
                <a:ext uri="{FF2B5EF4-FFF2-40B4-BE49-F238E27FC236}">
                  <a16:creationId xmlns:a16="http://schemas.microsoft.com/office/drawing/2014/main" id="{F4BE4269-5774-4B46-C674-14DD7F865790}"/>
                </a:ext>
              </a:extLst>
            </p:cNvPr>
            <p:cNvCxnSpPr/>
            <p:nvPr/>
          </p:nvCxnSpPr>
          <p:spPr>
            <a:xfrm>
              <a:off x="1574535" y="4045602"/>
              <a:ext cx="1923273" cy="0"/>
            </a:xfrm>
            <a:prstGeom prst="line">
              <a:avLst/>
            </a:prstGeom>
            <a:ln w="1270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ovéPole 56">
              <a:extLst>
                <a:ext uri="{FF2B5EF4-FFF2-40B4-BE49-F238E27FC236}">
                  <a16:creationId xmlns:a16="http://schemas.microsoft.com/office/drawing/2014/main" id="{BF1D778A-87C5-EA02-D650-5F748ED8AC8A}"/>
                </a:ext>
              </a:extLst>
            </p:cNvPr>
            <p:cNvSpPr txBox="1"/>
            <p:nvPr/>
          </p:nvSpPr>
          <p:spPr>
            <a:xfrm>
              <a:off x="1903512" y="3279802"/>
              <a:ext cx="882144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cs-CZ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call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65" name="Přímá spojnice 64">
              <a:extLst>
                <a:ext uri="{FF2B5EF4-FFF2-40B4-BE49-F238E27FC236}">
                  <a16:creationId xmlns:a16="http://schemas.microsoft.com/office/drawing/2014/main" id="{0F595A58-9D28-9BC9-1B37-38D1B5BB8E08}"/>
                </a:ext>
              </a:extLst>
            </p:cNvPr>
            <p:cNvCxnSpPr/>
            <p:nvPr/>
          </p:nvCxnSpPr>
          <p:spPr>
            <a:xfrm rot="18900000">
              <a:off x="2170235" y="3897999"/>
              <a:ext cx="1080000" cy="0"/>
            </a:xfrm>
            <a:prstGeom prst="line">
              <a:avLst/>
            </a:prstGeom>
            <a:ln w="25400" cap="rnd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Volný tvar 14">
              <a:extLst>
                <a:ext uri="{FF2B5EF4-FFF2-40B4-BE49-F238E27FC236}">
                  <a16:creationId xmlns:a16="http://schemas.microsoft.com/office/drawing/2014/main" id="{C7D91575-5EFA-3E9A-B61D-C1172D07C29E}"/>
                </a:ext>
              </a:extLst>
            </p:cNvPr>
            <p:cNvSpPr/>
            <p:nvPr/>
          </p:nvSpPr>
          <p:spPr>
            <a:xfrm rot="21377398">
              <a:off x="1567484" y="3522114"/>
              <a:ext cx="1477858" cy="600496"/>
            </a:xfrm>
            <a:custGeom>
              <a:avLst/>
              <a:gdLst>
                <a:gd name="connsiteX0" fmla="*/ 0 w 1334124"/>
                <a:gd name="connsiteY0" fmla="*/ 667062 h 667062"/>
                <a:gd name="connsiteX1" fmla="*/ 809468 w 1334124"/>
                <a:gd name="connsiteY1" fmla="*/ 427220 h 667062"/>
                <a:gd name="connsiteX2" fmla="*/ 1334124 w 1334124"/>
                <a:gd name="connsiteY2" fmla="*/ 0 h 667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34124" h="667062">
                  <a:moveTo>
                    <a:pt x="0" y="667062"/>
                  </a:moveTo>
                  <a:cubicBezTo>
                    <a:pt x="293557" y="602729"/>
                    <a:pt x="587114" y="538397"/>
                    <a:pt x="809468" y="427220"/>
                  </a:cubicBezTo>
                  <a:cubicBezTo>
                    <a:pt x="1031822" y="316043"/>
                    <a:pt x="1182973" y="158021"/>
                    <a:pt x="1334124" y="0"/>
                  </a:cubicBezTo>
                </a:path>
              </a:pathLst>
            </a:custGeom>
            <a:noFill/>
            <a:ln w="25400">
              <a:solidFill>
                <a:schemeClr val="accent4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5" name="Přímá spojnice 14">
              <a:extLst>
                <a:ext uri="{FF2B5EF4-FFF2-40B4-BE49-F238E27FC236}">
                  <a16:creationId xmlns:a16="http://schemas.microsoft.com/office/drawing/2014/main" id="{8D5F11D0-D79F-A7C0-651B-EC097D2E3A40}"/>
                </a:ext>
              </a:extLst>
            </p:cNvPr>
            <p:cNvCxnSpPr>
              <a:cxnSpLocks/>
            </p:cNvCxnSpPr>
            <p:nvPr/>
          </p:nvCxnSpPr>
          <p:spPr>
            <a:xfrm>
              <a:off x="2783320" y="3836824"/>
              <a:ext cx="33035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Přímá spojnice 16">
              <a:extLst>
                <a:ext uri="{FF2B5EF4-FFF2-40B4-BE49-F238E27FC236}">
                  <a16:creationId xmlns:a16="http://schemas.microsoft.com/office/drawing/2014/main" id="{CD42EB2A-103E-390C-6AF2-B10F7D935490}"/>
                </a:ext>
              </a:extLst>
            </p:cNvPr>
            <p:cNvCxnSpPr/>
            <p:nvPr/>
          </p:nvCxnSpPr>
          <p:spPr>
            <a:xfrm>
              <a:off x="2987824" y="3513411"/>
              <a:ext cx="0" cy="522722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nice 66">
              <a:extLst>
                <a:ext uri="{FF2B5EF4-FFF2-40B4-BE49-F238E27FC236}">
                  <a16:creationId xmlns:a16="http://schemas.microsoft.com/office/drawing/2014/main" id="{5E578065-C545-99D6-BE31-03DABF8C68FE}"/>
                </a:ext>
              </a:extLst>
            </p:cNvPr>
            <p:cNvCxnSpPr/>
            <p:nvPr/>
          </p:nvCxnSpPr>
          <p:spPr>
            <a:xfrm>
              <a:off x="2771800" y="3712427"/>
              <a:ext cx="0" cy="324569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Obdélník 67">
                  <a:extLst>
                    <a:ext uri="{FF2B5EF4-FFF2-40B4-BE49-F238E27FC236}">
                      <a16:creationId xmlns:a16="http://schemas.microsoft.com/office/drawing/2014/main" id="{23F3CF6A-6C1B-4840-73A0-BF7F336944F2}"/>
                    </a:ext>
                  </a:extLst>
                </p:cNvPr>
                <p:cNvSpPr/>
                <p:nvPr/>
              </p:nvSpPr>
              <p:spPr>
                <a:xfrm>
                  <a:off x="3341808" y="3465336"/>
                  <a:ext cx="226351" cy="261610"/>
                </a:xfrm>
                <a:prstGeom prst="rect">
                  <a:avLst/>
                </a:prstGeom>
              </p:spPr>
              <p:txBody>
                <a:bodyPr wrap="square" lIns="0" r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68" name="Obdélník 67">
                  <a:extLst>
                    <a:ext uri="{FF2B5EF4-FFF2-40B4-BE49-F238E27FC236}">
                      <a16:creationId xmlns:a16="http://schemas.microsoft.com/office/drawing/2014/main" id="{23F3CF6A-6C1B-4840-73A0-BF7F336944F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41808" y="3465336"/>
                  <a:ext cx="226351" cy="261610"/>
                </a:xfrm>
                <a:prstGeom prst="rect">
                  <a:avLst/>
                </a:prstGeom>
                <a:blipFill>
                  <a:blip r:embed="rId18"/>
                  <a:stretch>
                    <a:fillRect l="-10526" r="-526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F9A7A956-2B79-4E06-D2EF-DD6DDBED0D99}"/>
                </a:ext>
              </a:extLst>
            </p:cNvPr>
            <p:cNvCxnSpPr>
              <a:cxnSpLocks/>
            </p:cNvCxnSpPr>
            <p:nvPr/>
          </p:nvCxnSpPr>
          <p:spPr>
            <a:xfrm>
              <a:off x="2987824" y="3645024"/>
              <a:ext cx="12584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Přímá spojnice 69">
              <a:extLst>
                <a:ext uri="{FF2B5EF4-FFF2-40B4-BE49-F238E27FC236}">
                  <a16:creationId xmlns:a16="http://schemas.microsoft.com/office/drawing/2014/main" id="{F670232E-7303-21BE-53C4-59E1D5D9926A}"/>
                </a:ext>
              </a:extLst>
            </p:cNvPr>
            <p:cNvCxnSpPr/>
            <p:nvPr/>
          </p:nvCxnSpPr>
          <p:spPr>
            <a:xfrm>
              <a:off x="3113672" y="3627251"/>
              <a:ext cx="0" cy="221685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Obdélník 70">
                  <a:extLst>
                    <a:ext uri="{FF2B5EF4-FFF2-40B4-BE49-F238E27FC236}">
                      <a16:creationId xmlns:a16="http://schemas.microsoft.com/office/drawing/2014/main" id="{770E7F95-45C9-B7CA-908E-9BBDBD5FCE7A}"/>
                    </a:ext>
                  </a:extLst>
                </p:cNvPr>
                <p:cNvSpPr/>
                <p:nvPr/>
              </p:nvSpPr>
              <p:spPr>
                <a:xfrm>
                  <a:off x="3107616" y="3603296"/>
                  <a:ext cx="226351" cy="261610"/>
                </a:xfrm>
                <a:prstGeom prst="rect">
                  <a:avLst/>
                </a:prstGeom>
              </p:spPr>
              <p:txBody>
                <a:bodyPr wrap="square" lIns="0" rIns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1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cs-CZ" sz="11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oMath>
                    </m:oMathPara>
                  </a14:m>
                  <a:endParaRPr lang="cs-CZ" sz="1100" dirty="0"/>
                </a:p>
              </p:txBody>
            </p:sp>
          </mc:Choice>
          <mc:Fallback xmlns="">
            <p:sp>
              <p:nvSpPr>
                <p:cNvPr id="71" name="Obdélník 70">
                  <a:extLst>
                    <a:ext uri="{FF2B5EF4-FFF2-40B4-BE49-F238E27FC236}">
                      <a16:creationId xmlns:a16="http://schemas.microsoft.com/office/drawing/2014/main" id="{770E7F95-45C9-B7CA-908E-9BBDBD5FCE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7616" y="3603296"/>
                  <a:ext cx="226351" cy="261610"/>
                </a:xfrm>
                <a:prstGeom prst="rect">
                  <a:avLst/>
                </a:prstGeom>
                <a:blipFill>
                  <a:blip r:embed="rId19"/>
                  <a:stretch>
                    <a:fillRect l="-8108" r="-54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4" name="Přímá spojnice 73">
              <a:extLst>
                <a:ext uri="{FF2B5EF4-FFF2-40B4-BE49-F238E27FC236}">
                  <a16:creationId xmlns:a16="http://schemas.microsoft.com/office/drawing/2014/main" id="{A31325C2-F733-312B-1091-CBF7B81538E2}"/>
                </a:ext>
              </a:extLst>
            </p:cNvPr>
            <p:cNvCxnSpPr>
              <a:cxnSpLocks/>
            </p:cNvCxnSpPr>
            <p:nvPr/>
          </p:nvCxnSpPr>
          <p:spPr>
            <a:xfrm>
              <a:off x="2983404" y="3524568"/>
              <a:ext cx="343728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>
              <a:extLst>
                <a:ext uri="{FF2B5EF4-FFF2-40B4-BE49-F238E27FC236}">
                  <a16:creationId xmlns:a16="http://schemas.microsoft.com/office/drawing/2014/main" id="{8E76AEA9-C194-1C26-DAEA-D15F441EEB5D}"/>
                </a:ext>
              </a:extLst>
            </p:cNvPr>
            <p:cNvCxnSpPr>
              <a:cxnSpLocks/>
            </p:cNvCxnSpPr>
            <p:nvPr/>
          </p:nvCxnSpPr>
          <p:spPr>
            <a:xfrm>
              <a:off x="2777192" y="3704920"/>
              <a:ext cx="54994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Přímá spojnice 76">
              <a:extLst>
                <a:ext uri="{FF2B5EF4-FFF2-40B4-BE49-F238E27FC236}">
                  <a16:creationId xmlns:a16="http://schemas.microsoft.com/office/drawing/2014/main" id="{17378BD2-97A7-D95A-3CAB-82276DC49281}"/>
                </a:ext>
              </a:extLst>
            </p:cNvPr>
            <p:cNvCxnSpPr/>
            <p:nvPr/>
          </p:nvCxnSpPr>
          <p:spPr>
            <a:xfrm>
              <a:off x="3327132" y="3504727"/>
              <a:ext cx="0" cy="201532"/>
            </a:xfrm>
            <a:prstGeom prst="line">
              <a:avLst/>
            </a:prstGeom>
            <a:ln w="19050">
              <a:solidFill>
                <a:schemeClr val="tx1"/>
              </a:solidFill>
              <a:prstDash val="solid"/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ovéPole 81">
                <a:extLst>
                  <a:ext uri="{FF2B5EF4-FFF2-40B4-BE49-F238E27FC236}">
                    <a16:creationId xmlns:a16="http://schemas.microsoft.com/office/drawing/2014/main" id="{42E1A41E-8BD4-2634-85EE-AF1419B85AED}"/>
                  </a:ext>
                </a:extLst>
              </p:cNvPr>
              <p:cNvSpPr txBox="1"/>
              <p:nvPr/>
            </p:nvSpPr>
            <p:spPr>
              <a:xfrm>
                <a:off x="3563888" y="3868859"/>
                <a:ext cx="1914661" cy="555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unlevered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𝑆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𝑆</m:t>
                          </m:r>
                        </m:den>
                      </m:f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TextovéPole 81">
                <a:extLst>
                  <a:ext uri="{FF2B5EF4-FFF2-40B4-BE49-F238E27FC236}">
                    <a16:creationId xmlns:a16="http://schemas.microsoft.com/office/drawing/2014/main" id="{42E1A41E-8BD4-2634-85EE-AF1419B85A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3868859"/>
                <a:ext cx="1914661" cy="55502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ovéPole 82">
                <a:extLst>
                  <a:ext uri="{FF2B5EF4-FFF2-40B4-BE49-F238E27FC236}">
                    <a16:creationId xmlns:a16="http://schemas.microsoft.com/office/drawing/2014/main" id="{E7A57581-9205-DD4B-9924-DF1CE045669C}"/>
                  </a:ext>
                </a:extLst>
              </p:cNvPr>
              <p:cNvSpPr txBox="1"/>
              <p:nvPr/>
            </p:nvSpPr>
            <p:spPr>
              <a:xfrm>
                <a:off x="5364088" y="3860579"/>
                <a:ext cx="3804589" cy="5550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  <m: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m:rPr>
                              <m:sty m:val="p"/>
                            </m:rP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levered</m:t>
                          </m:r>
                          <m:r>
                            <a:rPr lang="cs-CZ" sz="16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</m:sSub>
                      <m:r>
                        <a:rPr lang="cs-CZ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𝐶</m:t>
                          </m:r>
                        </m:den>
                      </m:f>
                      <m:acc>
                        <m:accPr>
                          <m:chr m:val="̇"/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=</m:t>
                          </m:r>
                        </m:e>
                      </m:acc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  <m:r>
                        <a:rPr lang="cs-CZ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i="1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sub>
                      </m:sSub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TextovéPole 82">
                <a:extLst>
                  <a:ext uri="{FF2B5EF4-FFF2-40B4-BE49-F238E27FC236}">
                    <a16:creationId xmlns:a16="http://schemas.microsoft.com/office/drawing/2014/main" id="{E7A57581-9205-DD4B-9924-DF1CE04566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3860579"/>
                <a:ext cx="3804589" cy="55502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ovéPole 83">
                <a:extLst>
                  <a:ext uri="{FF2B5EF4-FFF2-40B4-BE49-F238E27FC236}">
                    <a16:creationId xmlns:a16="http://schemas.microsoft.com/office/drawing/2014/main" id="{C023ED17-8675-2F4B-A652-2F39FD6F9D97}"/>
                  </a:ext>
                </a:extLst>
              </p:cNvPr>
              <p:cNvSpPr txBox="1"/>
              <p:nvPr/>
            </p:nvSpPr>
            <p:spPr>
              <a:xfrm>
                <a:off x="2675244" y="3857284"/>
                <a:ext cx="91046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acc>
                        <m:accPr>
                          <m:chr m:val="̇"/>
                          <m:ctrlP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e>
                      </m:acc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4" name="TextovéPole 83">
                <a:extLst>
                  <a:ext uri="{FF2B5EF4-FFF2-40B4-BE49-F238E27FC236}">
                    <a16:creationId xmlns:a16="http://schemas.microsoft.com/office/drawing/2014/main" id="{C023ED17-8675-2F4B-A652-2F39FD6F9D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5244" y="3857284"/>
                <a:ext cx="910468" cy="33855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85">
                <a:extLst>
                  <a:ext uri="{FF2B5EF4-FFF2-40B4-BE49-F238E27FC236}">
                    <a16:creationId xmlns:a16="http://schemas.microsoft.com/office/drawing/2014/main" id="{685327BD-149C-6C36-76EE-E98094F04334}"/>
                  </a:ext>
                </a:extLst>
              </p:cNvPr>
              <p:cNvSpPr txBox="1"/>
              <p:nvPr/>
            </p:nvSpPr>
            <p:spPr>
              <a:xfrm>
                <a:off x="3849565" y="2445776"/>
                <a:ext cx="16401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𝑇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cs-CZ" sz="16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sz="16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85">
                <a:extLst>
                  <a:ext uri="{FF2B5EF4-FFF2-40B4-BE49-F238E27FC236}">
                    <a16:creationId xmlns:a16="http://schemas.microsoft.com/office/drawing/2014/main" id="{685327BD-149C-6C36-76EE-E98094F043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9565" y="2445776"/>
                <a:ext cx="1640128" cy="246221"/>
              </a:xfrm>
              <a:prstGeom prst="rect">
                <a:avLst/>
              </a:prstGeom>
              <a:blipFill>
                <a:blip r:embed="rId23"/>
                <a:stretch>
                  <a:fillRect l="-3704" r="-2593" b="-341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>
            <a:extLst>
              <a:ext uri="{FF2B5EF4-FFF2-40B4-BE49-F238E27FC236}">
                <a16:creationId xmlns:a16="http://schemas.microsoft.com/office/drawing/2014/main" id="{3BEBE84D-2EBB-C533-9DC8-255E225B1C6E}"/>
              </a:ext>
            </a:extLst>
          </p:cNvPr>
          <p:cNvSpPr txBox="1"/>
          <p:nvPr/>
        </p:nvSpPr>
        <p:spPr>
          <a:xfrm>
            <a:off x="864000" y="1764000"/>
            <a:ext cx="268157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Volatility trading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1273C735-264C-DAE9-FE36-F60F43B08EBE}"/>
                  </a:ext>
                </a:extLst>
              </p:cNvPr>
              <p:cNvSpPr txBox="1"/>
              <p:nvPr/>
            </p:nvSpPr>
            <p:spPr>
              <a:xfrm>
                <a:off x="2483768" y="4169418"/>
                <a:ext cx="1387980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en-GB" sz="16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≪1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ovéPole 11">
                <a:extLst>
                  <a:ext uri="{FF2B5EF4-FFF2-40B4-BE49-F238E27FC236}">
                    <a16:creationId xmlns:a16="http://schemas.microsoft.com/office/drawing/2014/main" id="{1273C735-264C-DAE9-FE36-F60F43B08E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4169418"/>
                <a:ext cx="1387980" cy="584775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ovéPole 60">
            <a:extLst>
              <a:ext uri="{FF2B5EF4-FFF2-40B4-BE49-F238E27FC236}">
                <a16:creationId xmlns:a16="http://schemas.microsoft.com/office/drawing/2014/main" id="{FE7025CE-466B-6FE7-F0CC-C647A99EB12F}"/>
              </a:ext>
            </a:extLst>
          </p:cNvPr>
          <p:cNvSpPr txBox="1"/>
          <p:nvPr/>
        </p:nvSpPr>
        <p:spPr>
          <a:xfrm>
            <a:off x="1187624" y="5348992"/>
            <a:ext cx="788436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Financial leverage of futures contract originates from low initial margins required upon opening these contracts</a:t>
            </a:r>
          </a:p>
        </p:txBody>
      </p:sp>
    </p:spTree>
    <p:extLst>
      <p:ext uri="{BB962C8B-B14F-4D97-AF65-F5344CB8AC3E}">
        <p14:creationId xmlns:p14="http://schemas.microsoft.com/office/powerpoint/2010/main" val="502176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923943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Open position trading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198957"/>
            <a:ext cx="7092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strategy bets on the direction of an option’s premium change</a:t>
            </a:r>
          </a:p>
        </p:txBody>
      </p:sp>
      <p:sp>
        <p:nvSpPr>
          <p:cNvPr id="60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6116" y="3392542"/>
            <a:ext cx="24190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7AED3F95-42B5-4E30-86C6-EE8FE25EA982}"/>
              </a:ext>
            </a:extLst>
          </p:cNvPr>
          <p:cNvSpPr txBox="1"/>
          <p:nvPr/>
        </p:nvSpPr>
        <p:spPr>
          <a:xfrm>
            <a:off x="864000" y="3060000"/>
            <a:ext cx="1568677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85" name="TextovéPole 84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188000" y="5223872"/>
            <a:ext cx="122413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Gain</a:t>
            </a:r>
          </a:p>
        </p:txBody>
      </p:sp>
      <p:sp>
        <p:nvSpPr>
          <p:cNvPr id="113" name="TextovéPole 112">
            <a:extLst>
              <a:ext uri="{FF2B5EF4-FFF2-40B4-BE49-F238E27FC236}">
                <a16:creationId xmlns:a16="http://schemas.microsoft.com/office/drawing/2014/main" id="{C2213C79-ADE1-4C63-AEE6-BED897325BFB}"/>
              </a:ext>
            </a:extLst>
          </p:cNvPr>
          <p:cNvSpPr txBox="1"/>
          <p:nvPr/>
        </p:nvSpPr>
        <p:spPr>
          <a:xfrm>
            <a:off x="1195308" y="1485861"/>
            <a:ext cx="76971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Speculator buys options whose premiums are expected to rise and sells options whose premiums are expected to fall</a:t>
            </a:r>
          </a:p>
        </p:txBody>
      </p:sp>
      <p:sp>
        <p:nvSpPr>
          <p:cNvPr id="119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8000" y="4407496"/>
            <a:ext cx="367240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New information (10 days later)</a:t>
            </a:r>
          </a:p>
        </p:txBody>
      </p:sp>
      <p:sp>
        <p:nvSpPr>
          <p:cNvPr id="61" name="TextovéPole 60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2043819"/>
            <a:ext cx="736749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Profit or loss = change in option premium × number of option contracts × </a:t>
            </a:r>
          </a:p>
          <a:p>
            <a:pPr marL="180975">
              <a:buClr>
                <a:srgbClr val="7030A0"/>
              </a:buClr>
              <a:buSzPct val="10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number of assets in one contract</a:t>
            </a:r>
          </a:p>
        </p:txBody>
      </p:sp>
      <p:sp>
        <p:nvSpPr>
          <p:cNvPr id="63" name="TextovéPole 62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3131" y="2544933"/>
            <a:ext cx="7367492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Maximum loss = initial option premium × number of option contracts ×</a:t>
            </a:r>
            <a:endParaRPr lang="cs-CZ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180975">
              <a:buClr>
                <a:srgbClr val="7030A0"/>
              </a:buClr>
              <a:buSzPct val="100000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number of assets in one contract</a:t>
            </a:r>
          </a:p>
        </p:txBody>
      </p:sp>
      <p:sp>
        <p:nvSpPr>
          <p:cNvPr id="46" name="TextovéPole 4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717657"/>
            <a:ext cx="743938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New share price ¢125 (share price has risen by 8.7%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option is still out of the money), new option premium ¢5 (consequence of higher time value)</a:t>
            </a:r>
          </a:p>
        </p:txBody>
      </p:sp>
      <p:sp>
        <p:nvSpPr>
          <p:cNvPr id="64" name="TextovéPole 63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3664275"/>
            <a:ext cx="759650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share price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=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¢115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current June 135 call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¢1 (the option is out of the money)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number of option contracts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number of shares in one option contract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=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1000. Share price is expected to rise, so the trader opens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long option position</a:t>
            </a:r>
          </a:p>
        </p:txBody>
      </p:sp>
      <p:sp>
        <p:nvSpPr>
          <p:cNvPr id="65" name="TextovéPole 64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5507679"/>
            <a:ext cx="521816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Revenue – initial costs = (¢5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‒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¢1) × 10 × 1000 = $400</a:t>
            </a:r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5771835"/>
            <a:ext cx="52266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Annualised rate of return = 400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×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(365/10) = 14.600%</a:t>
            </a:r>
          </a:p>
        </p:txBody>
      </p:sp>
    </p:spTree>
    <p:extLst>
      <p:ext uri="{BB962C8B-B14F-4D97-AF65-F5344CB8AC3E}">
        <p14:creationId xmlns:p14="http://schemas.microsoft.com/office/powerpoint/2010/main" val="2728896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02E5F-4E9B-AE3B-704E-634A9764A0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73FC91E-3D4A-6E16-CAD2-D4D422445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9A02756-066A-3FDC-1643-C300B2FB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en-GB" smtClean="0"/>
              <a:pPr algn="r"/>
              <a:t>4</a:t>
            </a:fld>
            <a:endParaRPr lang="en-GB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CBEABE7-2ADA-3252-D6E8-3B36A3D9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1" y="144000"/>
            <a:ext cx="291583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Spread trading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9BAD2555-82AB-9616-B600-3FF03890199B}"/>
              </a:ext>
            </a:extLst>
          </p:cNvPr>
          <p:cNvSpPr txBox="1"/>
          <p:nvPr/>
        </p:nvSpPr>
        <p:spPr>
          <a:xfrm>
            <a:off x="864000" y="86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8453130B-978D-D0A6-325C-8E94BD2EB110}"/>
              </a:ext>
            </a:extLst>
          </p:cNvPr>
          <p:cNvSpPr txBox="1"/>
          <p:nvPr/>
        </p:nvSpPr>
        <p:spPr>
          <a:xfrm>
            <a:off x="864000" y="3276000"/>
            <a:ext cx="176378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35">
                <a:extLst>
                  <a:ext uri="{FF2B5EF4-FFF2-40B4-BE49-F238E27FC236}">
                    <a16:creationId xmlns:a16="http://schemas.microsoft.com/office/drawing/2014/main" id="{D179C06E-0F6F-B779-2EA6-3764184D92C9}"/>
                  </a:ext>
                </a:extLst>
              </p:cNvPr>
              <p:cNvSpPr txBox="1"/>
              <p:nvPr/>
            </p:nvSpPr>
            <p:spPr>
              <a:xfrm>
                <a:off x="1186116" y="1172528"/>
                <a:ext cx="7273884" cy="6463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24000" indent="-324000">
                  <a:buClr>
                    <a:srgbClr val="7030A0"/>
                  </a:buClr>
                  <a:buSzPct val="80000"/>
                  <a:buFont typeface="Wingdings" panose="05000000000000000000" pitchFamily="2" charset="2"/>
                  <a:buChar char="q"/>
                </a:pP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 spread is the difference between a more expansive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option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a cheaper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option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</a:p>
            </p:txBody>
          </p:sp>
        </mc:Choice>
        <mc:Fallback xmlns="">
          <p:sp>
            <p:nvSpPr>
              <p:cNvPr id="70" name="TextovéPole 35">
                <a:extLst>
                  <a:ext uri="{FF2B5EF4-FFF2-40B4-BE49-F238E27FC236}">
                    <a16:creationId xmlns:a16="http://schemas.microsoft.com/office/drawing/2014/main" id="{D179C06E-0F6F-B779-2EA6-3764184D92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6116" y="1172528"/>
                <a:ext cx="7273884" cy="646331"/>
              </a:xfrm>
              <a:prstGeom prst="rect">
                <a:avLst/>
              </a:prstGeom>
              <a:blipFill>
                <a:blip r:embed="rId15"/>
                <a:stretch>
                  <a:fillRect l="-168" t="-5660" b="-1320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ovéPole 35">
            <a:extLst>
              <a:ext uri="{FF2B5EF4-FFF2-40B4-BE49-F238E27FC236}">
                <a16:creationId xmlns:a16="http://schemas.microsoft.com/office/drawing/2014/main" id="{F697B448-F136-BA94-5F59-1DB9D2CF24E9}"/>
              </a:ext>
            </a:extLst>
          </p:cNvPr>
          <p:cNvSpPr txBox="1"/>
          <p:nvPr/>
        </p:nvSpPr>
        <p:spPr>
          <a:xfrm>
            <a:off x="1188000" y="1713090"/>
            <a:ext cx="22678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Spread widening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Tabulka 10">
                <a:extLst>
                  <a:ext uri="{FF2B5EF4-FFF2-40B4-BE49-F238E27FC236}">
                    <a16:creationId xmlns:a16="http://schemas.microsoft.com/office/drawing/2014/main" id="{481F8786-DA41-568C-C229-80D6C5A7AE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6307348"/>
                  </p:ext>
                </p:extLst>
              </p:nvPr>
            </p:nvGraphicFramePr>
            <p:xfrm>
              <a:off x="1619672" y="3680032"/>
              <a:ext cx="5856184" cy="23056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88184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</a:tblGrid>
                  <a:tr h="504000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noProof="0" dirty="0"/>
                            <a:t>Current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noProof="0" dirty="0"/>
                            <a:t>premium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Current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spread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Expected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premium                                                                                                                                                                                                         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Expected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spread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Gain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(change of premiums)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Gain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(change of spreads)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74166928"/>
                      </a:ext>
                    </a:extLst>
                  </a:tr>
                  <a:tr h="373129">
                    <a:tc gridSpan="7">
                      <a:txBody>
                        <a:bodyPr/>
                        <a:lstStyle/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Vertical call spread is expected to narrow 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cs-CZ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GB" sz="1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GB" sz="1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cs-CZ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cs-CZ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GB" sz="1000" kern="1200" noProof="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algn="ctr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(VCS has different exercise prices and equal expiry dates)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85646668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June 3700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25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15</a:t>
                          </a:r>
                        </a:p>
                        <a:p>
                          <a:pPr algn="ctr"/>
                          <a:r>
                            <a:rPr lang="en-GB" sz="1000" noProof="0" dirty="0"/>
                            <a:t>(</a:t>
                          </a:r>
                          <a:r>
                            <a:rPr lang="cs-CZ" sz="1000" noProof="0" dirty="0"/>
                            <a:t>go </a:t>
                          </a:r>
                          <a:r>
                            <a:rPr lang="en-GB" sz="1000" noProof="0" dirty="0"/>
                            <a:t>short)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30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-5(S)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-(10 - 15)</a:t>
                          </a:r>
                        </a:p>
                        <a:p>
                          <a:pPr algn="ctr"/>
                          <a:r>
                            <a:rPr lang="cs-CZ" sz="1000" dirty="0"/>
                            <a:t>= 5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June 4000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+10(L)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373129">
                    <a:tc gridSpan="7"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000" noProof="0" dirty="0"/>
                            <a:t>Horizontal put spread is expected to widen </a:t>
                          </a:r>
                          <a14:m>
                            <m:oMath xmlns:m="http://schemas.openxmlformats.org/officeDocument/2006/math">
                              <m:r>
                                <a:rPr lang="cs-CZ" sz="1000" b="0" i="0" noProof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0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GB" sz="1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GB" sz="10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GB" sz="1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GB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&lt;0</m:t>
                              </m:r>
                              <m:r>
                                <a:rPr lang="cs-CZ" sz="1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GB" sz="1000" noProof="0" dirty="0"/>
                        </a:p>
                        <a:p>
                          <a:pPr algn="ctr"/>
                          <a:r>
                            <a:rPr lang="en-GB" sz="1000" noProof="0" dirty="0"/>
                            <a:t>(HCS has equal exercise prices and different expiry dates)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D0D3EB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48639005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Sept 3700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60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35</a:t>
                          </a:r>
                        </a:p>
                        <a:p>
                          <a:pPr algn="ctr"/>
                          <a:r>
                            <a:rPr lang="en-GB" sz="1000" noProof="0" dirty="0"/>
                            <a:t>(</a:t>
                          </a:r>
                          <a:r>
                            <a:rPr lang="cs-CZ" sz="1000" noProof="0" dirty="0"/>
                            <a:t>go </a:t>
                          </a:r>
                          <a:r>
                            <a:rPr lang="en-GB" sz="1000" noProof="0" dirty="0"/>
                            <a:t>long)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50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-10(L)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40 – 35 </a:t>
                          </a:r>
                        </a:p>
                        <a:p>
                          <a:pPr algn="ctr"/>
                          <a:r>
                            <a:rPr lang="cs-CZ" sz="1000" dirty="0"/>
                            <a:t>= 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June 3700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+15(S)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89220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Tabulka 10">
                <a:extLst>
                  <a:ext uri="{FF2B5EF4-FFF2-40B4-BE49-F238E27FC236}">
                    <a16:creationId xmlns:a16="http://schemas.microsoft.com/office/drawing/2014/main" id="{481F8786-DA41-568C-C229-80D6C5A7AE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776307348"/>
                  </p:ext>
                </p:extLst>
              </p:nvPr>
            </p:nvGraphicFramePr>
            <p:xfrm>
              <a:off x="1619672" y="3680032"/>
              <a:ext cx="5856184" cy="230560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88184">
                      <a:extLst>
                        <a:ext uri="{9D8B030D-6E8A-4147-A177-3AD203B41FA5}">
                          <a16:colId xmlns:a16="http://schemas.microsoft.com/office/drawing/2014/main" val="2234740169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025753722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260279613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3819964576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3737852108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4072460297"/>
                        </a:ext>
                      </a:extLst>
                    </a:gridCol>
                    <a:gridCol w="828000">
                      <a:extLst>
                        <a:ext uri="{9D8B030D-6E8A-4147-A177-3AD203B41FA5}">
                          <a16:colId xmlns:a16="http://schemas.microsoft.com/office/drawing/2014/main" val="1516445627"/>
                        </a:ext>
                      </a:extLst>
                    </a:gridCol>
                  </a:tblGrid>
                  <a:tr h="504000">
                    <a:tc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 marL="92004" marR="92004" marT="46002" marB="46002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noProof="0" dirty="0"/>
                            <a:t>Current</a:t>
                          </a:r>
                        </a:p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800" noProof="0" dirty="0"/>
                            <a:t>premium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Current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spread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Expected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premium                                                                                                                                                                                                          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Expected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spread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Gain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(change of premiums)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800" noProof="0" dirty="0"/>
                            <a:t>Gain</a:t>
                          </a:r>
                        </a:p>
                        <a:p>
                          <a:pPr algn="ctr"/>
                          <a:r>
                            <a:rPr lang="en-GB" sz="800" noProof="0" dirty="0"/>
                            <a:t>(change of spreads)</a:t>
                          </a:r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74166928"/>
                      </a:ext>
                    </a:extLst>
                  </a:tr>
                  <a:tr h="396804">
                    <a:tc gridSpan="7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6"/>
                          <a:stretch>
                            <a:fillRect l="-104" t="-129231" r="-416" b="-363077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485646668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June 3700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25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15</a:t>
                          </a:r>
                        </a:p>
                        <a:p>
                          <a:pPr algn="ctr"/>
                          <a:r>
                            <a:rPr lang="en-GB" sz="1000" noProof="0" dirty="0"/>
                            <a:t>(</a:t>
                          </a:r>
                          <a:r>
                            <a:rPr lang="cs-CZ" sz="1000" noProof="0" dirty="0"/>
                            <a:t>go </a:t>
                          </a:r>
                          <a:r>
                            <a:rPr lang="en-GB" sz="1000" noProof="0" dirty="0"/>
                            <a:t>short)</a:t>
                          </a:r>
                        </a:p>
                      </a:txBody>
                      <a:tcPr marL="92004" marR="92004" marT="46002" marB="46002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30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-5(S)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-(10 - 15)</a:t>
                          </a:r>
                        </a:p>
                        <a:p>
                          <a:pPr algn="ctr"/>
                          <a:r>
                            <a:rPr lang="cs-CZ" sz="1000" dirty="0"/>
                            <a:t>= 5</a:t>
                          </a:r>
                          <a:endParaRPr lang="en-GB" sz="1000" dirty="0"/>
                        </a:p>
                      </a:txBody>
                      <a:tcPr marL="92004" marR="92004" marT="46002" marB="46002" anchor="ctr"/>
                    </a:tc>
                    <a:extLst>
                      <a:ext uri="{0D108BD9-81ED-4DB2-BD59-A6C34878D82A}">
                        <a16:rowId xmlns:a16="http://schemas.microsoft.com/office/drawing/2014/main" val="945961666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en-GB" sz="1000" kern="1200" noProof="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June 4000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10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20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r>
                            <a:rPr lang="cs-CZ" sz="1000" kern="1200" dirty="0">
                              <a:solidFill>
                                <a:schemeClr val="dk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+10(L)</a:t>
                          </a:r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marL="0" algn="l" defTabSz="914400" rtl="0" eaLnBrk="1" latinLnBrk="0" hangingPunct="1"/>
                          <a:endParaRPr lang="en-GB" sz="1000" kern="1200" dirty="0">
                            <a:solidFill>
                              <a:schemeClr val="dk1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92004" marR="92004" marT="46002" marB="46002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6667447"/>
                      </a:ext>
                    </a:extLst>
                  </a:tr>
                  <a:tr h="396804">
                    <a:tc gridSpan="7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2004" marR="92004" marT="46002" marB="46002" anchor="ctr">
                        <a:blipFill>
                          <a:blip r:embed="rId16"/>
                          <a:stretch>
                            <a:fillRect l="-104" t="-356923" r="-416" b="-13538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048639005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Sept 3700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60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35</a:t>
                          </a:r>
                        </a:p>
                        <a:p>
                          <a:pPr algn="ctr"/>
                          <a:r>
                            <a:rPr lang="en-GB" sz="1000" noProof="0" dirty="0"/>
                            <a:t>(</a:t>
                          </a:r>
                          <a:r>
                            <a:rPr lang="cs-CZ" sz="1000" noProof="0" dirty="0"/>
                            <a:t>go </a:t>
                          </a:r>
                          <a:r>
                            <a:rPr lang="en-GB" sz="1000" noProof="0" dirty="0"/>
                            <a:t>long)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50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-10(L)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40 – 35 </a:t>
                          </a:r>
                        </a:p>
                        <a:p>
                          <a:pPr algn="ctr"/>
                          <a:r>
                            <a:rPr lang="cs-CZ" sz="1000" dirty="0"/>
                            <a:t>= 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12592751"/>
                      </a:ext>
                    </a:extLst>
                  </a:tr>
                  <a:tr h="25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000" noProof="0" dirty="0"/>
                            <a:t>June 3700</a:t>
                          </a:r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25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cs-CZ" sz="1000" dirty="0"/>
                            <a:t>10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 sz="1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cs-CZ" sz="1000" dirty="0"/>
                            <a:t>+15(S)</a:t>
                          </a:r>
                          <a:endParaRPr lang="en-GB" sz="1000" dirty="0"/>
                        </a:p>
                      </a:txBody>
                      <a:tcPr marL="92004" marR="92004" marT="46002" marB="46002" anchor="ctr">
                        <a:solidFill>
                          <a:srgbClr val="E9EBF5"/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1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8892201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TextovéPole 13">
            <a:extLst>
              <a:ext uri="{FF2B5EF4-FFF2-40B4-BE49-F238E27FC236}">
                <a16:creationId xmlns:a16="http://schemas.microsoft.com/office/drawing/2014/main" id="{4AE7FD44-C908-3A2D-01A9-550CEAC48B43}"/>
              </a:ext>
            </a:extLst>
          </p:cNvPr>
          <p:cNvSpPr txBox="1"/>
          <p:nvPr/>
        </p:nvSpPr>
        <p:spPr>
          <a:xfrm>
            <a:off x="6228000" y="4711704"/>
            <a:ext cx="396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>
                <a:ea typeface="Cambria Math" panose="02040503050406030204" pitchFamily="18" charset="0"/>
              </a:rPr>
              <a:t>= 5</a:t>
            </a:r>
            <a:endParaRPr lang="en-GB" sz="1000" dirty="0">
              <a:ea typeface="Cambria Math" panose="02040503050406030204" pitchFamily="18" charset="0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DB6166-F82E-6EC3-21E3-A9E477D8784C}"/>
              </a:ext>
            </a:extLst>
          </p:cNvPr>
          <p:cNvSpPr txBox="1"/>
          <p:nvPr/>
        </p:nvSpPr>
        <p:spPr>
          <a:xfrm>
            <a:off x="6228000" y="5603675"/>
            <a:ext cx="396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>
                <a:ea typeface="Cambria Math" panose="02040503050406030204" pitchFamily="18" charset="0"/>
              </a:rPr>
              <a:t>= 5</a:t>
            </a:r>
            <a:endParaRPr lang="en-GB" sz="1000" dirty="0"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2C9F9666-BA03-E737-19FB-5DA47751A3F1}"/>
                  </a:ext>
                </a:extLst>
              </p:cNvPr>
              <p:cNvSpPr txBox="1"/>
              <p:nvPr/>
            </p:nvSpPr>
            <p:spPr>
              <a:xfrm>
                <a:off x="1512000" y="1979382"/>
                <a:ext cx="5509888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rises more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&gt;∆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  <m:r>
                      <m:rPr>
                        <m:nor/>
                      </m:rP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en-US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or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" name="TextovéPole 9">
                <a:extLst>
                  <a:ext uri="{FF2B5EF4-FFF2-40B4-BE49-F238E27FC236}">
                    <a16:creationId xmlns:a16="http://schemas.microsoft.com/office/drawing/2014/main" id="{2C9F9666-BA03-E737-19FB-5DA47751A3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1979382"/>
                <a:ext cx="5509888" cy="338554"/>
              </a:xfrm>
              <a:prstGeom prst="rect">
                <a:avLst/>
              </a:prstGeom>
              <a:blipFill>
                <a:blip r:embed="rId17"/>
                <a:stretch>
                  <a:fillRect l="-442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933E95E5-3A95-DF07-5BA4-609DE171B1F8}"/>
                  </a:ext>
                </a:extLst>
              </p:cNvPr>
              <p:cNvSpPr txBox="1"/>
              <p:nvPr/>
            </p:nvSpPr>
            <p:spPr>
              <a:xfrm>
                <a:off x="1512000" y="2233816"/>
                <a:ext cx="6228352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falls less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ovéPole 14">
                <a:extLst>
                  <a:ext uri="{FF2B5EF4-FFF2-40B4-BE49-F238E27FC236}">
                    <a16:creationId xmlns:a16="http://schemas.microsoft.com/office/drawing/2014/main" id="{933E95E5-3A95-DF07-5BA4-609DE171B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233816"/>
                <a:ext cx="6228352" cy="338554"/>
              </a:xfrm>
              <a:prstGeom prst="rect">
                <a:avLst/>
              </a:prstGeom>
              <a:blipFill>
                <a:blip r:embed="rId18"/>
                <a:stretch>
                  <a:fillRect l="-391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Pravá složená závorka 12">
            <a:extLst>
              <a:ext uri="{FF2B5EF4-FFF2-40B4-BE49-F238E27FC236}">
                <a16:creationId xmlns:a16="http://schemas.microsoft.com/office/drawing/2014/main" id="{4E20C1C2-003B-39DA-8E91-396023566F2D}"/>
              </a:ext>
            </a:extLst>
          </p:cNvPr>
          <p:cNvSpPr/>
          <p:nvPr/>
        </p:nvSpPr>
        <p:spPr>
          <a:xfrm>
            <a:off x="6840000" y="2129787"/>
            <a:ext cx="145360" cy="344277"/>
          </a:xfrm>
          <a:prstGeom prst="righ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>
                <a:extLst>
                  <a:ext uri="{FF2B5EF4-FFF2-40B4-BE49-F238E27FC236}">
                    <a16:creationId xmlns:a16="http://schemas.microsoft.com/office/drawing/2014/main" id="{AC7E3E98-F747-62F9-AB7B-3235BFAB8E2E}"/>
                  </a:ext>
                </a:extLst>
              </p:cNvPr>
              <p:cNvSpPr txBox="1"/>
              <p:nvPr/>
            </p:nvSpPr>
            <p:spPr>
              <a:xfrm>
                <a:off x="6948000" y="2007008"/>
                <a:ext cx="201598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 the spread</a:t>
                </a:r>
              </a:p>
              <a:p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(buy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and sell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ovéPole 16">
                <a:extLst>
                  <a:ext uri="{FF2B5EF4-FFF2-40B4-BE49-F238E27FC236}">
                    <a16:creationId xmlns:a16="http://schemas.microsoft.com/office/drawing/2014/main" id="{AC7E3E98-F747-62F9-AB7B-3235BFAB8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000" y="2007008"/>
                <a:ext cx="2015984" cy="584775"/>
              </a:xfrm>
              <a:prstGeom prst="rect">
                <a:avLst/>
              </a:prstGeom>
              <a:blipFill>
                <a:blip r:embed="rId19"/>
                <a:stretch>
                  <a:fillRect l="-1818" t="-4167" b="-11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ovéPole 35">
            <a:extLst>
              <a:ext uri="{FF2B5EF4-FFF2-40B4-BE49-F238E27FC236}">
                <a16:creationId xmlns:a16="http://schemas.microsoft.com/office/drawing/2014/main" id="{EE39E1E4-A95F-DC18-1F97-6B48E11CEF5C}"/>
              </a:ext>
            </a:extLst>
          </p:cNvPr>
          <p:cNvSpPr txBox="1"/>
          <p:nvPr/>
        </p:nvSpPr>
        <p:spPr>
          <a:xfrm>
            <a:off x="1187624" y="2474064"/>
            <a:ext cx="22678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Spread narrowing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>
                <a:extLst>
                  <a:ext uri="{FF2B5EF4-FFF2-40B4-BE49-F238E27FC236}">
                    <a16:creationId xmlns:a16="http://schemas.microsoft.com/office/drawing/2014/main" id="{12C30732-7871-27DD-7E4F-DF6DCE1E9F5F}"/>
                  </a:ext>
                </a:extLst>
              </p:cNvPr>
              <p:cNvSpPr txBox="1"/>
              <p:nvPr/>
            </p:nvSpPr>
            <p:spPr>
              <a:xfrm>
                <a:off x="1512000" y="3033288"/>
                <a:ext cx="5328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rises less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0&lt;∆</m:t>
                        </m:r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&lt;∆</m:t>
                        </m:r>
                        <m:sSub>
                          <m:sSubPr>
                            <m:ctrlP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GB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TextovéPole 19">
                <a:extLst>
                  <a:ext uri="{FF2B5EF4-FFF2-40B4-BE49-F238E27FC236}">
                    <a16:creationId xmlns:a16="http://schemas.microsoft.com/office/drawing/2014/main" id="{12C30732-7871-27DD-7E4F-DF6DCE1E9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033288"/>
                <a:ext cx="5328000" cy="338554"/>
              </a:xfrm>
              <a:prstGeom prst="rect">
                <a:avLst/>
              </a:prstGeom>
              <a:blipFill>
                <a:blip r:embed="rId20"/>
                <a:stretch>
                  <a:fillRect l="-458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>
                <a:extLst>
                  <a:ext uri="{FF2B5EF4-FFF2-40B4-BE49-F238E27FC236}">
                    <a16:creationId xmlns:a16="http://schemas.microsoft.com/office/drawing/2014/main" id="{674A60CA-27BA-1DE7-3863-2F091DB387F7}"/>
                  </a:ext>
                </a:extLst>
              </p:cNvPr>
              <p:cNvSpPr txBox="1"/>
              <p:nvPr/>
            </p:nvSpPr>
            <p:spPr>
              <a:xfrm>
                <a:off x="1512000" y="2757368"/>
                <a:ext cx="5328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falls more than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or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∆</m:t>
                    </m:r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GB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ovéPole 20">
                <a:extLst>
                  <a:ext uri="{FF2B5EF4-FFF2-40B4-BE49-F238E27FC236}">
                    <a16:creationId xmlns:a16="http://schemas.microsoft.com/office/drawing/2014/main" id="{674A60CA-27BA-1DE7-3863-2F091DB387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757368"/>
                <a:ext cx="5328000" cy="338554"/>
              </a:xfrm>
              <a:prstGeom prst="rect">
                <a:avLst/>
              </a:prstGeom>
              <a:blipFill>
                <a:blip r:embed="rId21"/>
                <a:stretch>
                  <a:fillRect l="-458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>
                <a:extLst>
                  <a:ext uri="{FF2B5EF4-FFF2-40B4-BE49-F238E27FC236}">
                    <a16:creationId xmlns:a16="http://schemas.microsoft.com/office/drawing/2014/main" id="{E2F7F176-0FE2-D1C2-81C1-F7EA08079174}"/>
                  </a:ext>
                </a:extLst>
              </p:cNvPr>
              <p:cNvSpPr txBox="1"/>
              <p:nvPr/>
            </p:nvSpPr>
            <p:spPr>
              <a:xfrm>
                <a:off x="6948000" y="2767982"/>
                <a:ext cx="201598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 the spread</a:t>
                </a:r>
              </a:p>
              <a:p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(sell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and buy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GB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2" name="TextovéPole 21">
                <a:extLst>
                  <a:ext uri="{FF2B5EF4-FFF2-40B4-BE49-F238E27FC236}">
                    <a16:creationId xmlns:a16="http://schemas.microsoft.com/office/drawing/2014/main" id="{E2F7F176-0FE2-D1C2-81C1-F7EA080791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8000" y="2767982"/>
                <a:ext cx="2015984" cy="584775"/>
              </a:xfrm>
              <a:prstGeom prst="rect">
                <a:avLst/>
              </a:prstGeom>
              <a:blipFill>
                <a:blip r:embed="rId22"/>
                <a:stretch>
                  <a:fillRect l="-1818" t="-4167" b="-114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Pravá složená závorka 22">
            <a:extLst>
              <a:ext uri="{FF2B5EF4-FFF2-40B4-BE49-F238E27FC236}">
                <a16:creationId xmlns:a16="http://schemas.microsoft.com/office/drawing/2014/main" id="{4BAA1165-2076-E174-41AC-830DFAE8EB83}"/>
              </a:ext>
            </a:extLst>
          </p:cNvPr>
          <p:cNvSpPr/>
          <p:nvPr/>
        </p:nvSpPr>
        <p:spPr>
          <a:xfrm>
            <a:off x="6840000" y="2891595"/>
            <a:ext cx="145360" cy="344277"/>
          </a:xfrm>
          <a:prstGeom prst="righ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786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1" y="144000"/>
            <a:ext cx="3275872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Volatility trading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Single option trade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749667"/>
            <a:ext cx="7632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Volatility trading consists of buying options whose volatility is expected to rise and selling options whose volatility is going to fall</a:t>
            </a:r>
          </a:p>
        </p:txBody>
      </p:sp>
      <p:sp>
        <p:nvSpPr>
          <p:cNvPr id="60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6115" y="4329416"/>
            <a:ext cx="7922387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Volatility is the attribute of the underlying asset so two different options written on the same underlying asset should have, according to the BS formula, the same implied volatilities 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TextovéPole 61">
            <a:extLst>
              <a:ext uri="{FF2B5EF4-FFF2-40B4-BE49-F238E27FC236}">
                <a16:creationId xmlns:a16="http://schemas.microsoft.com/office/drawing/2014/main" id="{7AED3F95-42B5-4E30-86C6-EE8FE25EA982}"/>
              </a:ext>
            </a:extLst>
          </p:cNvPr>
          <p:cNvSpPr txBox="1"/>
          <p:nvPr/>
        </p:nvSpPr>
        <p:spPr>
          <a:xfrm>
            <a:off x="864000" y="3996000"/>
            <a:ext cx="44164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Inconsistent implied volatilities</a:t>
            </a:r>
          </a:p>
        </p:txBody>
      </p:sp>
      <p:sp>
        <p:nvSpPr>
          <p:cNvPr id="113" name="TextovéPole 112">
            <a:extLst>
              <a:ext uri="{FF2B5EF4-FFF2-40B4-BE49-F238E27FC236}">
                <a16:creationId xmlns:a16="http://schemas.microsoft.com/office/drawing/2014/main" id="{C2213C79-ADE1-4C63-AEE6-BED897325BFB}"/>
              </a:ext>
            </a:extLst>
          </p:cNvPr>
          <p:cNvSpPr txBox="1"/>
          <p:nvPr/>
        </p:nvSpPr>
        <p:spPr>
          <a:xfrm>
            <a:off x="1188000" y="1196088"/>
            <a:ext cx="68331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Option premium is related positively to the change in volatility of an underlying asset</a:t>
            </a:r>
          </a:p>
        </p:txBody>
      </p:sp>
      <p:sp>
        <p:nvSpPr>
          <p:cNvPr id="119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7624" y="2306188"/>
            <a:ext cx="403244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Direction risk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single option trade</a:t>
            </a:r>
          </a:p>
        </p:txBody>
      </p:sp>
      <p:sp>
        <p:nvSpPr>
          <p:cNvPr id="57" name="TextovéPole 56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2594220"/>
            <a:ext cx="74637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positive impact of higher volatility on the option premium can be undone by the negative impact caused by the undesirable direction of the price movement </a:t>
            </a:r>
          </a:p>
        </p:txBody>
      </p:sp>
      <p:sp>
        <p:nvSpPr>
          <p:cNvPr id="59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6116" y="5152628"/>
            <a:ext cx="78503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Trading strategy based on a bet that the two volatilities will converge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3864032" y="1515064"/>
                <a:ext cx="2148128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f>
                        <m:fPr>
                          <m:type m:val="lin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𝜕𝜎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f>
                        <m:fPr>
                          <m:type m:val="lin"/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𝜕𝜎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&gt;0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6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4032" y="1515064"/>
                <a:ext cx="2148128" cy="307777"/>
              </a:xfrm>
              <a:prstGeom prst="rect">
                <a:avLst/>
              </a:prstGeom>
              <a:blipFill>
                <a:blip r:embed="rId15"/>
                <a:stretch>
                  <a:fillRect t="-94000" b="-158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63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5382279" y="2354936"/>
                <a:ext cx="2286065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6213" indent="-176213"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[</m:t>
                      </m:r>
                      <m:f>
                        <m:fPr>
                          <m:type m:val="lin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f>
                        <m:fPr>
                          <m:type m:val="lin"/>
                          <m:ctrlP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den>
                      </m:f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0]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63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279" y="2354936"/>
                <a:ext cx="2286065" cy="307777"/>
              </a:xfrm>
              <a:prstGeom prst="rect">
                <a:avLst/>
              </a:prstGeom>
              <a:blipFill>
                <a:blip r:embed="rId16"/>
                <a:stretch>
                  <a:fillRect t="-92157" b="-1529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extovéPole 64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5437077"/>
            <a:ext cx="712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Sell the option whose volatility, and therefore its premium, is going to fall</a:t>
            </a:r>
          </a:p>
        </p:txBody>
      </p:sp>
      <p:sp>
        <p:nvSpPr>
          <p:cNvPr id="66" name="TextovéPole 6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5693518"/>
            <a:ext cx="676285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Buy the option whose volatility, and therefore its premium, is going to rise</a:t>
            </a:r>
          </a:p>
        </p:txBody>
      </p:sp>
      <p:sp>
        <p:nvSpPr>
          <p:cNvPr id="68" name="TextovéPole 67">
            <a:extLst>
              <a:ext uri="{FF2B5EF4-FFF2-40B4-BE49-F238E27FC236}">
                <a16:creationId xmlns:a16="http://schemas.microsoft.com/office/drawing/2014/main" id="{7AED3F95-42B5-4E30-86C6-EE8FE25EA982}"/>
              </a:ext>
            </a:extLst>
          </p:cNvPr>
          <p:cNvSpPr txBox="1"/>
          <p:nvPr/>
        </p:nvSpPr>
        <p:spPr>
          <a:xfrm>
            <a:off x="864000" y="3096000"/>
            <a:ext cx="442293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Protection against direction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risk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9" name="TextovéPole 35">
            <a:extLst>
              <a:ext uri="{FF2B5EF4-FFF2-40B4-BE49-F238E27FC236}">
                <a16:creationId xmlns:a16="http://schemas.microsoft.com/office/drawing/2014/main" id="{BD37FAE9-2032-4298-ABE1-2A0D1AA19E90}"/>
              </a:ext>
            </a:extLst>
          </p:cNvPr>
          <p:cNvSpPr txBox="1"/>
          <p:nvPr/>
        </p:nvSpPr>
        <p:spPr>
          <a:xfrm>
            <a:off x="1186117" y="3447168"/>
            <a:ext cx="79578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 straddle and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long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strangle are option combinations generating profit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irrespective of the direction of greater price changes of the underlying asset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19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7992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Credit box arbitrage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203720"/>
            <a:ext cx="7776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A CBA seeks to identify a specific option portfolio whose revenue (plus interest earned) will more than cover the loss when options expire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4176000"/>
            <a:ext cx="158166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73" name="TextovéPole 72">
            <a:extLst>
              <a:ext uri="{FF2B5EF4-FFF2-40B4-BE49-F238E27FC236}">
                <a16:creationId xmlns:a16="http://schemas.microsoft.com/office/drawing/2014/main" id="{3B2D848F-0F85-43DE-B979-92E15EF0C158}"/>
              </a:ext>
            </a:extLst>
          </p:cNvPr>
          <p:cNvSpPr txBox="1"/>
          <p:nvPr/>
        </p:nvSpPr>
        <p:spPr>
          <a:xfrm>
            <a:off x="1188000" y="4513112"/>
            <a:ext cx="23188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74" name="TextovéPole 73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798316"/>
            <a:ext cx="647956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SzPct val="100000"/>
            </a:pP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Option premiums: 105 call (short) = 12, 105 put (long) = 6, 125 call (long) = 3, 125 put (short) = 21; risk-</a:t>
            </a:r>
            <a:r>
              <a:rPr lang="cs-CZ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free </a:t>
            </a: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deposit rate = 12%; time to expiry = 60 days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188000" y="5252924"/>
            <a:ext cx="26605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Guaranteed gain/loss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ovéPole 128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5536451"/>
                <a:ext cx="7344328" cy="5986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Net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gain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initial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revenue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box>
                            <m:box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loss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at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expiry</m:t>
                      </m:r>
                    </m:oMath>
                  </m:oMathPara>
                </a14:m>
                <a:endParaRPr lang="en-GB" sz="14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12−6</m:t>
                              </m:r>
                            </m:e>
                          </m:d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−3+</m:t>
                              </m:r>
                              <m: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21</m:t>
                              </m:r>
                            </m:e>
                          </m:d>
                        </m:e>
                      </m:d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box>
                            <m:boxPr>
                              <m:ctrlPr>
                                <a:rPr lang="en-GB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num>
                                <m:den>
                                  <m:r>
                                    <a:rPr lang="en-GB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125−105</m:t>
                          </m:r>
                        </m:e>
                      </m:d>
                      <m:r>
                        <a:rPr lang="en-GB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=24×1.02−20=4.48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9" name="TextovéPole 128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536451"/>
                <a:ext cx="7344328" cy="59862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Skupina 12">
            <a:extLst>
              <a:ext uri="{FF2B5EF4-FFF2-40B4-BE49-F238E27FC236}">
                <a16:creationId xmlns:a16="http://schemas.microsoft.com/office/drawing/2014/main" id="{38CD1A8C-57E1-A061-B13D-83F50370CCD4}"/>
              </a:ext>
            </a:extLst>
          </p:cNvPr>
          <p:cNvGrpSpPr/>
          <p:nvPr/>
        </p:nvGrpSpPr>
        <p:grpSpPr>
          <a:xfrm>
            <a:off x="1979712" y="1864108"/>
            <a:ext cx="4951883" cy="2338834"/>
            <a:chOff x="1020948" y="1864108"/>
            <a:chExt cx="4951883" cy="2338834"/>
          </a:xfrm>
        </p:grpSpPr>
        <p:grpSp>
          <p:nvGrpSpPr>
            <p:cNvPr id="10" name="Skupina 9">
              <a:extLst>
                <a:ext uri="{FF2B5EF4-FFF2-40B4-BE49-F238E27FC236}">
                  <a16:creationId xmlns:a16="http://schemas.microsoft.com/office/drawing/2014/main" id="{C4A48300-61BB-6867-72EB-9C43BB6CF5A9}"/>
                </a:ext>
              </a:extLst>
            </p:cNvPr>
            <p:cNvGrpSpPr/>
            <p:nvPr/>
          </p:nvGrpSpPr>
          <p:grpSpPr>
            <a:xfrm>
              <a:off x="1020948" y="1864108"/>
              <a:ext cx="4951883" cy="2338834"/>
              <a:chOff x="1020948" y="1864108"/>
              <a:chExt cx="4951883" cy="2338834"/>
            </a:xfrm>
          </p:grpSpPr>
          <p:grpSp>
            <p:nvGrpSpPr>
              <p:cNvPr id="6" name="Skupina 5">
                <a:extLst>
                  <a:ext uri="{FF2B5EF4-FFF2-40B4-BE49-F238E27FC236}">
                    <a16:creationId xmlns:a16="http://schemas.microsoft.com/office/drawing/2014/main" id="{94A1D37A-8C9D-5784-E1EC-F3A368B46103}"/>
                  </a:ext>
                </a:extLst>
              </p:cNvPr>
              <p:cNvGrpSpPr/>
              <p:nvPr/>
            </p:nvGrpSpPr>
            <p:grpSpPr>
              <a:xfrm>
                <a:off x="1020948" y="1864108"/>
                <a:ext cx="4951883" cy="2338834"/>
                <a:chOff x="1020948" y="1864108"/>
                <a:chExt cx="4951883" cy="233883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2" name="TextovéPole 91">
                      <a:extLst>
                        <a:ext uri="{FF2B5EF4-FFF2-40B4-BE49-F238E27FC236}">
                          <a16:creationId xmlns:a16="http://schemas.microsoft.com/office/drawing/2014/main" id="{4DB67B49-6BE4-460E-9AC7-87882771055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292080" y="2060848"/>
                      <a:ext cx="188095" cy="26205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rIns="0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100" i="1" baseline="-25000" dirty="0"/>
                    </a:p>
                  </p:txBody>
                </p:sp>
              </mc:Choice>
              <mc:Fallback xmlns="">
                <p:sp>
                  <p:nvSpPr>
                    <p:cNvPr id="92" name="TextovéPole 91">
                      <a:extLst>
                        <a:ext uri="{FF2B5EF4-FFF2-40B4-BE49-F238E27FC236}">
                          <a16:creationId xmlns:a16="http://schemas.microsoft.com/office/drawing/2014/main" id="{4DB67B49-6BE4-460E-9AC7-878827710557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292080" y="2060848"/>
                      <a:ext cx="188095" cy="262059"/>
                    </a:xfrm>
                    <a:prstGeom prst="rect">
                      <a:avLst/>
                    </a:prstGeom>
                    <a:blipFill>
                      <a:blip r:embed="rId13"/>
                      <a:stretch>
                        <a:fillRect l="-1935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11" name="Skupina 10"/>
                <p:cNvGrpSpPr/>
                <p:nvPr/>
              </p:nvGrpSpPr>
              <p:grpSpPr>
                <a:xfrm>
                  <a:off x="1020948" y="1864108"/>
                  <a:ext cx="4951883" cy="2338834"/>
                  <a:chOff x="1135771" y="1818388"/>
                  <a:chExt cx="4951883" cy="2338834"/>
                </a:xfrm>
              </p:grpSpPr>
              <p:grpSp>
                <p:nvGrpSpPr>
                  <p:cNvPr id="127" name="Skupina 126"/>
                  <p:cNvGrpSpPr/>
                  <p:nvPr/>
                </p:nvGrpSpPr>
                <p:grpSpPr>
                  <a:xfrm>
                    <a:off x="1135771" y="1818388"/>
                    <a:ext cx="4951883" cy="2338834"/>
                    <a:chOff x="1135771" y="2026270"/>
                    <a:chExt cx="4951883" cy="2338834"/>
                  </a:xfrm>
                </p:grpSpPr>
                <p:sp>
                  <p:nvSpPr>
                    <p:cNvPr id="71" name="TextovéPole 70">
                      <a:extLst>
                        <a:ext uri="{FF2B5EF4-FFF2-40B4-BE49-F238E27FC236}">
                          <a16:creationId xmlns:a16="http://schemas.microsoft.com/office/drawing/2014/main" id="{08463747-ADBE-47DD-BD10-8F53E025063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398791" y="4140162"/>
                      <a:ext cx="1457541" cy="2215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lvl="2" algn="ctr">
                        <a:lnSpc>
                          <a:spcPct val="80000"/>
                        </a:lnSpc>
                        <a:buClr>
                          <a:srgbClr val="7030A0"/>
                        </a:buClr>
                        <a:buSzPct val="80000"/>
                      </a:pPr>
                      <a:r>
                        <a:rPr lang="en-GB" sz="105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a:t>synthetic short share</a:t>
                      </a:r>
                      <a:endPara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p:txBody>
                </p:sp>
                <p:grpSp>
                  <p:nvGrpSpPr>
                    <p:cNvPr id="27" name="Skupina 26"/>
                    <p:cNvGrpSpPr/>
                    <p:nvPr/>
                  </p:nvGrpSpPr>
                  <p:grpSpPr>
                    <a:xfrm>
                      <a:off x="1488855" y="2026270"/>
                      <a:ext cx="4019249" cy="2338834"/>
                      <a:chOff x="1613328" y="2467729"/>
                      <a:chExt cx="4019249" cy="2338834"/>
                    </a:xfrm>
                  </p:grpSpPr>
                  <p:cxnSp>
                    <p:nvCxnSpPr>
                      <p:cNvPr id="77" name="Přímá spojnice 76">
                        <a:extLst>
                          <a:ext uri="{FF2B5EF4-FFF2-40B4-BE49-F238E27FC236}">
                            <a16:creationId xmlns:a16="http://schemas.microsoft.com/office/drawing/2014/main" id="{1A8E3DAD-B6C4-40D4-9CE0-16917D2F95E3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13328" y="2620481"/>
                        <a:ext cx="0" cy="1947209"/>
                      </a:xfrm>
                      <a:prstGeom prst="line">
                        <a:avLst/>
                      </a:prstGeom>
                      <a:ln w="635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9" name="Přímá spojnice 78">
                        <a:extLst>
                          <a:ext uri="{FF2B5EF4-FFF2-40B4-BE49-F238E27FC236}">
                            <a16:creationId xmlns:a16="http://schemas.microsoft.com/office/drawing/2014/main" id="{366013F4-C598-4589-BCA9-4D63C7A09A9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619672" y="2879962"/>
                        <a:ext cx="4012905" cy="0"/>
                      </a:xfrm>
                      <a:prstGeom prst="line">
                        <a:avLst/>
                      </a:prstGeom>
                      <a:ln w="6350">
                        <a:solidFill>
                          <a:schemeClr val="accent1"/>
                        </a:solidFill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83" name="Přímá spojnice 82">
                        <a:extLst>
                          <a:ext uri="{FF2B5EF4-FFF2-40B4-BE49-F238E27FC236}">
                            <a16:creationId xmlns:a16="http://schemas.microsoft.com/office/drawing/2014/main" id="{F1012CB4-74D9-4DC7-84BD-B0CB720F5659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2499381" y="2517922"/>
                        <a:ext cx="2288644" cy="2288641"/>
                      </a:xfrm>
                      <a:prstGeom prst="line">
                        <a:avLst/>
                      </a:prstGeom>
                      <a:ln w="31750">
                        <a:solidFill>
                          <a:srgbClr val="C00000"/>
                        </a:solidFill>
                        <a:prstDash val="solid"/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87" name="TextovéPole 86">
                            <a:extLst>
                              <a:ext uri="{FF2B5EF4-FFF2-40B4-BE49-F238E27FC236}">
                                <a16:creationId xmlns:a16="http://schemas.microsoft.com/office/drawing/2014/main" id="{1129F341-0890-4352-8ECF-8AB4C01D6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933937" y="2615696"/>
                            <a:ext cx="187089" cy="27725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rIns="0" rtlCol="0">
                            <a:spAutoFit/>
                          </a:bodyPr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sub>
                                      <m:r>
                                        <a:rPr lang="en-GB" sz="11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n-GB" sz="1100" i="1" baseline="-25000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87" name="TextovéPole 86">
                            <a:extLst>
                              <a:ext uri="{FF2B5EF4-FFF2-40B4-BE49-F238E27FC236}">
                                <a16:creationId xmlns:a16="http://schemas.microsoft.com/office/drawing/2014/main" id="{1129F341-0890-4352-8ECF-8AB4C01D6AF5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4933937" y="2615696"/>
                            <a:ext cx="187089" cy="277255"/>
                          </a:xfrm>
                          <a:prstGeom prst="rect">
                            <a:avLst/>
                          </a:prstGeom>
                          <a:blipFill>
                            <a:blip r:embed="rId14"/>
                            <a:stretch>
                              <a:fillRect l="-2903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cxnSp>
                    <p:nvCxnSpPr>
                      <p:cNvPr id="99" name="Přímá spojnice 98">
                        <a:extLst>
                          <a:ext uri="{FF2B5EF4-FFF2-40B4-BE49-F238E27FC236}">
                            <a16:creationId xmlns:a16="http://schemas.microsoft.com/office/drawing/2014/main" id="{F1012CB4-74D9-4DC7-84BD-B0CB720F5659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2366356" y="2517922"/>
                        <a:ext cx="2265835" cy="2265836"/>
                      </a:xfrm>
                      <a:prstGeom prst="line">
                        <a:avLst/>
                      </a:prstGeom>
                      <a:ln w="31750">
                        <a:solidFill>
                          <a:srgbClr val="C00000"/>
                        </a:solidFill>
                        <a:prstDash val="solid"/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1" name="TextovéPole 100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603155" y="2894964"/>
                            <a:ext cx="885406" cy="2215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marL="0" lvl="2" algn="ctr">
                              <a:lnSpc>
                                <a:spcPct val="80000"/>
                              </a:lnSpc>
                              <a:buClr>
                                <a:srgbClr val="7030A0"/>
                              </a:buClr>
                              <a:buSzPct val="80000"/>
                            </a:pPr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short </a:t>
                            </a:r>
                            <a14:m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a14:m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put   </a:t>
                            </a:r>
                            <a:endPara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1" name="TextovéPole 100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4603155" y="2894964"/>
                            <a:ext cx="885406" cy="221599"/>
                          </a:xfrm>
                          <a:prstGeom prst="rect">
                            <a:avLst/>
                          </a:prstGeom>
                          <a:blipFill>
                            <a:blip r:embed="rId15"/>
                            <a:stretch>
                              <a:fillRect t="-10811" r="-6207" b="-13514"/>
                            </a:stretch>
                          </a:blipFill>
                          <a:ln>
                            <a:noFill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4" name="TextovéPole 103">
                            <a:extLst>
                              <a:ext uri="{FF2B5EF4-FFF2-40B4-BE49-F238E27FC236}">
                                <a16:creationId xmlns:a16="http://schemas.microsoft.com/office/drawing/2014/main" id="{1129F341-0890-4352-8ECF-8AB4C01D6AF5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088164" y="2611754"/>
                            <a:ext cx="187089" cy="277255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square" lIns="0" rIns="0" rtlCol="0">
                            <a:spAutoFit/>
                          </a:bodyPr>
                          <a:lstStyle/>
                          <a:p>
                            <a:pPr algn="ctr"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1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GB" sz="11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  <m:sub>
                                      <m:r>
                                        <a:rPr lang="en-GB" sz="1100" b="0" i="1" smtClean="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n-GB" sz="1100" i="1" baseline="-25000" dirty="0"/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4" name="TextovéPole 103">
                            <a:extLst>
                              <a:ext uri="{FF2B5EF4-FFF2-40B4-BE49-F238E27FC236}">
                                <a16:creationId xmlns:a16="http://schemas.microsoft.com/office/drawing/2014/main" id="{1129F341-0890-4352-8ECF-8AB4C01D6AF5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088164" y="2611754"/>
                            <a:ext cx="187089" cy="277255"/>
                          </a:xfrm>
                          <a:prstGeom prst="rect">
                            <a:avLst/>
                          </a:prstGeom>
                          <a:blipFill>
                            <a:blip r:embed="rId16"/>
                            <a:stretch>
                              <a:fillRect l="-29032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grpSp>
                    <p:nvGrpSpPr>
                      <p:cNvPr id="17" name="Skupina 16"/>
                      <p:cNvGrpSpPr/>
                      <p:nvPr/>
                    </p:nvGrpSpPr>
                    <p:grpSpPr>
                      <a:xfrm>
                        <a:off x="4095102" y="2914893"/>
                        <a:ext cx="1348489" cy="370091"/>
                        <a:chOff x="5066005" y="2564904"/>
                        <a:chExt cx="1348489" cy="370091"/>
                      </a:xfrm>
                    </p:grpSpPr>
                    <p:cxnSp>
                      <p:nvCxnSpPr>
                        <p:cNvPr id="86" name="Přímá spojnice 85"/>
                        <p:cNvCxnSpPr/>
                        <p:nvPr/>
                      </p:nvCxnSpPr>
                      <p:spPr>
                        <a:xfrm>
                          <a:off x="5442105" y="2564904"/>
                          <a:ext cx="972389" cy="0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5" name="Přímá spojnice 104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5066005" y="2564904"/>
                          <a:ext cx="370092" cy="370091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06" name="Skupina 105"/>
                      <p:cNvGrpSpPr/>
                      <p:nvPr/>
                    </p:nvGrpSpPr>
                    <p:grpSpPr>
                      <a:xfrm rot="10800000">
                        <a:off x="3638582" y="2467729"/>
                        <a:ext cx="1107039" cy="370091"/>
                        <a:chOff x="5062883" y="2572524"/>
                        <a:chExt cx="1107039" cy="370091"/>
                      </a:xfrm>
                    </p:grpSpPr>
                    <p:cxnSp>
                      <p:nvCxnSpPr>
                        <p:cNvPr id="107" name="Přímá spojnice 106"/>
                        <p:cNvCxnSpPr/>
                        <p:nvPr/>
                      </p:nvCxnSpPr>
                      <p:spPr>
                        <a:xfrm rot="10800000" flipH="1">
                          <a:off x="5438983" y="2572524"/>
                          <a:ext cx="730939" cy="0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08" name="Přímá spojnice 107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5062883" y="2572524"/>
                          <a:ext cx="370092" cy="370091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09" name="TextovéPole 108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3605480" y="2648368"/>
                            <a:ext cx="885406" cy="2215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marL="0" lvl="2" algn="ctr">
                              <a:lnSpc>
                                <a:spcPct val="80000"/>
                              </a:lnSpc>
                              <a:buClr>
                                <a:srgbClr val="7030A0"/>
                              </a:buClr>
                              <a:buSzPct val="80000"/>
                            </a:pPr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long </a:t>
                            </a:r>
                            <a14:m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a14:m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call</a:t>
                            </a:r>
                            <a:endPara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09" name="TextovéPole 108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3605480" y="2648368"/>
                            <a:ext cx="885406" cy="221599"/>
                          </a:xfrm>
                          <a:prstGeom prst="rect">
                            <a:avLst/>
                          </a:prstGeom>
                          <a:blipFill>
                            <a:blip r:embed="rId17"/>
                            <a:stretch>
                              <a:fillRect t="-13889" b="-16667"/>
                            </a:stretch>
                          </a:blipFill>
                          <a:ln>
                            <a:noFill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grpSp>
                    <p:nvGrpSpPr>
                      <p:cNvPr id="113" name="Skupina 112"/>
                      <p:cNvGrpSpPr/>
                      <p:nvPr/>
                    </p:nvGrpSpPr>
                    <p:grpSpPr>
                      <a:xfrm rot="10800000" flipH="1">
                        <a:off x="2389276" y="2467854"/>
                        <a:ext cx="1107039" cy="370091"/>
                        <a:chOff x="5066005" y="2564904"/>
                        <a:chExt cx="1107039" cy="370091"/>
                      </a:xfrm>
                    </p:grpSpPr>
                    <p:cxnSp>
                      <p:nvCxnSpPr>
                        <p:cNvPr id="114" name="Přímá spojnice 113"/>
                        <p:cNvCxnSpPr/>
                        <p:nvPr/>
                      </p:nvCxnSpPr>
                      <p:spPr>
                        <a:xfrm rot="10800000" flipH="1">
                          <a:off x="5442105" y="2564904"/>
                          <a:ext cx="730939" cy="0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5" name="Přímá spojnice 114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5066005" y="2564904"/>
                          <a:ext cx="370092" cy="370091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16" name="TextovéPole 115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2627784" y="2644282"/>
                            <a:ext cx="885406" cy="2215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marL="0" lvl="2" algn="ctr">
                              <a:lnSpc>
                                <a:spcPct val="80000"/>
                              </a:lnSpc>
                              <a:buClr>
                                <a:srgbClr val="7030A0"/>
                              </a:buClr>
                              <a:buSzPct val="80000"/>
                            </a:pPr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long </a:t>
                            </a:r>
                            <a14:m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a14:m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put</a:t>
                            </a:r>
                            <a:endPara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16" name="TextovéPole 115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2627784" y="2644282"/>
                            <a:ext cx="885406" cy="221599"/>
                          </a:xfrm>
                          <a:prstGeom prst="rect">
                            <a:avLst/>
                          </a:prstGeom>
                          <a:blipFill>
                            <a:blip r:embed="rId18"/>
                            <a:stretch>
                              <a:fillRect t="-13889" b="-16667"/>
                            </a:stretch>
                          </a:blipFill>
                          <a:ln>
                            <a:noFill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en-GB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grpSp>
                    <p:nvGrpSpPr>
                      <p:cNvPr id="117" name="Skupina 116"/>
                      <p:cNvGrpSpPr/>
                      <p:nvPr/>
                    </p:nvGrpSpPr>
                    <p:grpSpPr>
                      <a:xfrm rot="10800000" flipV="1">
                        <a:off x="1831393" y="2909954"/>
                        <a:ext cx="1234189" cy="370091"/>
                        <a:chOff x="5064690" y="2564904"/>
                        <a:chExt cx="1234189" cy="370091"/>
                      </a:xfrm>
                    </p:grpSpPr>
                    <p:cxnSp>
                      <p:nvCxnSpPr>
                        <p:cNvPr id="118" name="Přímá spojnice 117"/>
                        <p:cNvCxnSpPr/>
                        <p:nvPr/>
                      </p:nvCxnSpPr>
                      <p:spPr>
                        <a:xfrm rot="10800000" flipH="1" flipV="1">
                          <a:off x="5446407" y="2572524"/>
                          <a:ext cx="852472" cy="0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119" name="Přímá spojnice 118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5064690" y="2564904"/>
                          <a:ext cx="370092" cy="370091"/>
                        </a:xfrm>
                        <a:prstGeom prst="line">
                          <a:avLst/>
                        </a:prstGeom>
                        <a:ln w="19050">
                          <a:prstDash val="sysDash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20" name="TextovéPole 119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1691680" y="2894964"/>
                            <a:ext cx="885406" cy="2215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marL="0" lvl="2" algn="ctr">
                              <a:lnSpc>
                                <a:spcPct val="80000"/>
                              </a:lnSpc>
                              <a:buClr>
                                <a:srgbClr val="7030A0"/>
                              </a:buClr>
                              <a:buSzPct val="80000"/>
                            </a:pPr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short </a:t>
                            </a:r>
                            <a14:m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a14:m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call   </a:t>
                            </a:r>
                            <a:endPara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20" name="TextovéPole 119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1691680" y="2894964"/>
                            <a:ext cx="885406" cy="221599"/>
                          </a:xfrm>
                          <a:prstGeom prst="rect">
                            <a:avLst/>
                          </a:prstGeom>
                          <a:blipFill>
                            <a:blip r:embed="rId19"/>
                            <a:stretch>
                              <a:fillRect t="-10811" r="-6897" b="-13514"/>
                            </a:stretch>
                          </a:blipFill>
                          <a:ln>
                            <a:noFill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cxnSp>
                  <p:nvCxnSpPr>
                    <p:cNvPr id="30" name="Přímá spojnice se šipkou 29"/>
                    <p:cNvCxnSpPr/>
                    <p:nvPr/>
                  </p:nvCxnSpPr>
                  <p:spPr>
                    <a:xfrm rot="16200000">
                      <a:off x="3444202" y="3302182"/>
                      <a:ext cx="1710012" cy="0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prstDash val="sysDot"/>
                      <a:headEnd type="none" w="lg" len="med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1" name="Přímá spojnice se šipkou 120"/>
                    <p:cNvCxnSpPr/>
                    <p:nvPr/>
                  </p:nvCxnSpPr>
                  <p:spPr>
                    <a:xfrm rot="16200000">
                      <a:off x="1709705" y="3310304"/>
                      <a:ext cx="1710012" cy="0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prstDash val="sysDot"/>
                      <a:headEnd type="none" w="lg" len="med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Přímá spojnice se šipkou 121"/>
                    <p:cNvCxnSpPr/>
                    <p:nvPr/>
                  </p:nvCxnSpPr>
                  <p:spPr>
                    <a:xfrm>
                      <a:off x="2578636" y="4137770"/>
                      <a:ext cx="1710012" cy="0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prstDash val="sysDot"/>
                      <a:headEnd type="none" w="lg" len="med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3" name="Přímá spojnice se šipkou 122"/>
                    <p:cNvCxnSpPr/>
                    <p:nvPr/>
                  </p:nvCxnSpPr>
                  <p:spPr>
                    <a:xfrm>
                      <a:off x="2582064" y="2436128"/>
                      <a:ext cx="1710012" cy="0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prstDash val="sysDot"/>
                      <a:headEnd type="none" w="lg" len="med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4" name="Pravá složená závorka 123"/>
                    <p:cNvSpPr/>
                    <p:nvPr/>
                  </p:nvSpPr>
                  <p:spPr>
                    <a:xfrm>
                      <a:off x="4296073" y="2449815"/>
                      <a:ext cx="225357" cy="1685741"/>
                    </a:xfrm>
                    <a:prstGeom prst="rightBrace">
                      <a:avLst/>
                    </a:prstGeom>
                    <a:ln w="25400">
                      <a:solidFill>
                        <a:schemeClr val="tx1"/>
                      </a:solidFill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GB" dirty="0"/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25" name="TextovéPole 124">
                          <a:extLst>
                            <a:ext uri="{FF2B5EF4-FFF2-40B4-BE49-F238E27FC236}">
                              <a16:creationId xmlns:a16="http://schemas.microsoft.com/office/drawing/2014/main" id="{08463747-ADBE-47DD-BD10-8F53E0250636}"/>
                            </a:ext>
                          </a:extLst>
                        </p:cNvPr>
                        <p:cNvSpPr txBox="1"/>
                        <p:nvPr/>
                      </p:nvSpPr>
                      <p:spPr>
                        <a:xfrm>
                          <a:off x="4499992" y="3190116"/>
                          <a:ext cx="1587662" cy="2215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pPr marL="0" lvl="2">
                            <a:lnSpc>
                              <a:spcPct val="80000"/>
                            </a:lnSpc>
                            <a:buClr>
                              <a:srgbClr val="7030A0"/>
                            </a:buClr>
                            <a:buSzPct val="80000"/>
                          </a:pPr>
                          <a:r>
                            <a: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a:t>loss at expiry =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GB" sz="105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GB" sz="105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GB" sz="10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GB" sz="105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Wingdings 2" panose="05020102010507070707" pitchFamily="18" charset="2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Wingdings 2" panose="05020102010507070707" pitchFamily="18" charset="2"/>
                            </a:rPr>
                            <a:t>  </a:t>
                          </a:r>
                          <a:endParaRPr lang="en-GB" sz="105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25" name="TextovéPole 124">
                          <a:extLst>
                            <a:ext uri="{FF2B5EF4-FFF2-40B4-BE49-F238E27FC236}">
                              <a16:creationId xmlns:a16="http://schemas.microsoft.com/office/drawing/2014/main" id="{08463747-ADBE-47DD-BD10-8F53E0250636}"/>
                            </a:ext>
                          </a:extLst>
                        </p:cNvPr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499992" y="3190116"/>
                          <a:ext cx="1587662" cy="221599"/>
                        </a:xfrm>
                        <a:prstGeom prst="rect">
                          <a:avLst/>
                        </a:prstGeom>
                        <a:blipFill>
                          <a:blip r:embed="rId20"/>
                          <a:stretch>
                            <a:fillRect t="-13889" b="-16667"/>
                          </a:stretch>
                        </a:blipFill>
                        <a:ln>
                          <a:noFill/>
                        </a:ln>
                      </p:spPr>
                      <p:txBody>
                        <a:bodyPr/>
                        <a:lstStyle/>
                        <a:p>
                          <a:r>
                            <a:rPr lang="cs-CZ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26" name="TextovéPole 125">
                      <a:extLst>
                        <a:ext uri="{FF2B5EF4-FFF2-40B4-BE49-F238E27FC236}">
                          <a16:creationId xmlns:a16="http://schemas.microsoft.com/office/drawing/2014/main" id="{08463747-ADBE-47DD-BD10-8F53E0250636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135771" y="4140330"/>
                      <a:ext cx="1457541" cy="221599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marL="0" lvl="2" algn="ctr">
                        <a:lnSpc>
                          <a:spcPct val="80000"/>
                        </a:lnSpc>
                        <a:buClr>
                          <a:srgbClr val="7030A0"/>
                        </a:buClr>
                        <a:buSzPct val="80000"/>
                      </a:pPr>
                      <a:r>
                        <a:rPr lang="en-GB" sz="1050" dirty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Wingdings 2" panose="05020102010507070707" pitchFamily="18" charset="2"/>
                        </a:rPr>
                        <a:t>synthetic long share</a:t>
                      </a:r>
                      <a:endParaRPr lang="en-GB" sz="1050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p:txBody>
                </p:sp>
              </p:grpSp>
              <p:cxnSp>
                <p:nvCxnSpPr>
                  <p:cNvPr id="7" name="Přímá spojnice se šipkou 6"/>
                  <p:cNvCxnSpPr/>
                  <p:nvPr/>
                </p:nvCxnSpPr>
                <p:spPr>
                  <a:xfrm flipH="1">
                    <a:off x="4364573" y="2104983"/>
                    <a:ext cx="388918" cy="106970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headEnd type="none" w="lg" len="med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Přímá spojnice se šipkou 74"/>
                  <p:cNvCxnSpPr/>
                  <p:nvPr/>
                </p:nvCxnSpPr>
                <p:spPr>
                  <a:xfrm>
                    <a:off x="2131348" y="2102376"/>
                    <a:ext cx="388918" cy="106970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headEnd type="none" w="lg" len="med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9" name="Přímá spojnice 8">
                <a:extLst>
                  <a:ext uri="{FF2B5EF4-FFF2-40B4-BE49-F238E27FC236}">
                    <a16:creationId xmlns:a16="http://schemas.microsoft.com/office/drawing/2014/main" id="{98210899-3F67-8DE5-5F12-0C8069FABABB}"/>
                  </a:ext>
                </a:extLst>
              </p:cNvPr>
              <p:cNvCxnSpPr/>
              <p:nvPr/>
            </p:nvCxnSpPr>
            <p:spPr>
              <a:xfrm>
                <a:off x="1373368" y="3981504"/>
                <a:ext cx="4012905" cy="0"/>
              </a:xfrm>
              <a:prstGeom prst="line">
                <a:avLst/>
              </a:prstGeom>
              <a:ln w="25400">
                <a:solidFill>
                  <a:srgbClr val="C0000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ovéPole 11">
                  <a:extLst>
                    <a:ext uri="{FF2B5EF4-FFF2-40B4-BE49-F238E27FC236}">
                      <a16:creationId xmlns:a16="http://schemas.microsoft.com/office/drawing/2014/main" id="{BA689799-BBB2-8149-1E1E-D8D725DFD178}"/>
                    </a:ext>
                  </a:extLst>
                </p:cNvPr>
                <p:cNvSpPr txBox="1"/>
                <p:nvPr/>
              </p:nvSpPr>
              <p:spPr>
                <a:xfrm>
                  <a:off x="1223296" y="2151024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" name="TextovéPole 11">
                  <a:extLst>
                    <a:ext uri="{FF2B5EF4-FFF2-40B4-BE49-F238E27FC236}">
                      <a16:creationId xmlns:a16="http://schemas.microsoft.com/office/drawing/2014/main" id="{BA689799-BBB2-8149-1E1E-D8D725DFD1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3296" y="2151024"/>
                  <a:ext cx="188095" cy="262059"/>
                </a:xfrm>
                <a:prstGeom prst="rect">
                  <a:avLst/>
                </a:prstGeom>
                <a:blipFill>
                  <a:blip r:embed="rId21"/>
                  <a:stretch>
                    <a:fillRect l="-32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647591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41988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Debit box arbitrage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209776"/>
            <a:ext cx="7812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A DBA seeks to identify a specific option portfolio whose initial outlay (plus interest paid) will be more than offset by the gain at the expiry date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4176000"/>
            <a:ext cx="1581668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p:sp>
        <p:nvSpPr>
          <p:cNvPr id="73" name="TextovéPole 72">
            <a:extLst>
              <a:ext uri="{FF2B5EF4-FFF2-40B4-BE49-F238E27FC236}">
                <a16:creationId xmlns:a16="http://schemas.microsoft.com/office/drawing/2014/main" id="{3B2D848F-0F85-43DE-B979-92E15EF0C158}"/>
              </a:ext>
            </a:extLst>
          </p:cNvPr>
          <p:cNvSpPr txBox="1"/>
          <p:nvPr/>
        </p:nvSpPr>
        <p:spPr>
          <a:xfrm>
            <a:off x="1188000" y="4508556"/>
            <a:ext cx="231880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74" name="TextovéPole 73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4787704"/>
            <a:ext cx="651648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SzPct val="100000"/>
            </a:pP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Option premiums: 105 call (long) = 12, 105 put 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(short) </a:t>
            </a: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= 6</a:t>
            </a:r>
            <a:r>
              <a:rPr lang="cs-CZ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125 call (short) = 3, 125 put 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(long) </a:t>
            </a: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= 21</a:t>
            </a:r>
            <a:r>
              <a:rPr lang="cs-CZ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;</a:t>
            </a:r>
            <a:r>
              <a:rPr lang="en-GB" sz="14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borrowing rate = 12%; time to expiry = 60 days</a:t>
            </a:r>
          </a:p>
        </p:txBody>
      </p:sp>
      <p:sp>
        <p:nvSpPr>
          <p:cNvPr id="66" name="TextovéPole 65"/>
          <p:cNvSpPr txBox="1"/>
          <p:nvPr/>
        </p:nvSpPr>
        <p:spPr>
          <a:xfrm>
            <a:off x="1188000" y="5236256"/>
            <a:ext cx="265667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Guaranteed gain/loss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TextovéPole 128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5519783"/>
                <a:ext cx="7524328" cy="5986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Net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loss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initial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outlay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box>
                            <m:box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num>
                                <m:den>
                                  <m:r>
                                    <a:rPr lang="cs-CZ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gain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at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expiry</m:t>
                      </m:r>
                    </m:oMath>
                  </m:oMathPara>
                </a14:m>
                <a:endParaRPr lang="cs-CZ" sz="14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   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−12+6</m:t>
                              </m:r>
                            </m:e>
                          </m:d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d>
                            <m:d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−21+3</m:t>
                              </m:r>
                            </m:e>
                          </m:d>
                        </m:e>
                      </m:d>
                      <m:r>
                        <a:rPr lang="cs-CZ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0.12</m:t>
                          </m:r>
                          <m:r>
                            <a:rPr lang="cs-CZ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box>
                            <m:boxPr>
                              <m:ctrlPr>
                                <a:rPr lang="cs-CZ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60</m:t>
                                  </m:r>
                                </m:num>
                                <m:den>
                                  <m:r>
                                    <a:rPr lang="cs-CZ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125−105</m:t>
                          </m:r>
                        </m:e>
                      </m:d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=−24×1.02+20=−4.48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9" name="TextovéPole 128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519783"/>
                <a:ext cx="7524328" cy="5986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Skupina 12">
            <a:extLst>
              <a:ext uri="{FF2B5EF4-FFF2-40B4-BE49-F238E27FC236}">
                <a16:creationId xmlns:a16="http://schemas.microsoft.com/office/drawing/2014/main" id="{E84A40C5-E850-9E17-20DC-18FE284ED2B0}"/>
              </a:ext>
            </a:extLst>
          </p:cNvPr>
          <p:cNvGrpSpPr/>
          <p:nvPr/>
        </p:nvGrpSpPr>
        <p:grpSpPr>
          <a:xfrm>
            <a:off x="1976284" y="1897300"/>
            <a:ext cx="5115996" cy="2389459"/>
            <a:chOff x="1051228" y="1939692"/>
            <a:chExt cx="5115996" cy="2389459"/>
          </a:xfrm>
        </p:grpSpPr>
        <p:grpSp>
          <p:nvGrpSpPr>
            <p:cNvPr id="10" name="Skupina 9">
              <a:extLst>
                <a:ext uri="{FF2B5EF4-FFF2-40B4-BE49-F238E27FC236}">
                  <a16:creationId xmlns:a16="http://schemas.microsoft.com/office/drawing/2014/main" id="{A056D099-57B2-A8F3-0463-31B456F5F385}"/>
                </a:ext>
              </a:extLst>
            </p:cNvPr>
            <p:cNvGrpSpPr/>
            <p:nvPr/>
          </p:nvGrpSpPr>
          <p:grpSpPr>
            <a:xfrm>
              <a:off x="1051228" y="1939692"/>
              <a:ext cx="5115996" cy="2389459"/>
              <a:chOff x="1051228" y="1939692"/>
              <a:chExt cx="5115996" cy="2389459"/>
            </a:xfrm>
          </p:grpSpPr>
          <p:grpSp>
            <p:nvGrpSpPr>
              <p:cNvPr id="7" name="Skupina 6">
                <a:extLst>
                  <a:ext uri="{FF2B5EF4-FFF2-40B4-BE49-F238E27FC236}">
                    <a16:creationId xmlns:a16="http://schemas.microsoft.com/office/drawing/2014/main" id="{511D3259-62D3-2F16-DF99-1424B3302A72}"/>
                  </a:ext>
                </a:extLst>
              </p:cNvPr>
              <p:cNvGrpSpPr/>
              <p:nvPr/>
            </p:nvGrpSpPr>
            <p:grpSpPr>
              <a:xfrm>
                <a:off x="1051228" y="1939692"/>
                <a:ext cx="5115996" cy="2389459"/>
                <a:chOff x="1051228" y="1939692"/>
                <a:chExt cx="5115996" cy="2389459"/>
              </a:xfrm>
            </p:grpSpPr>
            <p:grpSp>
              <p:nvGrpSpPr>
                <p:cNvPr id="23" name="Skupina 22"/>
                <p:cNvGrpSpPr/>
                <p:nvPr/>
              </p:nvGrpSpPr>
              <p:grpSpPr>
                <a:xfrm>
                  <a:off x="1051228" y="1939692"/>
                  <a:ext cx="5115996" cy="2389459"/>
                  <a:chOff x="1066468" y="2191669"/>
                  <a:chExt cx="5115996" cy="2389459"/>
                </a:xfrm>
              </p:grpSpPr>
              <p:grpSp>
                <p:nvGrpSpPr>
                  <p:cNvPr id="11" name="Skupina 10"/>
                  <p:cNvGrpSpPr/>
                  <p:nvPr/>
                </p:nvGrpSpPr>
                <p:grpSpPr>
                  <a:xfrm>
                    <a:off x="1066468" y="2191669"/>
                    <a:ext cx="5115996" cy="2389459"/>
                    <a:chOff x="1044895" y="1744549"/>
                    <a:chExt cx="5115996" cy="2389459"/>
                  </a:xfrm>
                </p:grpSpPr>
                <p:grpSp>
                  <p:nvGrpSpPr>
                    <p:cNvPr id="127" name="Skupina 126"/>
                    <p:cNvGrpSpPr/>
                    <p:nvPr/>
                  </p:nvGrpSpPr>
                  <p:grpSpPr>
                    <a:xfrm>
                      <a:off x="1044895" y="1744549"/>
                      <a:ext cx="5115996" cy="2389459"/>
                      <a:chOff x="1044895" y="1952431"/>
                      <a:chExt cx="5115996" cy="2389459"/>
                    </a:xfrm>
                  </p:grpSpPr>
                  <p:sp>
                    <p:nvSpPr>
                      <p:cNvPr id="71" name="TextovéPole 70">
                        <a:extLst>
                          <a:ext uri="{FF2B5EF4-FFF2-40B4-BE49-F238E27FC236}">
                            <a16:creationId xmlns:a16="http://schemas.microsoft.com/office/drawing/2014/main" id="{08463747-ADBE-47DD-BD10-8F53E025063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301782" y="1955859"/>
                        <a:ext cx="1457541" cy="221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lvl="2" algn="ctr">
                          <a:lnSpc>
                            <a:spcPct val="80000"/>
                          </a:lnSpc>
                          <a:buClr>
                            <a:srgbClr val="7030A0"/>
                          </a:buClr>
                          <a:buSzPct val="80000"/>
                        </a:pPr>
                        <a:r>
                          <a:rPr lang="en-GB" sz="105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a:t>synthetic long share</a:t>
                        </a:r>
                        <a:endParaRPr lang="en-GB" sz="1050" dirty="0">
                          <a:latin typeface="Cambria Math" panose="02040503050406030204" pitchFamily="18" charset="0"/>
                          <a:ea typeface="Cambria Math" panose="02040503050406030204" pitchFamily="18" charset="0"/>
                        </a:endParaRPr>
                      </a:p>
                    </p:txBody>
                  </p:sp>
                  <p:grpSp>
                    <p:nvGrpSpPr>
                      <p:cNvPr id="27" name="Skupina 26"/>
                      <p:cNvGrpSpPr/>
                      <p:nvPr/>
                    </p:nvGrpSpPr>
                    <p:grpSpPr>
                      <a:xfrm>
                        <a:off x="1490896" y="1952431"/>
                        <a:ext cx="4017208" cy="2389459"/>
                        <a:chOff x="1615369" y="2393890"/>
                        <a:chExt cx="4017208" cy="2389459"/>
                      </a:xfrm>
                    </p:grpSpPr>
                    <p:cxnSp>
                      <p:nvCxnSpPr>
                        <p:cNvPr id="77" name="Přímá spojnice 76">
                          <a:extLst>
                            <a:ext uri="{FF2B5EF4-FFF2-40B4-BE49-F238E27FC236}">
                              <a16:creationId xmlns:a16="http://schemas.microsoft.com/office/drawing/2014/main" id="{1A8E3DAD-B6C4-40D4-9CE0-16917D2F95E3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615369" y="2574942"/>
                          <a:ext cx="0" cy="1947209"/>
                        </a:xfrm>
                        <a:prstGeom prst="line">
                          <a:avLst/>
                        </a:prstGeom>
                        <a:ln w="6350"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79" name="Přímá spojnice 78">
                          <a:extLst>
                            <a:ext uri="{FF2B5EF4-FFF2-40B4-BE49-F238E27FC236}">
                              <a16:creationId xmlns:a16="http://schemas.microsoft.com/office/drawing/2014/main" id="{366013F4-C598-4589-BCA9-4D63C7A09A9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619672" y="4294365"/>
                          <a:ext cx="4012905" cy="0"/>
                        </a:xfrm>
                        <a:prstGeom prst="line">
                          <a:avLst/>
                        </a:prstGeom>
                        <a:ln w="6350">
                          <a:solidFill>
                            <a:schemeClr val="accent1"/>
                          </a:solidFill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83" name="Přímá spojnice 82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 flipH="1">
                          <a:off x="2287007" y="2393890"/>
                          <a:ext cx="2313261" cy="2313259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C00000"/>
                          </a:solidFill>
                          <a:prstDash val="solid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87" name="TextovéPole 86">
                              <a:extLst>
                                <a:ext uri="{FF2B5EF4-FFF2-40B4-BE49-F238E27FC236}">
                                  <a16:creationId xmlns:a16="http://schemas.microsoft.com/office/drawing/2014/main" id="{1129F341-0890-4352-8ECF-8AB4C01D6AF5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911077" y="4296926"/>
                              <a:ext cx="187089" cy="27725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rIns="0" rtlCol="0">
                              <a:spAutoFit/>
                            </a:bodyPr>
                            <a:lstStyle/>
                            <a:p>
                              <a:pPr algn="ctr"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sSub>
                                          <m:sSubPr>
                                            <m:ctrlP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  <m:sub>
                                            <m: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e>
                                      <m:sub>
                                        <m: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n-GB" sz="1100" i="1" baseline="-25000" dirty="0"/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87" name="TextovéPole 86">
                              <a:extLst>
                                <a:ext uri="{FF2B5EF4-FFF2-40B4-BE49-F238E27FC236}">
                                  <a16:creationId xmlns:a16="http://schemas.microsoft.com/office/drawing/2014/main" id="{1129F341-0890-4352-8ECF-8AB4C01D6AF5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911077" y="4296926"/>
                              <a:ext cx="187089" cy="277255"/>
                            </a:xfrm>
                            <a:prstGeom prst="rect">
                              <a:avLst/>
                            </a:prstGeom>
                            <a:blipFill>
                              <a:blip r:embed="rId12"/>
                              <a:stretch>
                                <a:fillRect l="-29032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cs-C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cxnSp>
                      <p:nvCxnSpPr>
                        <p:cNvPr id="99" name="Přímá spojnice 98">
                          <a:extLst>
                            <a:ext uri="{FF2B5EF4-FFF2-40B4-BE49-F238E27FC236}">
                              <a16:creationId xmlns:a16="http://schemas.microsoft.com/office/drawing/2014/main" id="{F1012CB4-74D9-4DC7-84BD-B0CB720F5659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2523633" y="2393890"/>
                          <a:ext cx="2389458" cy="2389459"/>
                        </a:xfrm>
                        <a:prstGeom prst="line">
                          <a:avLst/>
                        </a:prstGeom>
                        <a:ln w="31750">
                          <a:solidFill>
                            <a:srgbClr val="C00000"/>
                          </a:solidFill>
                          <a:prstDash val="solid"/>
                          <a:headEnd type="none" w="lg" len="med"/>
                          <a:tailEnd type="none" w="lg" len="med"/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1" name="TextovéPole 100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2617148" y="4345726"/>
                              <a:ext cx="885406" cy="22159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marL="0" lvl="2" algn="ctr">
                                <a:lnSpc>
                                  <a:spcPct val="80000"/>
                                </a:lnSpc>
                                <a:buClr>
                                  <a:srgbClr val="7030A0"/>
                                </a:buClr>
                                <a:buSzPct val="80000"/>
                              </a:pPr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short </a:t>
                              </a:r>
                              <a14:m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05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1</m:t>
                                      </m:r>
                                    </m:sub>
                                  </m:sSub>
                                </m:oMath>
                              </a14:m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put   </a:t>
                              </a:r>
                              <a:endPara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1" name="TextovéPole 100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617148" y="4345726"/>
                              <a:ext cx="885406" cy="221599"/>
                            </a:xfrm>
                            <a:prstGeom prst="rect">
                              <a:avLst/>
                            </a:prstGeom>
                            <a:blipFill>
                              <a:blip r:embed="rId13"/>
                              <a:stretch>
                                <a:fillRect t="-10811" r="-6897" b="-13514"/>
                              </a:stretch>
                            </a:blipFill>
                            <a:ln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cs-C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4" name="TextovéPole 103">
                              <a:extLst>
                                <a:ext uri="{FF2B5EF4-FFF2-40B4-BE49-F238E27FC236}">
                                  <a16:creationId xmlns:a16="http://schemas.microsoft.com/office/drawing/2014/main" id="{1129F341-0890-4352-8ECF-8AB4C01D6AF5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2088164" y="4291105"/>
                              <a:ext cx="187089" cy="277255"/>
                            </a:xfrm>
                            <a:prstGeom prst="rect">
                              <a:avLst/>
                            </a:prstGeom>
                            <a:noFill/>
                          </p:spPr>
                          <p:txBody>
                            <a:bodyPr wrap="square" lIns="0" rIns="0" rtlCol="0">
                              <a:spAutoFit/>
                            </a:bodyPr>
                            <a:lstStyle/>
                            <a:p>
                              <a:pPr algn="ctr"/>
                              <a14:m>
                                <m:oMathPara xmlns:m="http://schemas.openxmlformats.org/officeDocument/2006/math">
                                  <m:oMathParaPr>
                                    <m:jc m:val="centerGroup"/>
                                  </m:oMathParaPr>
                                  <m:oMath xmlns:m="http://schemas.openxmlformats.org/officeDocument/2006/math">
                                    <m:sSub>
                                      <m:sSubPr>
                                        <m:ctrlP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sSub>
                                          <m:sSubPr>
                                            <m:ctrlP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𝑋</m:t>
                                            </m:r>
                                          </m:e>
                                          <m:sub>
                                            <m:r>
                                              <a:rPr lang="en-GB" sz="11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e>
                                      <m:sub>
                                        <m:r>
                                          <a:rPr lang="en-GB" sz="1100" b="0" i="1" smtClean="0"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</m:oMath>
                                </m:oMathPara>
                              </a14:m>
                              <a:endParaRPr lang="en-GB" sz="1100" i="1" baseline="-25000" dirty="0"/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4" name="TextovéPole 103">
                              <a:extLst>
                                <a:ext uri="{FF2B5EF4-FFF2-40B4-BE49-F238E27FC236}">
                                  <a16:creationId xmlns:a16="http://schemas.microsoft.com/office/drawing/2014/main" id="{1129F341-0890-4352-8ECF-8AB4C01D6AF5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2088164" y="4291105"/>
                              <a:ext cx="187089" cy="277255"/>
                            </a:xfrm>
                            <a:prstGeom prst="rect">
                              <a:avLst/>
                            </a:prstGeom>
                            <a:blipFill>
                              <a:blip r:embed="rId14"/>
                              <a:stretch>
                                <a:fillRect l="-29032"/>
                              </a:stretch>
                            </a:blipFill>
                          </p:spPr>
                          <p:txBody>
                            <a:bodyPr/>
                            <a:lstStyle/>
                            <a:p>
                              <a:r>
                                <a:rPr lang="cs-C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grpSp>
                      <p:nvGrpSpPr>
                        <p:cNvPr id="17" name="Skupina 16"/>
                        <p:cNvGrpSpPr/>
                        <p:nvPr/>
                      </p:nvGrpSpPr>
                      <p:grpSpPr>
                        <a:xfrm>
                          <a:off x="2359596" y="4337058"/>
                          <a:ext cx="1070001" cy="370091"/>
                          <a:chOff x="3330499" y="3987069"/>
                          <a:chExt cx="1070001" cy="370091"/>
                        </a:xfrm>
                      </p:grpSpPr>
                      <p:cxnSp>
                        <p:nvCxnSpPr>
                          <p:cNvPr id="86" name="Přímá spojnice 85"/>
                          <p:cNvCxnSpPr/>
                          <p:nvPr/>
                        </p:nvCxnSpPr>
                        <p:spPr>
                          <a:xfrm>
                            <a:off x="3703356" y="3994689"/>
                            <a:ext cx="697144" cy="0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5" name="Přímá spojnice 104">
                            <a:extLst>
                              <a:ext uri="{FF2B5EF4-FFF2-40B4-BE49-F238E27FC236}">
                                <a16:creationId xmlns:a16="http://schemas.microsoft.com/office/drawing/2014/main" id="{F1012CB4-74D9-4DC7-84BD-B0CB720F5659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 flipH="1">
                            <a:off x="3330499" y="3987069"/>
                            <a:ext cx="370092" cy="370091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106" name="Skupina 105"/>
                        <p:cNvGrpSpPr/>
                        <p:nvPr/>
                      </p:nvGrpSpPr>
                      <p:grpSpPr>
                        <a:xfrm rot="10800000">
                          <a:off x="1930476" y="3859057"/>
                          <a:ext cx="1118878" cy="385331"/>
                          <a:chOff x="6759150" y="1165956"/>
                          <a:chExt cx="1118878" cy="385331"/>
                        </a:xfrm>
                      </p:grpSpPr>
                      <p:cxnSp>
                        <p:nvCxnSpPr>
                          <p:cNvPr id="107" name="Přímá spojnice 106"/>
                          <p:cNvCxnSpPr/>
                          <p:nvPr/>
                        </p:nvCxnSpPr>
                        <p:spPr>
                          <a:xfrm rot="10800000" flipH="1">
                            <a:off x="7147089" y="1165956"/>
                            <a:ext cx="730939" cy="0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08" name="Přímá spojnice 107">
                            <a:extLst>
                              <a:ext uri="{FF2B5EF4-FFF2-40B4-BE49-F238E27FC236}">
                                <a16:creationId xmlns:a16="http://schemas.microsoft.com/office/drawing/2014/main" id="{F1012CB4-74D9-4DC7-84BD-B0CB720F5659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 flipH="1">
                            <a:off x="6759150" y="1181196"/>
                            <a:ext cx="370092" cy="370091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09" name="TextovéPole 108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1786835" y="4044726"/>
                              <a:ext cx="885406" cy="22159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marL="0" lvl="2" algn="ctr">
                                <a:lnSpc>
                                  <a:spcPct val="80000"/>
                                </a:lnSpc>
                                <a:buClr>
                                  <a:srgbClr val="7030A0"/>
                                </a:buClr>
                                <a:buSzPct val="80000"/>
                              </a:pPr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long </a:t>
                              </a:r>
                              <a14:m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05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1</m:t>
                                      </m:r>
                                    </m:sub>
                                  </m:sSub>
                                </m:oMath>
                              </a14:m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call</a:t>
                              </a:r>
                              <a:endPara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09" name="TextovéPole 108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1786835" y="4044726"/>
                              <a:ext cx="885406" cy="221599"/>
                            </a:xfrm>
                            <a:prstGeom prst="rect">
                              <a:avLst/>
                            </a:prstGeom>
                            <a:blipFill>
                              <a:blip r:embed="rId15"/>
                              <a:stretch>
                                <a:fillRect t="-13889" b="-16667"/>
                              </a:stretch>
                            </a:blipFill>
                            <a:ln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cs-C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16" name="TextovéPole 115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4482522" y="4048029"/>
                              <a:ext cx="885406" cy="22159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marL="0" lvl="2" algn="ctr">
                                <a:lnSpc>
                                  <a:spcPct val="80000"/>
                                </a:lnSpc>
                                <a:buClr>
                                  <a:srgbClr val="7030A0"/>
                                </a:buClr>
                                <a:buSzPct val="80000"/>
                              </a:pPr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long </a:t>
                              </a:r>
                              <a14:m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05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2</m:t>
                                      </m:r>
                                    </m:sub>
                                  </m:sSub>
                                </m:oMath>
                              </a14:m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put</a:t>
                              </a:r>
                              <a:endPara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16" name="TextovéPole 115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4482522" y="4048029"/>
                              <a:ext cx="885406" cy="221599"/>
                            </a:xfrm>
                            <a:prstGeom prst="rect">
                              <a:avLst/>
                            </a:prstGeom>
                            <a:blipFill>
                              <a:blip r:embed="rId16"/>
                              <a:stretch>
                                <a:fillRect t="-13889" b="-16667"/>
                              </a:stretch>
                            </a:blipFill>
                            <a:ln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cs-CZ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  <p:grpSp>
                      <p:nvGrpSpPr>
                        <p:cNvPr id="117" name="Skupina 116"/>
                        <p:cNvGrpSpPr/>
                        <p:nvPr/>
                      </p:nvGrpSpPr>
                      <p:grpSpPr>
                        <a:xfrm rot="10800000" flipV="1">
                          <a:off x="3691734" y="4345798"/>
                          <a:ext cx="1065227" cy="375594"/>
                          <a:chOff x="3373311" y="4000748"/>
                          <a:chExt cx="1065227" cy="375594"/>
                        </a:xfrm>
                      </p:grpSpPr>
                      <p:cxnSp>
                        <p:nvCxnSpPr>
                          <p:cNvPr id="118" name="Přímá spojnice 117"/>
                          <p:cNvCxnSpPr/>
                          <p:nvPr/>
                        </p:nvCxnSpPr>
                        <p:spPr>
                          <a:xfrm rot="10800000" flipH="1" flipV="1">
                            <a:off x="3738445" y="4000748"/>
                            <a:ext cx="700093" cy="0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119" name="Přímá spojnice 118">
                            <a:extLst>
                              <a:ext uri="{FF2B5EF4-FFF2-40B4-BE49-F238E27FC236}">
                                <a16:creationId xmlns:a16="http://schemas.microsoft.com/office/drawing/2014/main" id="{F1012CB4-74D9-4DC7-84BD-B0CB720F5659}"/>
                              </a:ext>
                            </a:extLst>
                          </p:cNvPr>
                          <p:cNvCxnSpPr/>
                          <p:nvPr/>
                        </p:nvCxnSpPr>
                        <p:spPr>
                          <a:xfrm flipH="1">
                            <a:off x="3373311" y="4006251"/>
                            <a:ext cx="370092" cy="370091"/>
                          </a:xfrm>
                          <a:prstGeom prst="line">
                            <a:avLst/>
                          </a:prstGeom>
                          <a:ln w="19050">
                            <a:prstDash val="sysDash"/>
                            <a:headEnd type="none" w="lg" len="med"/>
                            <a:tailEnd type="none" w="lg" len="med"/>
                          </a:ln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mc:AlternateContent xmlns:mc="http://schemas.openxmlformats.org/markup-compatibility/2006" xmlns:a14="http://schemas.microsoft.com/office/drawing/2010/main">
                      <mc:Choice Requires="a14">
                        <p:sp>
                          <p:nvSpPr>
                            <p:cNvPr id="120" name="TextovéPole 119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/>
                            <p:nvPr/>
                          </p:nvSpPr>
                          <p:spPr>
                            <a:xfrm>
                              <a:off x="3615762" y="4351399"/>
                              <a:ext cx="885406" cy="221599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</p:spPr>
                          <p:txBody>
                            <a:bodyPr wrap="square" rtlCol="0">
                              <a:spAutoFit/>
                            </a:bodyPr>
                            <a:lstStyle/>
                            <a:p>
                              <a:pPr marL="0" lvl="2" algn="ctr">
                                <a:lnSpc>
                                  <a:spcPct val="80000"/>
                                </a:lnSpc>
                                <a:buClr>
                                  <a:srgbClr val="7030A0"/>
                                </a:buClr>
                                <a:buSzPct val="80000"/>
                              </a:pPr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short </a:t>
                              </a:r>
                              <a14:m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n-GB" sz="105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GB" sz="105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sym typeface="Wingdings 2" panose="05020102010507070707" pitchFamily="18" charset="2"/>
                                        </a:rPr>
                                        <m:t>2</m:t>
                                      </m:r>
                                    </m:sub>
                                  </m:sSub>
                                </m:oMath>
                              </a14:m>
                              <a:r>
                                <a:rPr lang="en-GB" sz="1050" dirty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Wingdings 2" panose="05020102010507070707" pitchFamily="18" charset="2"/>
                                </a:rPr>
                                <a:t>call   </a:t>
                              </a:r>
                              <a:endPara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endParaRPr>
                            </a:p>
                          </p:txBody>
                        </p:sp>
                      </mc:Choice>
                      <mc:Fallback xmlns="">
                        <p:sp>
                          <p:nvSpPr>
                            <p:cNvPr id="120" name="TextovéPole 119">
                              <a:extLst>
                                <a:ext uri="{FF2B5EF4-FFF2-40B4-BE49-F238E27FC236}">
                                  <a16:creationId xmlns:a16="http://schemas.microsoft.com/office/drawing/2014/main" id="{08463747-ADBE-47DD-BD10-8F53E0250636}"/>
                                </a:ext>
                              </a:extLst>
                            </p:cNvPr>
                            <p:cNvSpPr txBox="1">
                              <a:spLocks noRot="1" noChangeAspect="1" noMove="1" noResize="1" noEditPoints="1" noAdjustHandles="1" noChangeArrowheads="1" noChangeShapeType="1" noTextEdit="1"/>
                            </p:cNvSpPr>
                            <p:nvPr/>
                          </p:nvSpPr>
                          <p:spPr>
                            <a:xfrm>
                              <a:off x="3615762" y="4351399"/>
                              <a:ext cx="885406" cy="221599"/>
                            </a:xfrm>
                            <a:prstGeom prst="rect">
                              <a:avLst/>
                            </a:prstGeom>
                            <a:blipFill>
                              <a:blip r:embed="rId17"/>
                              <a:stretch>
                                <a:fillRect t="-10811" r="-6207" b="-13514"/>
                              </a:stretch>
                            </a:blipFill>
                            <a:ln>
                              <a:noFill/>
                            </a:ln>
                          </p:spPr>
                          <p:txBody>
                            <a:bodyPr/>
                            <a:lstStyle/>
                            <a:p>
                              <a:r>
                                <a:rPr lang="en-GB">
                                  <a:noFill/>
                                </a:rPr>
                                <a:t> </a:t>
                              </a:r>
                            </a:p>
                          </p:txBody>
                        </p:sp>
                      </mc:Fallback>
                    </mc:AlternateContent>
                  </p:grpSp>
                  <p:cxnSp>
                    <p:nvCxnSpPr>
                      <p:cNvPr id="30" name="Přímá spojnice se šipkou 29"/>
                      <p:cNvCxnSpPr/>
                      <p:nvPr/>
                    </p:nvCxnSpPr>
                    <p:spPr>
                      <a:xfrm rot="16200000">
                        <a:off x="3444202" y="3006176"/>
                        <a:ext cx="1710012" cy="0"/>
                      </a:xfrm>
                      <a:prstGeom prst="straightConnector1">
                        <a:avLst/>
                      </a:prstGeom>
                      <a:ln w="25400">
                        <a:solidFill>
                          <a:schemeClr val="tx1"/>
                        </a:solidFill>
                        <a:prstDash val="sysDot"/>
                        <a:headEnd type="none" w="lg" len="med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1" name="Přímá spojnice se šipkou 120"/>
                      <p:cNvCxnSpPr/>
                      <p:nvPr/>
                    </p:nvCxnSpPr>
                    <p:spPr>
                      <a:xfrm rot="16200000">
                        <a:off x="1709705" y="3014298"/>
                        <a:ext cx="1710012" cy="0"/>
                      </a:xfrm>
                      <a:prstGeom prst="straightConnector1">
                        <a:avLst/>
                      </a:prstGeom>
                      <a:ln w="25400">
                        <a:solidFill>
                          <a:schemeClr val="tx1"/>
                        </a:solidFill>
                        <a:prstDash val="sysDot"/>
                        <a:headEnd type="none" w="lg" len="med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2" name="Přímá spojnice se šipkou 121"/>
                      <p:cNvCxnSpPr/>
                      <p:nvPr/>
                    </p:nvCxnSpPr>
                    <p:spPr>
                      <a:xfrm>
                        <a:off x="2578636" y="3852906"/>
                        <a:ext cx="1710012" cy="0"/>
                      </a:xfrm>
                      <a:prstGeom prst="straightConnector1">
                        <a:avLst/>
                      </a:prstGeom>
                      <a:ln w="25400">
                        <a:solidFill>
                          <a:schemeClr val="tx1"/>
                        </a:solidFill>
                        <a:prstDash val="sysDot"/>
                        <a:headEnd type="none" w="lg" len="med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23" name="Přímá spojnice se šipkou 122"/>
                      <p:cNvCxnSpPr/>
                      <p:nvPr/>
                    </p:nvCxnSpPr>
                    <p:spPr>
                      <a:xfrm>
                        <a:off x="2582064" y="2132502"/>
                        <a:ext cx="1710012" cy="0"/>
                      </a:xfrm>
                      <a:prstGeom prst="straightConnector1">
                        <a:avLst/>
                      </a:prstGeom>
                      <a:ln w="25400">
                        <a:solidFill>
                          <a:schemeClr val="tx1"/>
                        </a:solidFill>
                        <a:prstDash val="sysDot"/>
                        <a:headEnd type="none" w="lg" len="med"/>
                        <a:tailEnd type="non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24" name="Pravá složená závorka 123"/>
                      <p:cNvSpPr/>
                      <p:nvPr/>
                    </p:nvSpPr>
                    <p:spPr>
                      <a:xfrm>
                        <a:off x="4319163" y="2147742"/>
                        <a:ext cx="225357" cy="1685741"/>
                      </a:xfrm>
                      <a:prstGeom prst="rightBrace">
                        <a:avLst/>
                      </a:prstGeom>
                      <a:ln w="25400">
                        <a:solidFill>
                          <a:schemeClr val="tx1"/>
                        </a:solidFill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GB" dirty="0"/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125" name="TextovéPole 124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/>
                          <p:nvPr/>
                        </p:nvSpPr>
                        <p:spPr>
                          <a:xfrm>
                            <a:off x="4504707" y="2875442"/>
                            <a:ext cx="1656184" cy="221599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</p:spPr>
                        <p:txBody>
                          <a:bodyPr wrap="square" rtlCol="0">
                            <a:spAutoFit/>
                          </a:bodyPr>
                          <a:lstStyle/>
                          <a:p>
                            <a:pPr marL="0" lvl="2">
                              <a:lnSpc>
                                <a:spcPct val="80000"/>
                              </a:lnSpc>
                              <a:buClr>
                                <a:srgbClr val="7030A0"/>
                              </a:buClr>
                              <a:buSzPct val="80000"/>
                            </a:pPr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gain at expiry = </a:t>
                            </a:r>
                            <a14:m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GB" sz="105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GB" sz="105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Wingdings 2" panose="05020102010507070707" pitchFamily="18" charset="2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GB" sz="105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Wingdings 2" panose="05020102010507070707" pitchFamily="18" charset="2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a14:m>
                            <a:r>
                              <a:rPr lang="en-GB" sz="1050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Wingdings 2" panose="05020102010507070707" pitchFamily="18" charset="2"/>
                              </a:rPr>
                              <a:t>  </a:t>
                            </a:r>
                            <a:endParaRPr lang="en-GB" sz="105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125" name="TextovéPole 124">
                            <a:extLst>
                              <a:ext uri="{FF2B5EF4-FFF2-40B4-BE49-F238E27FC236}">
                                <a16:creationId xmlns:a16="http://schemas.microsoft.com/office/drawing/2014/main" id="{08463747-ADBE-47DD-BD10-8F53E0250636}"/>
                              </a:ext>
                            </a:extLst>
                          </p:cNvPr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4504707" y="2875442"/>
                            <a:ext cx="1656184" cy="221599"/>
                          </a:xfrm>
                          <a:prstGeom prst="rect">
                            <a:avLst/>
                          </a:prstGeom>
                          <a:blipFill>
                            <a:blip r:embed="rId18"/>
                            <a:stretch>
                              <a:fillRect t="-13889" b="-16667"/>
                            </a:stretch>
                          </a:blipFill>
                          <a:ln>
                            <a:noFill/>
                          </a:ln>
                        </p:spPr>
                        <p:txBody>
                          <a:bodyPr/>
                          <a:lstStyle/>
                          <a:p>
                            <a:r>
                              <a:rPr lang="cs-CZ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  <p:sp>
                    <p:nvSpPr>
                      <p:cNvPr id="126" name="TextovéPole 125">
                        <a:extLst>
                          <a:ext uri="{FF2B5EF4-FFF2-40B4-BE49-F238E27FC236}">
                            <a16:creationId xmlns:a16="http://schemas.microsoft.com/office/drawing/2014/main" id="{08463747-ADBE-47DD-BD10-8F53E0250636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1044895" y="1952431"/>
                        <a:ext cx="1457541" cy="221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marL="0" lvl="2" algn="ctr">
                          <a:lnSpc>
                            <a:spcPct val="80000"/>
                          </a:lnSpc>
                          <a:buClr>
                            <a:srgbClr val="7030A0"/>
                          </a:buClr>
                          <a:buSzPct val="80000"/>
                        </a:pPr>
                        <a:r>
                          <a:rPr lang="en-GB" sz="105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 2" panose="05020102010507070707" pitchFamily="18" charset="2"/>
                          </a:rPr>
                          <a:t>synthetic short share</a:t>
                        </a:r>
                        <a:endParaRPr lang="en-GB" sz="1050" dirty="0">
                          <a:latin typeface="Cambria Math" panose="02040503050406030204" pitchFamily="18" charset="0"/>
                          <a:ea typeface="Cambria Math" panose="02040503050406030204" pitchFamily="18" charset="0"/>
                        </a:endParaRPr>
                      </a:p>
                    </p:txBody>
                  </p:sp>
                </p:grpSp>
                <p:cxnSp>
                  <p:nvCxnSpPr>
                    <p:cNvPr id="75" name="Přímá spojnice se šipkou 74"/>
                    <p:cNvCxnSpPr/>
                    <p:nvPr/>
                  </p:nvCxnSpPr>
                  <p:spPr>
                    <a:xfrm>
                      <a:off x="4369913" y="3678046"/>
                      <a:ext cx="388918" cy="106970"/>
                    </a:xfrm>
                    <a:prstGeom prst="straightConnector1">
                      <a:avLst/>
                    </a:prstGeom>
                    <a:ln w="12700">
                      <a:solidFill>
                        <a:schemeClr val="tx1"/>
                      </a:solidFill>
                      <a:headEnd type="triangle" w="med" len="med"/>
                      <a:tailEnd type="non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" name="Skupina 13"/>
                  <p:cNvGrpSpPr/>
                  <p:nvPr/>
                </p:nvGrpSpPr>
                <p:grpSpPr>
                  <a:xfrm flipH="1">
                    <a:off x="3945566" y="3646088"/>
                    <a:ext cx="1145730" cy="388459"/>
                    <a:chOff x="3006334" y="4120661"/>
                    <a:chExt cx="1145730" cy="388459"/>
                  </a:xfrm>
                </p:grpSpPr>
                <p:cxnSp>
                  <p:nvCxnSpPr>
                    <p:cNvPr id="78" name="Přímá spojnice 77"/>
                    <p:cNvCxnSpPr/>
                    <p:nvPr/>
                  </p:nvCxnSpPr>
                  <p:spPr>
                    <a:xfrm flipH="1">
                      <a:off x="3006334" y="4509120"/>
                      <a:ext cx="730939" cy="0"/>
                    </a:xfrm>
                    <a:prstGeom prst="line">
                      <a:avLst/>
                    </a:prstGeom>
                    <a:ln w="19050"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Přímá spojnice 79">
                      <a:extLst>
                        <a:ext uri="{FF2B5EF4-FFF2-40B4-BE49-F238E27FC236}">
                          <a16:creationId xmlns:a16="http://schemas.microsoft.com/office/drawing/2014/main" id="{F1012CB4-74D9-4DC7-84BD-B0CB720F5659}"/>
                        </a:ext>
                      </a:extLst>
                    </p:cNvPr>
                    <p:cNvCxnSpPr/>
                    <p:nvPr/>
                  </p:nvCxnSpPr>
                  <p:spPr>
                    <a:xfrm rot="10800000" flipH="1">
                      <a:off x="3781972" y="4120661"/>
                      <a:ext cx="370092" cy="370091"/>
                    </a:xfrm>
                    <a:prstGeom prst="line">
                      <a:avLst/>
                    </a:prstGeom>
                    <a:ln w="19050">
                      <a:prstDash val="sysDash"/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5" name="Přímá spojnice se šipkou 84"/>
                  <p:cNvCxnSpPr/>
                  <p:nvPr/>
                </p:nvCxnSpPr>
                <p:spPr>
                  <a:xfrm flipH="1">
                    <a:off x="2125330" y="4133840"/>
                    <a:ext cx="388918" cy="106970"/>
                  </a:xfrm>
                  <a:prstGeom prst="straightConnector1">
                    <a:avLst/>
                  </a:prstGeom>
                  <a:ln w="12700">
                    <a:solidFill>
                      <a:schemeClr val="tx1"/>
                    </a:solidFill>
                    <a:headEnd type="triangle" w="med" len="med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" name="TextovéPole 5">
                      <a:extLst>
                        <a:ext uri="{FF2B5EF4-FFF2-40B4-BE49-F238E27FC236}">
                          <a16:creationId xmlns:a16="http://schemas.microsoft.com/office/drawing/2014/main" id="{2D99D0C4-7526-ED84-6EB9-986378C1B90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367793" y="3617157"/>
                      <a:ext cx="188095" cy="26205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rIns="0" rtlCol="0">
                      <a:spAutoFit/>
                    </a:bodyPr>
                    <a:lstStyle/>
                    <a:p>
                      <a:pPr algn="ctr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</m:e>
                              <m:sub>
                                <m:r>
                                  <a:rPr lang="cs-CZ" sz="1100" b="0" i="1" smtClean="0"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sub>
                            </m:sSub>
                          </m:oMath>
                        </m:oMathPara>
                      </a14:m>
                      <a:endParaRPr lang="cs-CZ" sz="1100" i="1" baseline="-25000" dirty="0"/>
                    </a:p>
                  </p:txBody>
                </p:sp>
              </mc:Choice>
              <mc:Fallback xmlns="">
                <p:sp>
                  <p:nvSpPr>
                    <p:cNvPr id="6" name="TextovéPole 5">
                      <a:extLst>
                        <a:ext uri="{FF2B5EF4-FFF2-40B4-BE49-F238E27FC236}">
                          <a16:creationId xmlns:a16="http://schemas.microsoft.com/office/drawing/2014/main" id="{2D99D0C4-7526-ED84-6EB9-986378C1B90F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367793" y="3617157"/>
                      <a:ext cx="188095" cy="262059"/>
                    </a:xfrm>
                    <a:prstGeom prst="rect">
                      <a:avLst/>
                    </a:prstGeom>
                    <a:blipFill>
                      <a:blip r:embed="rId15"/>
                      <a:stretch>
                        <a:fillRect l="-23333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9" name="Přímá spojnice 8">
                <a:extLst>
                  <a:ext uri="{FF2B5EF4-FFF2-40B4-BE49-F238E27FC236}">
                    <a16:creationId xmlns:a16="http://schemas.microsoft.com/office/drawing/2014/main" id="{D2F6542C-09E3-E90F-7D67-7C7254489154}"/>
                  </a:ext>
                </a:extLst>
              </p:cNvPr>
              <p:cNvCxnSpPr/>
              <p:nvPr/>
            </p:nvCxnSpPr>
            <p:spPr>
              <a:xfrm>
                <a:off x="1495199" y="2120744"/>
                <a:ext cx="4012905" cy="0"/>
              </a:xfrm>
              <a:prstGeom prst="line">
                <a:avLst/>
              </a:prstGeom>
              <a:ln w="25400">
                <a:solidFill>
                  <a:srgbClr val="C00000"/>
                </a:solidFill>
                <a:prstDash val="sysDash"/>
                <a:headEnd type="none" w="lg" len="med"/>
                <a:tailEnd type="non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ovéPole 11">
                  <a:extLst>
                    <a:ext uri="{FF2B5EF4-FFF2-40B4-BE49-F238E27FC236}">
                      <a16:creationId xmlns:a16="http://schemas.microsoft.com/office/drawing/2014/main" id="{EF40621C-2DA3-4F9E-91CC-807C1EB6F6F0}"/>
                    </a:ext>
                  </a:extLst>
                </p:cNvPr>
                <p:cNvSpPr txBox="1"/>
                <p:nvPr/>
              </p:nvSpPr>
              <p:spPr>
                <a:xfrm>
                  <a:off x="1341401" y="3712725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" name="TextovéPole 11">
                  <a:extLst>
                    <a:ext uri="{FF2B5EF4-FFF2-40B4-BE49-F238E27FC236}">
                      <a16:creationId xmlns:a16="http://schemas.microsoft.com/office/drawing/2014/main" id="{EF40621C-2DA3-4F9E-91CC-807C1EB6F6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41401" y="3712725"/>
                  <a:ext cx="188095" cy="262059"/>
                </a:xfrm>
                <a:prstGeom prst="rect">
                  <a:avLst/>
                </a:prstGeom>
                <a:blipFill>
                  <a:blip r:embed="rId19"/>
                  <a:stretch>
                    <a:fillRect l="-32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77922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26784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Covered call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2678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7624" y="3703260"/>
            <a:ext cx="238753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188000"/>
            <a:ext cx="7776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cs-CZ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c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overed call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 position in the underlying security coupled with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short call option written on the security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3379574"/>
            <a:ext cx="155802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4727057"/>
                <a:ext cx="7236464" cy="3453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Income from received and deposited option premium</a:t>
                </a:r>
                <a14:m>
                  <m:oMath xmlns:m="http://schemas.openxmlformats.org/officeDocument/2006/math">
                    <m:r>
                      <a:rPr lang="en-GB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12×</m:t>
                    </m:r>
                    <m:d>
                      <m:d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box>
                          <m:box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91</m:t>
                                </m:r>
                              </m:num>
                              <m:den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0.1</m:t>
                        </m:r>
                      </m:e>
                    </m:d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12.3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727057"/>
                <a:ext cx="7236464" cy="345351"/>
              </a:xfrm>
              <a:prstGeom prst="rect">
                <a:avLst/>
              </a:prstGeom>
              <a:blipFill>
                <a:blip r:embed="rId11"/>
                <a:stretch>
                  <a:fillRect l="-84" b="-877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Skupina 59"/>
          <p:cNvGrpSpPr/>
          <p:nvPr/>
        </p:nvGrpSpPr>
        <p:grpSpPr>
          <a:xfrm>
            <a:off x="975414" y="1890633"/>
            <a:ext cx="3579100" cy="1424557"/>
            <a:chOff x="2919805" y="2340604"/>
            <a:chExt cx="3579100" cy="14245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ovéPole 6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2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43002" y="301232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64" name="TextovéPole 6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3002" y="3012320"/>
                  <a:ext cx="187089" cy="261225"/>
                </a:xfrm>
                <a:prstGeom prst="rect">
                  <a:avLst/>
                </a:prstGeom>
                <a:blipFill>
                  <a:blip r:embed="rId13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5" name="Přímá spojnice 6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2921221"/>
              <a:ext cx="0" cy="25883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nice 6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823921" y="3265405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1" y="2577161"/>
              <a:ext cx="1130358" cy="111323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258187" y="2941207"/>
              <a:ext cx="702094" cy="70209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941704" y="2340604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At-the-money covered call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1" name="TextovéPole 8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595654" y="3458788"/>
              <a:ext cx="797007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2" name="TextovéPole 8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060007" y="2739730"/>
              <a:ext cx="808060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short call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83" name="Přímá spojnice 82"/>
            <p:cNvCxnSpPr/>
            <p:nvPr/>
          </p:nvCxnSpPr>
          <p:spPr>
            <a:xfrm>
              <a:off x="2919805" y="2927848"/>
              <a:ext cx="1054216" cy="0"/>
            </a:xfrm>
            <a:prstGeom prst="line">
              <a:avLst/>
            </a:prstGeom>
            <a:ln w="19050" cmpd="sng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3972884" y="2927848"/>
              <a:ext cx="1751507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ovéPole 8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408337" y="2716223"/>
              <a:ext cx="2090568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covered call (synthetic short put)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86" name="TextovéPole 8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435604" y="1845663"/>
            <a:ext cx="4605802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Limited protection, thanks to premium received, against falling price of the underlying asset in exchange for giving up the unlimited gain potential when the  price of the underlying rises</a:t>
            </a:r>
          </a:p>
        </p:txBody>
      </p:sp>
      <p:sp>
        <p:nvSpPr>
          <p:cNvPr id="87" name="TextovéPole 86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435604" y="2730089"/>
            <a:ext cx="445687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The complete P/L profile must take into account the carry of the trade (interest on deposit, received dividends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etc.)</a:t>
            </a:r>
          </a:p>
        </p:txBody>
      </p:sp>
      <p:sp>
        <p:nvSpPr>
          <p:cNvPr id="88" name="TextovéPole 8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3985236"/>
            <a:ext cx="729776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stock price = ¢115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annual dividend yield = 16% (paid at the beginning  of each quarter)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call option’s premium = ¢12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time to expiry = 91 days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lending rate = 10%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GB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9" name="TextovéPole 88"/>
          <p:cNvSpPr txBox="1"/>
          <p:nvPr/>
        </p:nvSpPr>
        <p:spPr>
          <a:xfrm>
            <a:off x="1187999" y="4442504"/>
            <a:ext cx="277976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Carry </a:t>
            </a:r>
            <a:r>
              <a:rPr lang="cs-CZ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in a </a:t>
            </a:r>
            <a:r>
              <a:rPr lang="en-GB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covered call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8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4983912"/>
                <a:ext cx="7122316" cy="561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Income from deposited dividend</a:t>
                </a:r>
                <a14:m>
                  <m:oMath xmlns:m="http://schemas.openxmlformats.org/officeDocument/2006/math">
                    <m: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box>
                      <m:box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cs-CZ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  <m:r>
                      <a:rPr lang="cs-C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0.16×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115×</m:t>
                    </m:r>
                    <m:box>
                      <m:box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box>
                          <m:box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91</m:t>
                                </m:r>
                              </m:num>
                              <m:den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box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0.1=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cs-C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0.11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(the share price is lower by the dividend paid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)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TextovéPole 8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983912"/>
                <a:ext cx="7122316" cy="561500"/>
              </a:xfrm>
              <a:prstGeom prst="rect">
                <a:avLst/>
              </a:prstGeom>
              <a:blipFill>
                <a:blip r:embed="rId14"/>
                <a:stretch>
                  <a:fillRect l="-86" t="-3261" r="-514" b="-652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5444390"/>
                <a:ext cx="7297764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Net revenue</a:t>
                </a:r>
                <a14:m>
                  <m:oMath xmlns:m="http://schemas.openxmlformats.org/officeDocument/2006/math">
                    <m:r>
                      <a:rPr lang="en-GB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=12.3+</m:t>
                    </m:r>
                    <m:r>
                      <a:rPr lang="cs-C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0.11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cs-CZ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2.41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(the cover call shows a loss only after the stock falls by more than 1</a:t>
                </a:r>
                <a:r>
                  <a:rPr lang="cs-CZ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2.41</a:t>
                </a: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cents)</a:t>
                </a:r>
              </a:p>
            </p:txBody>
          </p:sp>
        </mc:Choice>
        <mc:Fallback xmlns=""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444390"/>
                <a:ext cx="7297764" cy="523220"/>
              </a:xfrm>
              <a:prstGeom prst="rect">
                <a:avLst/>
              </a:prstGeom>
              <a:blipFill>
                <a:blip r:embed="rId15"/>
                <a:stretch>
                  <a:fillRect l="-84" t="-3488" r="-585" b="-10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7E93B833-4BD1-29B2-B59C-C8D36FF9E0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539395"/>
              </p:ext>
            </p:extLst>
          </p:nvPr>
        </p:nvGraphicFramePr>
        <p:xfrm>
          <a:off x="5688000" y="3786048"/>
          <a:ext cx="2100344" cy="15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900" b="1" noProof="0" dirty="0"/>
                        <a:t>91 day</a:t>
                      </a:r>
                      <a:r>
                        <a:rPr lang="en-GB" sz="1000" b="1" noProof="0" dirty="0"/>
                        <a:t>s</a:t>
                      </a:r>
                      <a:endParaRPr lang="en-GB" sz="10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12" name="Skupina 11">
            <a:extLst>
              <a:ext uri="{FF2B5EF4-FFF2-40B4-BE49-F238E27FC236}">
                <a16:creationId xmlns:a16="http://schemas.microsoft.com/office/drawing/2014/main" id="{9A70EFCD-A830-D564-25D2-8AC9C5054D08}"/>
              </a:ext>
            </a:extLst>
          </p:cNvPr>
          <p:cNvGrpSpPr/>
          <p:nvPr/>
        </p:nvGrpSpPr>
        <p:grpSpPr>
          <a:xfrm>
            <a:off x="5105672" y="3441776"/>
            <a:ext cx="3522966" cy="332553"/>
            <a:chOff x="5129896" y="3492000"/>
            <a:chExt cx="3522966" cy="332553"/>
          </a:xfrm>
        </p:grpSpPr>
        <p:sp>
          <p:nvSpPr>
            <p:cNvPr id="7" name="Rovnoramenný trojúhelník 6">
              <a:extLst>
                <a:ext uri="{FF2B5EF4-FFF2-40B4-BE49-F238E27FC236}">
                  <a16:creationId xmlns:a16="http://schemas.microsoft.com/office/drawing/2014/main" id="{1849EAFD-D314-40BC-51D2-3EC60973D685}"/>
                </a:ext>
              </a:extLst>
            </p:cNvPr>
            <p:cNvSpPr/>
            <p:nvPr/>
          </p:nvSpPr>
          <p:spPr>
            <a:xfrm rot="10800000">
              <a:off x="5658409" y="3699960"/>
              <a:ext cx="107447" cy="124593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TextovéPole 8">
              <a:extLst>
                <a:ext uri="{FF2B5EF4-FFF2-40B4-BE49-F238E27FC236}">
                  <a16:creationId xmlns:a16="http://schemas.microsoft.com/office/drawing/2014/main" id="{44D83CCD-49AF-9F8C-8760-5073903BB0B6}"/>
                </a:ext>
              </a:extLst>
            </p:cNvPr>
            <p:cNvSpPr txBox="1"/>
            <p:nvPr/>
          </p:nvSpPr>
          <p:spPr>
            <a:xfrm>
              <a:off x="5129896" y="3492000"/>
              <a:ext cx="1158854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today (1 April)</a:t>
              </a:r>
            </a:p>
          </p:txBody>
        </p:sp>
        <p:sp>
          <p:nvSpPr>
            <p:cNvPr id="10" name="Rovnoramenný trojúhelník 9">
              <a:extLst>
                <a:ext uri="{FF2B5EF4-FFF2-40B4-BE49-F238E27FC236}">
                  <a16:creationId xmlns:a16="http://schemas.microsoft.com/office/drawing/2014/main" id="{7B9B0BE0-F75F-BEC1-A3A2-169E83C0913A}"/>
                </a:ext>
              </a:extLst>
            </p:cNvPr>
            <p:cNvSpPr/>
            <p:nvPr/>
          </p:nvSpPr>
          <p:spPr>
            <a:xfrm rot="10800000">
              <a:off x="7752465" y="3699960"/>
              <a:ext cx="107447" cy="124593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TextovéPole 10">
              <a:extLst>
                <a:ext uri="{FF2B5EF4-FFF2-40B4-BE49-F238E27FC236}">
                  <a16:creationId xmlns:a16="http://schemas.microsoft.com/office/drawing/2014/main" id="{7A0FA9B7-D01B-05CB-3C0A-FC20048FD330}"/>
                </a:ext>
              </a:extLst>
            </p:cNvPr>
            <p:cNvSpPr txBox="1"/>
            <p:nvPr/>
          </p:nvSpPr>
          <p:spPr>
            <a:xfrm>
              <a:off x="6954320" y="3492000"/>
              <a:ext cx="169854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option’s expiry (30 June)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4432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Trading strategies with options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860048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Fixed-hedge protective put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864000"/>
            <a:ext cx="211100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Description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7624" y="3717032"/>
            <a:ext cx="238753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information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7623" y="1197664"/>
            <a:ext cx="777637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dirty="0">
                <a:solidFill>
                  <a:srgbClr val="7030A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fixed-hedge protective put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consists of a long position in one underlying security coupled with one put option written on this security</a:t>
            </a:r>
          </a:p>
        </p:txBody>
      </p:sp>
      <p:sp>
        <p:nvSpPr>
          <p:cNvPr id="70" name="TextovéPole 69"/>
          <p:cNvSpPr txBox="1"/>
          <p:nvPr/>
        </p:nvSpPr>
        <p:spPr>
          <a:xfrm>
            <a:off x="864000" y="3384000"/>
            <a:ext cx="155802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4929056"/>
                <a:ext cx="6588000" cy="3453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Cost of loan that finances the purchase of the put </a:t>
                </a:r>
                <a14:m>
                  <m:oMath xmlns:m="http://schemas.openxmlformats.org/officeDocument/2006/math">
                    <m:r>
                      <a:rPr lang="en-GB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10×</m:t>
                    </m:r>
                    <m:d>
                      <m:d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1+</m:t>
                        </m:r>
                        <m:box>
                          <m:box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91</m:t>
                                </m:r>
                              </m:num>
                              <m:den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0.1</m:t>
                        </m:r>
                      </m:e>
                    </m:d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10.25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1" name="TextovéPole 7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929056"/>
                <a:ext cx="6588000" cy="345351"/>
              </a:xfrm>
              <a:prstGeom prst="rect">
                <a:avLst/>
              </a:prstGeom>
              <a:blipFill>
                <a:blip r:embed="rId14"/>
                <a:stretch>
                  <a:fillRect l="-93" t="-1786" b="-892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0" name="Skupina 59"/>
          <p:cNvGrpSpPr/>
          <p:nvPr/>
        </p:nvGrpSpPr>
        <p:grpSpPr>
          <a:xfrm>
            <a:off x="976153" y="1908801"/>
            <a:ext cx="3523664" cy="1424557"/>
            <a:chOff x="2920544" y="2340604"/>
            <a:chExt cx="3523664" cy="142455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ovéPole 6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/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cs-CZ" sz="11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</m:sSub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2" name="TextovéPole 121">
                  <a:extLst>
                    <a:ext uri="{FF2B5EF4-FFF2-40B4-BE49-F238E27FC236}">
                      <a16:creationId xmlns:a16="http://schemas.microsoft.com/office/drawing/2014/main" id="{4DB67B49-6BE4-460E-9AC7-8788277105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48064" y="3155588"/>
                  <a:ext cx="188095" cy="262059"/>
                </a:xfrm>
                <a:prstGeom prst="rect">
                  <a:avLst/>
                </a:prstGeom>
                <a:blipFill>
                  <a:blip r:embed="rId15"/>
                  <a:stretch>
                    <a:fillRect l="-19355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ovéPole 63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/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noFill/>
              </p:spPr>
              <p:txBody>
                <a:bodyPr wrap="square" lIns="0" r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cs-CZ" sz="11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cs-CZ" sz="1100" i="1" baseline="-25000" dirty="0"/>
                </a:p>
              </p:txBody>
            </p:sp>
          </mc:Choice>
          <mc:Fallback xmlns="">
            <p:sp>
              <p:nvSpPr>
                <p:cNvPr id="123" name="TextovéPole 122">
                  <a:extLst>
                    <a:ext uri="{FF2B5EF4-FFF2-40B4-BE49-F238E27FC236}">
                      <a16:creationId xmlns:a16="http://schemas.microsoft.com/office/drawing/2014/main" id="{1129F341-0890-4352-8ECF-8AB4C01D6A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5487" y="3012320"/>
                  <a:ext cx="187089" cy="261225"/>
                </a:xfrm>
                <a:prstGeom prst="rect">
                  <a:avLst/>
                </a:prstGeom>
                <a:blipFill>
                  <a:blip r:embed="rId16"/>
                  <a:stretch>
                    <a:fillRect l="-6452"/>
                  </a:stretch>
                </a:blipFill>
              </p:spPr>
              <p:txBody>
                <a:bodyPr/>
                <a:lstStyle/>
                <a:p>
                  <a:r>
                    <a:rPr lang="cs-CZ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5" name="Přímá spojnice 64">
              <a:extLst>
                <a:ext uri="{FF2B5EF4-FFF2-40B4-BE49-F238E27FC236}">
                  <a16:creationId xmlns:a16="http://schemas.microsoft.com/office/drawing/2014/main" id="{1A8E3DAD-B6C4-40D4-9CE0-16917D2F95E3}"/>
                </a:ext>
              </a:extLst>
            </p:cNvPr>
            <p:cNvCxnSpPr/>
            <p:nvPr/>
          </p:nvCxnSpPr>
          <p:spPr>
            <a:xfrm>
              <a:off x="2920544" y="2577161"/>
              <a:ext cx="6409" cy="1188000"/>
            </a:xfrm>
            <a:prstGeom prst="line">
              <a:avLst/>
            </a:prstGeom>
            <a:ln w="635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Přímá spojnice 65">
              <a:extLst>
                <a:ext uri="{FF2B5EF4-FFF2-40B4-BE49-F238E27FC236}">
                  <a16:creationId xmlns:a16="http://schemas.microsoft.com/office/drawing/2014/main" id="{906A2621-6FF0-4E69-B93F-0FD3D7509E11}"/>
                </a:ext>
              </a:extLst>
            </p:cNvPr>
            <p:cNvCxnSpPr/>
            <p:nvPr/>
          </p:nvCxnSpPr>
          <p:spPr>
            <a:xfrm>
              <a:off x="3972884" y="3211433"/>
              <a:ext cx="0" cy="25883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Přímá spojnice 66">
              <a:extLst>
                <a:ext uri="{FF2B5EF4-FFF2-40B4-BE49-F238E27FC236}">
                  <a16:creationId xmlns:a16="http://schemas.microsoft.com/office/drawing/2014/main" id="{366013F4-C598-4589-BCA9-4D63C7A09A98}"/>
                </a:ext>
              </a:extLst>
            </p:cNvPr>
            <p:cNvCxnSpPr/>
            <p:nvPr/>
          </p:nvCxnSpPr>
          <p:spPr>
            <a:xfrm>
              <a:off x="2931160" y="3213120"/>
              <a:ext cx="2435713" cy="0"/>
            </a:xfrm>
            <a:prstGeom prst="line">
              <a:avLst/>
            </a:prstGeom>
            <a:ln w="6350">
              <a:solidFill>
                <a:schemeClr val="accent1"/>
              </a:solidFill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Přímá spojnice 6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rot="2700000">
              <a:off x="3153105" y="3143422"/>
              <a:ext cx="981818" cy="0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Přímá spojnice 72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492000" y="2768412"/>
              <a:ext cx="936165" cy="921979"/>
            </a:xfrm>
            <a:prstGeom prst="line">
              <a:avLst/>
            </a:prstGeom>
            <a:ln w="19050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Přímá spojnice 78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 flipH="1">
              <a:off x="3996534" y="2768412"/>
              <a:ext cx="702094" cy="702093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ovéPole 79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2941704" y="2340604"/>
              <a:ext cx="2249629" cy="2400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200" b="1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At-the-money protective put</a:t>
              </a:r>
              <a:endParaRPr lang="en-GB" sz="1200" b="1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1" name="TextovéPole 80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3569406" y="2767858"/>
              <a:ext cx="797007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stock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sp>
          <p:nvSpPr>
            <p:cNvPr id="82" name="TextovéPole 81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110958" y="3449329"/>
              <a:ext cx="885406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 algn="ctr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long put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  <p:cxnSp>
          <p:nvCxnSpPr>
            <p:cNvPr id="83" name="Přímá spojnice 82"/>
            <p:cNvCxnSpPr/>
            <p:nvPr/>
          </p:nvCxnSpPr>
          <p:spPr>
            <a:xfrm>
              <a:off x="3970032" y="3477956"/>
              <a:ext cx="1054216" cy="0"/>
            </a:xfrm>
            <a:prstGeom prst="line">
              <a:avLst/>
            </a:prstGeom>
            <a:ln w="19050" cmpd="sng">
              <a:prstDash val="sysDash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Přímá spojnice 83">
              <a:extLst>
                <a:ext uri="{FF2B5EF4-FFF2-40B4-BE49-F238E27FC236}">
                  <a16:creationId xmlns:a16="http://schemas.microsoft.com/office/drawing/2014/main" id="{F1012CB4-74D9-4DC7-84BD-B0CB720F5659}"/>
                </a:ext>
              </a:extLst>
            </p:cNvPr>
            <p:cNvCxnSpPr/>
            <p:nvPr/>
          </p:nvCxnSpPr>
          <p:spPr>
            <a:xfrm>
              <a:off x="2940301" y="3477956"/>
              <a:ext cx="1053615" cy="0"/>
            </a:xfrm>
            <a:prstGeom prst="line">
              <a:avLst/>
            </a:prstGeom>
            <a:ln w="31750" cap="rnd">
              <a:solidFill>
                <a:srgbClr val="C00000"/>
              </a:solidFill>
              <a:prstDash val="solid"/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ovéPole 84">
              <a:extLst>
                <a:ext uri="{FF2B5EF4-FFF2-40B4-BE49-F238E27FC236}">
                  <a16:creationId xmlns:a16="http://schemas.microsoft.com/office/drawing/2014/main" id="{08463747-ADBE-47DD-BD10-8F53E0250636}"/>
                </a:ext>
              </a:extLst>
            </p:cNvPr>
            <p:cNvSpPr txBox="1"/>
            <p:nvPr/>
          </p:nvSpPr>
          <p:spPr>
            <a:xfrm>
              <a:off x="4279136" y="3024965"/>
              <a:ext cx="2165072" cy="221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lvl="2">
                <a:lnSpc>
                  <a:spcPct val="80000"/>
                </a:lnSpc>
                <a:buClr>
                  <a:srgbClr val="7030A0"/>
                </a:buClr>
                <a:buSzPct val="80000"/>
              </a:pPr>
              <a:r>
                <a:rPr lang="en-GB" sz="1050" dirty="0">
                  <a:latin typeface="Cambria Math" panose="02040503050406030204" pitchFamily="18" charset="0"/>
                  <a:ea typeface="Cambria Math" panose="02040503050406030204" pitchFamily="18" charset="0"/>
                  <a:sym typeface="Wingdings 2" panose="05020102010507070707" pitchFamily="18" charset="2"/>
                </a:rPr>
                <a:t>protective put (synthetic long call)</a:t>
              </a:r>
              <a:endParaRPr lang="en-GB" sz="1050" dirty="0">
                <a:latin typeface="Cambria Math" panose="02040503050406030204" pitchFamily="18" charset="0"/>
                <a:ea typeface="Cambria Math" panose="02040503050406030204" pitchFamily="18" charset="0"/>
              </a:endParaRPr>
            </a:p>
          </p:txBody>
        </p:sp>
      </p:grpSp>
      <p:sp>
        <p:nvSpPr>
          <p:cNvPr id="86" name="TextovéPole 85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435604" y="1912279"/>
            <a:ext cx="4605802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Protection, at the cost of the paid premium, against the falling price of the underlying asset while keeping the gain when the  price of the underlying asset rises</a:t>
            </a:r>
          </a:p>
        </p:txBody>
      </p:sp>
      <p:sp>
        <p:nvSpPr>
          <p:cNvPr id="87" name="TextovéPole 86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4435604" y="2581999"/>
            <a:ext cx="445687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The complete P/L profile must take into account the carry of the trade (interest on borrowed money, received dividends etc.)</a:t>
            </a:r>
          </a:p>
        </p:txBody>
      </p:sp>
      <p:sp>
        <p:nvSpPr>
          <p:cNvPr id="88" name="TextovéPole 87">
            <a:extLst>
              <a:ext uri="{FF2B5EF4-FFF2-40B4-BE49-F238E27FC236}">
                <a16:creationId xmlns:a16="http://schemas.microsoft.com/office/drawing/2014/main" id="{05FC8A4A-3761-4383-881C-9096ADBF4AD7}"/>
              </a:ext>
            </a:extLst>
          </p:cNvPr>
          <p:cNvSpPr txBox="1"/>
          <p:nvPr/>
        </p:nvSpPr>
        <p:spPr>
          <a:xfrm>
            <a:off x="1512000" y="3998232"/>
            <a:ext cx="7529406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indent="-180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stock price = ¢115, annual dividend yield = </a:t>
            </a:r>
            <a:r>
              <a:rPr lang="cs-CZ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en-GB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6% (paid at the beginning  of each quarter), put option’s premium = ¢10, time to expiry = 91 days, borrowing rate = 10%, lending rate = 8%</a:t>
            </a:r>
          </a:p>
        </p:txBody>
      </p:sp>
      <p:sp>
        <p:nvSpPr>
          <p:cNvPr id="89" name="TextovéPole 88"/>
          <p:cNvSpPr txBox="1"/>
          <p:nvPr/>
        </p:nvSpPr>
        <p:spPr>
          <a:xfrm>
            <a:off x="1188000" y="4651986"/>
            <a:ext cx="28799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Carry in a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protective 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ovéPole 8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5193326"/>
                <a:ext cx="6119480" cy="3299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Income from the deposited dividend = 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box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0.16×115×</m:t>
                    </m:r>
                    <m:box>
                      <m:box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box>
                          <m:boxPr>
                            <m:ctrlPr>
                              <a:rPr lang="en-GB" sz="1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91</m:t>
                                </m:r>
                              </m:num>
                              <m:den>
                                <m:r>
                                  <a:rPr lang="en-GB" sz="1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box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0.08=</m:t>
                    </m:r>
                    <m:r>
                      <m:rPr>
                        <m:nor/>
                      </m:rPr>
                      <a: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0.09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90" name="TextovéPole 89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193326"/>
                <a:ext cx="6119480" cy="329962"/>
              </a:xfrm>
              <a:prstGeom prst="rect">
                <a:avLst/>
              </a:prstGeom>
              <a:blipFill>
                <a:blip r:embed="rId17"/>
                <a:stretch>
                  <a:fillRect l="-100" t="-5556" b="-925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/>
              <p:nvPr/>
            </p:nvSpPr>
            <p:spPr>
              <a:xfrm>
                <a:off x="1512000" y="5445224"/>
                <a:ext cx="297758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Net cost </a:t>
                </a:r>
                <a14:m>
                  <m:oMath xmlns:m="http://schemas.openxmlformats.org/officeDocument/2006/math">
                    <m:r>
                      <a:rPr lang="en-GB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=10.25−0.09=</m:t>
                    </m:r>
                    <m:r>
                      <m:rPr>
                        <m:nor/>
                      </m:rPr>
                      <a:rPr lang="en-GB" sz="14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¢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10.16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1" name="TextovéPole 90">
                <a:extLst>
                  <a:ext uri="{FF2B5EF4-FFF2-40B4-BE49-F238E27FC236}">
                    <a16:creationId xmlns:a16="http://schemas.microsoft.com/office/drawing/2014/main" id="{05FC8A4A-3761-4383-881C-9096ADBF4A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5445224"/>
                <a:ext cx="2977580" cy="307777"/>
              </a:xfrm>
              <a:prstGeom prst="rect">
                <a:avLst/>
              </a:prstGeom>
              <a:blipFill>
                <a:blip r:embed="rId18"/>
                <a:stretch>
                  <a:fillRect l="-205" t="-5882" b="-176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47164F2A-A0B4-4007-E618-46C4C56108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487506"/>
              </p:ext>
            </p:extLst>
          </p:nvPr>
        </p:nvGraphicFramePr>
        <p:xfrm>
          <a:off x="5688000" y="3762488"/>
          <a:ext cx="2100344" cy="15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900" b="1" noProof="0" dirty="0"/>
                        <a:t>91 day</a:t>
                      </a:r>
                      <a:r>
                        <a:rPr lang="en-GB" sz="1000" b="1" noProof="0" dirty="0"/>
                        <a:t>s</a:t>
                      </a:r>
                      <a:endParaRPr lang="en-GB" sz="10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7" name="Skupina 6">
            <a:extLst>
              <a:ext uri="{FF2B5EF4-FFF2-40B4-BE49-F238E27FC236}">
                <a16:creationId xmlns:a16="http://schemas.microsoft.com/office/drawing/2014/main" id="{9602E2F8-E340-947B-09E0-F535EC712FCC}"/>
              </a:ext>
            </a:extLst>
          </p:cNvPr>
          <p:cNvGrpSpPr/>
          <p:nvPr/>
        </p:nvGrpSpPr>
        <p:grpSpPr>
          <a:xfrm>
            <a:off x="5112392" y="3401824"/>
            <a:ext cx="3522966" cy="332553"/>
            <a:chOff x="5129896" y="3492000"/>
            <a:chExt cx="3522966" cy="332553"/>
          </a:xfrm>
        </p:grpSpPr>
        <p:sp>
          <p:nvSpPr>
            <p:cNvPr id="9" name="Rovnoramenný trojúhelník 8">
              <a:extLst>
                <a:ext uri="{FF2B5EF4-FFF2-40B4-BE49-F238E27FC236}">
                  <a16:creationId xmlns:a16="http://schemas.microsoft.com/office/drawing/2014/main" id="{A8236B87-0759-4BC6-6543-251D96D46F42}"/>
                </a:ext>
              </a:extLst>
            </p:cNvPr>
            <p:cNvSpPr/>
            <p:nvPr/>
          </p:nvSpPr>
          <p:spPr>
            <a:xfrm rot="10800000">
              <a:off x="5658409" y="3699960"/>
              <a:ext cx="107447" cy="124593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TextovéPole 9">
              <a:extLst>
                <a:ext uri="{FF2B5EF4-FFF2-40B4-BE49-F238E27FC236}">
                  <a16:creationId xmlns:a16="http://schemas.microsoft.com/office/drawing/2014/main" id="{A1DEE6BD-BF60-78D6-4003-2D0A585EEF12}"/>
                </a:ext>
              </a:extLst>
            </p:cNvPr>
            <p:cNvSpPr txBox="1"/>
            <p:nvPr/>
          </p:nvSpPr>
          <p:spPr>
            <a:xfrm>
              <a:off x="5129896" y="3492000"/>
              <a:ext cx="1158854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today (1 April)</a:t>
              </a:r>
            </a:p>
          </p:txBody>
        </p:sp>
        <p:sp>
          <p:nvSpPr>
            <p:cNvPr id="11" name="Rovnoramenný trojúhelník 10">
              <a:extLst>
                <a:ext uri="{FF2B5EF4-FFF2-40B4-BE49-F238E27FC236}">
                  <a16:creationId xmlns:a16="http://schemas.microsoft.com/office/drawing/2014/main" id="{8ABEF513-CACD-6626-F837-FD1D0EA8BE52}"/>
                </a:ext>
              </a:extLst>
            </p:cNvPr>
            <p:cNvSpPr/>
            <p:nvPr/>
          </p:nvSpPr>
          <p:spPr>
            <a:xfrm rot="10800000">
              <a:off x="7752465" y="3699960"/>
              <a:ext cx="107447" cy="124593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TextovéPole 11">
              <a:extLst>
                <a:ext uri="{FF2B5EF4-FFF2-40B4-BE49-F238E27FC236}">
                  <a16:creationId xmlns:a16="http://schemas.microsoft.com/office/drawing/2014/main" id="{9D536E25-EE2F-7A82-58DD-56BB7E208023}"/>
                </a:ext>
              </a:extLst>
            </p:cNvPr>
            <p:cNvSpPr txBox="1"/>
            <p:nvPr/>
          </p:nvSpPr>
          <p:spPr>
            <a:xfrm>
              <a:off x="6954320" y="3492000"/>
              <a:ext cx="1698542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option’s expiry (30 June)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01807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42855</TotalTime>
  <Words>2216</Words>
  <Application>Microsoft Office PowerPoint</Application>
  <PresentationFormat>Předvádění na obrazovce (4:3)</PresentationFormat>
  <Paragraphs>359</Paragraphs>
  <Slides>13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2" baseType="lpstr">
      <vt:lpstr>Algerian</vt:lpstr>
      <vt:lpstr>Arial</vt:lpstr>
      <vt:lpstr>Calibri</vt:lpstr>
      <vt:lpstr>Cambria Math</vt:lpstr>
      <vt:lpstr>Georgia</vt:lpstr>
      <vt:lpstr>Tahoma</vt:lpstr>
      <vt:lpstr>Trebuchet MS</vt:lpstr>
      <vt:lpstr>Wingdings</vt:lpstr>
      <vt:lpstr>FMI</vt:lpstr>
      <vt:lpstr>Trading strategies with options</vt:lpstr>
      <vt:lpstr>Trading advantages of options</vt:lpstr>
      <vt:lpstr>Open position trading</vt:lpstr>
      <vt:lpstr>Spread trading</vt:lpstr>
      <vt:lpstr>Volatility trading</vt:lpstr>
      <vt:lpstr>Credit box arbitrage</vt:lpstr>
      <vt:lpstr>Debit box arbitrage</vt:lpstr>
      <vt:lpstr>Covered call</vt:lpstr>
      <vt:lpstr>Fixed-hedge protective put</vt:lpstr>
      <vt:lpstr>Dynamic maturity protective put</vt:lpstr>
      <vt:lpstr>Dynamic short-term protective put</vt:lpstr>
      <vt:lpstr>Delta-neutral protective put</vt:lpstr>
      <vt:lpstr>See you  in the next lecture</vt:lpstr>
    </vt:vector>
  </TitlesOfParts>
  <Company>Institute of Economic Studies, Charles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Trading strategies with options</dc:title>
  <dc:subject>FI - TALKING SLIDES</dc:subject>
  <dc:creator>Oldřich DĚDEK</dc:creator>
  <cp:keywords>pptxFI_L20</cp:keywords>
  <dc:description>Financial markets instruments</dc:description>
  <cp:lastModifiedBy>Oldrich DEDEK</cp:lastModifiedBy>
  <cp:revision>3221</cp:revision>
  <cp:lastPrinted>2020-10-16T12:18:24Z</cp:lastPrinted>
  <dcterms:created xsi:type="dcterms:W3CDTF">2014-05-11T12:40:16Z</dcterms:created>
  <dcterms:modified xsi:type="dcterms:W3CDTF">2026-02-15T10:50:53Z</dcterms:modified>
  <cp:category>O.D. Lecturing Legacy</cp:category>
  <cp:contentStatus>OD Web</cp:contentStatus>
</cp:coreProperties>
</file>