
<file path=[Content_Types].xml><?xml version="1.0" encoding="utf-8"?>
<Types xmlns="http://schemas.openxmlformats.org/package/2006/content-types">
  <Default Extension="gif" ContentType="image/gi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44" r:id="rId1"/>
  </p:sldMasterIdLst>
  <p:notesMasterIdLst>
    <p:notesMasterId r:id="rId17"/>
  </p:notesMasterIdLst>
  <p:sldIdLst>
    <p:sldId id="256" r:id="rId2"/>
    <p:sldId id="308" r:id="rId3"/>
    <p:sldId id="299" r:id="rId4"/>
    <p:sldId id="301" r:id="rId5"/>
    <p:sldId id="323" r:id="rId6"/>
    <p:sldId id="320" r:id="rId7"/>
    <p:sldId id="324" r:id="rId8"/>
    <p:sldId id="326" r:id="rId9"/>
    <p:sldId id="327" r:id="rId10"/>
    <p:sldId id="322" r:id="rId11"/>
    <p:sldId id="328" r:id="rId12"/>
    <p:sldId id="329" r:id="rId13"/>
    <p:sldId id="330" r:id="rId14"/>
    <p:sldId id="272" r:id="rId15"/>
    <p:sldId id="292" r:id="rId16"/>
  </p:sldIdLst>
  <p:sldSz cx="9144000" cy="6858000" type="screen4x3"/>
  <p:notesSz cx="6797675" cy="9926638"/>
  <p:custDataLst>
    <p:tags r:id="rId18"/>
  </p:custDataLst>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65" userDrawn="1">
          <p15:clr>
            <a:srgbClr val="A4A3A4"/>
          </p15:clr>
        </p15:guide>
        <p15:guide id="2" pos="2880" userDrawn="1">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vaio" initials="v"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327" autoAdjust="0"/>
    <p:restoredTop sz="95857" autoAdjust="0"/>
  </p:normalViewPr>
  <p:slideViewPr>
    <p:cSldViewPr>
      <p:cViewPr varScale="1">
        <p:scale>
          <a:sx n="141" d="100"/>
          <a:sy n="141" d="100"/>
        </p:scale>
        <p:origin x="2232" y="336"/>
      </p:cViewPr>
      <p:guideLst>
        <p:guide orient="horz" pos="4065"/>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111" d="100"/>
          <a:sy n="111" d="100"/>
        </p:scale>
        <p:origin x="5184" y="96"/>
      </p:cViewPr>
      <p:guideLst>
        <p:guide orient="horz" pos="3127"/>
        <p:guide pos="2141"/>
      </p:guideLst>
    </p:cSldViewPr>
  </p:notesViewPr>
  <p:gridSpacing cx="72000" cy="720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gs" Target="tags/tag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11468C38-A214-4E80-B1E3-D2FE07F8DD81}" type="datetimeFigureOut">
              <a:rPr lang="cs-CZ" smtClean="0"/>
              <a:t>15.02.2026</a:t>
            </a:fld>
            <a:endParaRPr lang="cs-CZ"/>
          </a:p>
        </p:txBody>
      </p:sp>
      <p:sp>
        <p:nvSpPr>
          <p:cNvPr id="4" name="Zástupný symbol pro obrázek snímku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8C40B50C-4808-4AAD-8732-12ADE8A5B27F}" type="slidenum">
              <a:rPr lang="cs-CZ" smtClean="0"/>
              <a:t>‹#›</a:t>
            </a:fld>
            <a:endParaRPr lang="cs-CZ"/>
          </a:p>
        </p:txBody>
      </p:sp>
    </p:spTree>
    <p:extLst>
      <p:ext uri="{BB962C8B-B14F-4D97-AF65-F5344CB8AC3E}">
        <p14:creationId xmlns:p14="http://schemas.microsoft.com/office/powerpoint/2010/main" val="3801380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8C40B50C-4808-4AAD-8732-12ADE8A5B27F}" type="slidenum">
              <a:rPr lang="cs-CZ" smtClean="0"/>
              <a:t>1</a:t>
            </a:fld>
            <a:endParaRPr lang="cs-CZ"/>
          </a:p>
        </p:txBody>
      </p:sp>
    </p:spTree>
    <p:extLst>
      <p:ext uri="{BB962C8B-B14F-4D97-AF65-F5344CB8AC3E}">
        <p14:creationId xmlns:p14="http://schemas.microsoft.com/office/powerpoint/2010/main" val="375875741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en-GB"/>
          </a:p>
        </p:txBody>
      </p:sp>
      <p:sp>
        <p:nvSpPr>
          <p:cNvPr id="4" name="Zástupný symbol pro číslo snímku 3"/>
          <p:cNvSpPr>
            <a:spLocks noGrp="1"/>
          </p:cNvSpPr>
          <p:nvPr>
            <p:ph type="sldNum" sz="quarter" idx="5"/>
          </p:nvPr>
        </p:nvSpPr>
        <p:spPr/>
        <p:txBody>
          <a:bodyPr/>
          <a:lstStyle/>
          <a:p>
            <a:fld id="{8C40B50C-4808-4AAD-8732-12ADE8A5B27F}" type="slidenum">
              <a:rPr lang="cs-CZ" smtClean="0"/>
              <a:t>10</a:t>
            </a:fld>
            <a:endParaRPr lang="cs-CZ"/>
          </a:p>
        </p:txBody>
      </p:sp>
    </p:spTree>
    <p:extLst>
      <p:ext uri="{BB962C8B-B14F-4D97-AF65-F5344CB8AC3E}">
        <p14:creationId xmlns:p14="http://schemas.microsoft.com/office/powerpoint/2010/main" val="160641781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en-GB"/>
          </a:p>
        </p:txBody>
      </p:sp>
      <p:sp>
        <p:nvSpPr>
          <p:cNvPr id="4" name="Zástupný symbol pro číslo snímku 3"/>
          <p:cNvSpPr>
            <a:spLocks noGrp="1"/>
          </p:cNvSpPr>
          <p:nvPr>
            <p:ph type="sldNum" sz="quarter" idx="5"/>
          </p:nvPr>
        </p:nvSpPr>
        <p:spPr/>
        <p:txBody>
          <a:bodyPr/>
          <a:lstStyle/>
          <a:p>
            <a:fld id="{8C40B50C-4808-4AAD-8732-12ADE8A5B27F}" type="slidenum">
              <a:rPr lang="cs-CZ" smtClean="0"/>
              <a:t>11</a:t>
            </a:fld>
            <a:endParaRPr lang="cs-CZ"/>
          </a:p>
        </p:txBody>
      </p:sp>
    </p:spTree>
    <p:extLst>
      <p:ext uri="{BB962C8B-B14F-4D97-AF65-F5344CB8AC3E}">
        <p14:creationId xmlns:p14="http://schemas.microsoft.com/office/powerpoint/2010/main" val="8792839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en-GB"/>
          </a:p>
        </p:txBody>
      </p:sp>
      <p:sp>
        <p:nvSpPr>
          <p:cNvPr id="4" name="Zástupný symbol pro číslo snímku 3"/>
          <p:cNvSpPr>
            <a:spLocks noGrp="1"/>
          </p:cNvSpPr>
          <p:nvPr>
            <p:ph type="sldNum" sz="quarter" idx="5"/>
          </p:nvPr>
        </p:nvSpPr>
        <p:spPr/>
        <p:txBody>
          <a:bodyPr/>
          <a:lstStyle/>
          <a:p>
            <a:fld id="{8C40B50C-4808-4AAD-8732-12ADE8A5B27F}" type="slidenum">
              <a:rPr lang="cs-CZ" smtClean="0"/>
              <a:t>12</a:t>
            </a:fld>
            <a:endParaRPr lang="cs-CZ"/>
          </a:p>
        </p:txBody>
      </p:sp>
    </p:spTree>
    <p:extLst>
      <p:ext uri="{BB962C8B-B14F-4D97-AF65-F5344CB8AC3E}">
        <p14:creationId xmlns:p14="http://schemas.microsoft.com/office/powerpoint/2010/main" val="330754353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en-GB"/>
          </a:p>
        </p:txBody>
      </p:sp>
      <p:sp>
        <p:nvSpPr>
          <p:cNvPr id="4" name="Zástupný symbol pro číslo snímku 3"/>
          <p:cNvSpPr>
            <a:spLocks noGrp="1"/>
          </p:cNvSpPr>
          <p:nvPr>
            <p:ph type="sldNum" sz="quarter" idx="5"/>
          </p:nvPr>
        </p:nvSpPr>
        <p:spPr/>
        <p:txBody>
          <a:bodyPr/>
          <a:lstStyle/>
          <a:p>
            <a:fld id="{8C40B50C-4808-4AAD-8732-12ADE8A5B27F}" type="slidenum">
              <a:rPr lang="cs-CZ" smtClean="0"/>
              <a:t>13</a:t>
            </a:fld>
            <a:endParaRPr lang="cs-CZ"/>
          </a:p>
        </p:txBody>
      </p:sp>
    </p:spTree>
    <p:extLst>
      <p:ext uri="{BB962C8B-B14F-4D97-AF65-F5344CB8AC3E}">
        <p14:creationId xmlns:p14="http://schemas.microsoft.com/office/powerpoint/2010/main" val="417245010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8C40B50C-4808-4AAD-8732-12ADE8A5B27F}" type="slidenum">
              <a:rPr lang="cs-CZ" smtClean="0"/>
              <a:t>14</a:t>
            </a:fld>
            <a:endParaRPr lang="cs-CZ"/>
          </a:p>
        </p:txBody>
      </p:sp>
    </p:spTree>
    <p:extLst>
      <p:ext uri="{BB962C8B-B14F-4D97-AF65-F5344CB8AC3E}">
        <p14:creationId xmlns:p14="http://schemas.microsoft.com/office/powerpoint/2010/main" val="249096466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AFCD38-3D80-EBFB-C6C2-8A568A44C72F}"/>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854963F2-71C1-B34A-4111-3BD4C28986FE}"/>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49042736-10C2-7B7C-8D2F-DF181B3BAC99}"/>
              </a:ext>
            </a:extLst>
          </p:cNvPr>
          <p:cNvSpPr>
            <a:spLocks noGrp="1"/>
          </p:cNvSpPr>
          <p:nvPr>
            <p:ph type="body" idx="1"/>
          </p:nvPr>
        </p:nvSpPr>
        <p:spPr/>
        <p:txBody>
          <a:bodyPr/>
          <a:lstStyle/>
          <a:p>
            <a:endParaRPr lang="en-GB"/>
          </a:p>
        </p:txBody>
      </p:sp>
      <p:sp>
        <p:nvSpPr>
          <p:cNvPr id="4" name="Zástupný symbol pro číslo snímku 3">
            <a:extLst>
              <a:ext uri="{FF2B5EF4-FFF2-40B4-BE49-F238E27FC236}">
                <a16:creationId xmlns:a16="http://schemas.microsoft.com/office/drawing/2014/main" id="{1F84551F-A92C-792A-4B76-AAE9487697BA}"/>
              </a:ext>
            </a:extLst>
          </p:cNvPr>
          <p:cNvSpPr>
            <a:spLocks noGrp="1"/>
          </p:cNvSpPr>
          <p:nvPr>
            <p:ph type="sldNum" sz="quarter" idx="5"/>
          </p:nvPr>
        </p:nvSpPr>
        <p:spPr/>
        <p:txBody>
          <a:bodyPr/>
          <a:lstStyle/>
          <a:p>
            <a:fld id="{8C40B50C-4808-4AAD-8732-12ADE8A5B27F}" type="slidenum">
              <a:rPr lang="cs-CZ" smtClean="0"/>
              <a:t>15</a:t>
            </a:fld>
            <a:endParaRPr lang="cs-CZ"/>
          </a:p>
        </p:txBody>
      </p:sp>
    </p:spTree>
    <p:extLst>
      <p:ext uri="{BB962C8B-B14F-4D97-AF65-F5344CB8AC3E}">
        <p14:creationId xmlns:p14="http://schemas.microsoft.com/office/powerpoint/2010/main" val="24988211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en-GB"/>
          </a:p>
        </p:txBody>
      </p:sp>
      <p:sp>
        <p:nvSpPr>
          <p:cNvPr id="4" name="Zástupný symbol pro číslo snímku 3"/>
          <p:cNvSpPr>
            <a:spLocks noGrp="1"/>
          </p:cNvSpPr>
          <p:nvPr>
            <p:ph type="sldNum" sz="quarter" idx="5"/>
          </p:nvPr>
        </p:nvSpPr>
        <p:spPr/>
        <p:txBody>
          <a:bodyPr/>
          <a:lstStyle/>
          <a:p>
            <a:fld id="{8C40B50C-4808-4AAD-8732-12ADE8A5B27F}" type="slidenum">
              <a:rPr lang="cs-CZ" smtClean="0"/>
              <a:t>2</a:t>
            </a:fld>
            <a:endParaRPr lang="cs-CZ"/>
          </a:p>
        </p:txBody>
      </p:sp>
    </p:spTree>
    <p:extLst>
      <p:ext uri="{BB962C8B-B14F-4D97-AF65-F5344CB8AC3E}">
        <p14:creationId xmlns:p14="http://schemas.microsoft.com/office/powerpoint/2010/main" val="38310078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en-GB"/>
          </a:p>
        </p:txBody>
      </p:sp>
      <p:sp>
        <p:nvSpPr>
          <p:cNvPr id="4" name="Zástupný symbol pro číslo snímku 3"/>
          <p:cNvSpPr>
            <a:spLocks noGrp="1"/>
          </p:cNvSpPr>
          <p:nvPr>
            <p:ph type="sldNum" sz="quarter" idx="5"/>
          </p:nvPr>
        </p:nvSpPr>
        <p:spPr/>
        <p:txBody>
          <a:bodyPr/>
          <a:lstStyle/>
          <a:p>
            <a:fld id="{8C40B50C-4808-4AAD-8732-12ADE8A5B27F}" type="slidenum">
              <a:rPr lang="cs-CZ" smtClean="0"/>
              <a:t>3</a:t>
            </a:fld>
            <a:endParaRPr lang="cs-CZ"/>
          </a:p>
        </p:txBody>
      </p:sp>
    </p:spTree>
    <p:extLst>
      <p:ext uri="{BB962C8B-B14F-4D97-AF65-F5344CB8AC3E}">
        <p14:creationId xmlns:p14="http://schemas.microsoft.com/office/powerpoint/2010/main" val="27067211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en-GB"/>
          </a:p>
        </p:txBody>
      </p:sp>
      <p:sp>
        <p:nvSpPr>
          <p:cNvPr id="4" name="Zástupný symbol pro číslo snímku 3"/>
          <p:cNvSpPr>
            <a:spLocks noGrp="1"/>
          </p:cNvSpPr>
          <p:nvPr>
            <p:ph type="sldNum" sz="quarter" idx="5"/>
          </p:nvPr>
        </p:nvSpPr>
        <p:spPr/>
        <p:txBody>
          <a:bodyPr/>
          <a:lstStyle/>
          <a:p>
            <a:fld id="{8C40B50C-4808-4AAD-8732-12ADE8A5B27F}" type="slidenum">
              <a:rPr lang="cs-CZ" smtClean="0"/>
              <a:t>4</a:t>
            </a:fld>
            <a:endParaRPr lang="cs-CZ"/>
          </a:p>
        </p:txBody>
      </p:sp>
    </p:spTree>
    <p:extLst>
      <p:ext uri="{BB962C8B-B14F-4D97-AF65-F5344CB8AC3E}">
        <p14:creationId xmlns:p14="http://schemas.microsoft.com/office/powerpoint/2010/main" val="42820885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en-GB"/>
          </a:p>
        </p:txBody>
      </p:sp>
      <p:sp>
        <p:nvSpPr>
          <p:cNvPr id="4" name="Zástupný symbol pro číslo snímku 3"/>
          <p:cNvSpPr>
            <a:spLocks noGrp="1"/>
          </p:cNvSpPr>
          <p:nvPr>
            <p:ph type="sldNum" sz="quarter" idx="5"/>
          </p:nvPr>
        </p:nvSpPr>
        <p:spPr/>
        <p:txBody>
          <a:bodyPr/>
          <a:lstStyle/>
          <a:p>
            <a:fld id="{8C40B50C-4808-4AAD-8732-12ADE8A5B27F}" type="slidenum">
              <a:rPr lang="cs-CZ" smtClean="0"/>
              <a:t>5</a:t>
            </a:fld>
            <a:endParaRPr lang="cs-CZ"/>
          </a:p>
        </p:txBody>
      </p:sp>
    </p:spTree>
    <p:extLst>
      <p:ext uri="{BB962C8B-B14F-4D97-AF65-F5344CB8AC3E}">
        <p14:creationId xmlns:p14="http://schemas.microsoft.com/office/powerpoint/2010/main" val="26062158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en-GB"/>
          </a:p>
        </p:txBody>
      </p:sp>
      <p:sp>
        <p:nvSpPr>
          <p:cNvPr id="4" name="Zástupný symbol pro číslo snímku 3"/>
          <p:cNvSpPr>
            <a:spLocks noGrp="1"/>
          </p:cNvSpPr>
          <p:nvPr>
            <p:ph type="sldNum" sz="quarter" idx="5"/>
          </p:nvPr>
        </p:nvSpPr>
        <p:spPr/>
        <p:txBody>
          <a:bodyPr/>
          <a:lstStyle/>
          <a:p>
            <a:fld id="{8C40B50C-4808-4AAD-8732-12ADE8A5B27F}" type="slidenum">
              <a:rPr lang="cs-CZ" smtClean="0"/>
              <a:t>6</a:t>
            </a:fld>
            <a:endParaRPr lang="cs-CZ"/>
          </a:p>
        </p:txBody>
      </p:sp>
    </p:spTree>
    <p:extLst>
      <p:ext uri="{BB962C8B-B14F-4D97-AF65-F5344CB8AC3E}">
        <p14:creationId xmlns:p14="http://schemas.microsoft.com/office/powerpoint/2010/main" val="14665797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en-GB"/>
          </a:p>
        </p:txBody>
      </p:sp>
      <p:sp>
        <p:nvSpPr>
          <p:cNvPr id="4" name="Zástupný symbol pro číslo snímku 3"/>
          <p:cNvSpPr>
            <a:spLocks noGrp="1"/>
          </p:cNvSpPr>
          <p:nvPr>
            <p:ph type="sldNum" sz="quarter" idx="5"/>
          </p:nvPr>
        </p:nvSpPr>
        <p:spPr/>
        <p:txBody>
          <a:bodyPr/>
          <a:lstStyle/>
          <a:p>
            <a:fld id="{8C40B50C-4808-4AAD-8732-12ADE8A5B27F}" type="slidenum">
              <a:rPr lang="cs-CZ" smtClean="0"/>
              <a:t>7</a:t>
            </a:fld>
            <a:endParaRPr lang="cs-CZ"/>
          </a:p>
        </p:txBody>
      </p:sp>
    </p:spTree>
    <p:extLst>
      <p:ext uri="{BB962C8B-B14F-4D97-AF65-F5344CB8AC3E}">
        <p14:creationId xmlns:p14="http://schemas.microsoft.com/office/powerpoint/2010/main" val="8173007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en-GB"/>
          </a:p>
        </p:txBody>
      </p:sp>
      <p:sp>
        <p:nvSpPr>
          <p:cNvPr id="4" name="Zástupný symbol pro číslo snímku 3"/>
          <p:cNvSpPr>
            <a:spLocks noGrp="1"/>
          </p:cNvSpPr>
          <p:nvPr>
            <p:ph type="sldNum" sz="quarter" idx="5"/>
          </p:nvPr>
        </p:nvSpPr>
        <p:spPr/>
        <p:txBody>
          <a:bodyPr/>
          <a:lstStyle/>
          <a:p>
            <a:fld id="{8C40B50C-4808-4AAD-8732-12ADE8A5B27F}" type="slidenum">
              <a:rPr lang="cs-CZ" smtClean="0"/>
              <a:t>8</a:t>
            </a:fld>
            <a:endParaRPr lang="cs-CZ"/>
          </a:p>
        </p:txBody>
      </p:sp>
    </p:spTree>
    <p:extLst>
      <p:ext uri="{BB962C8B-B14F-4D97-AF65-F5344CB8AC3E}">
        <p14:creationId xmlns:p14="http://schemas.microsoft.com/office/powerpoint/2010/main" val="6989711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en-GB"/>
          </a:p>
        </p:txBody>
      </p:sp>
      <p:sp>
        <p:nvSpPr>
          <p:cNvPr id="4" name="Zástupný symbol pro číslo snímku 3"/>
          <p:cNvSpPr>
            <a:spLocks noGrp="1"/>
          </p:cNvSpPr>
          <p:nvPr>
            <p:ph type="sldNum" sz="quarter" idx="5"/>
          </p:nvPr>
        </p:nvSpPr>
        <p:spPr/>
        <p:txBody>
          <a:bodyPr/>
          <a:lstStyle/>
          <a:p>
            <a:fld id="{8C40B50C-4808-4AAD-8732-12ADE8A5B27F}" type="slidenum">
              <a:rPr lang="cs-CZ" smtClean="0"/>
              <a:t>9</a:t>
            </a:fld>
            <a:endParaRPr lang="cs-CZ"/>
          </a:p>
        </p:txBody>
      </p:sp>
    </p:spTree>
    <p:extLst>
      <p:ext uri="{BB962C8B-B14F-4D97-AF65-F5344CB8AC3E}">
        <p14:creationId xmlns:p14="http://schemas.microsoft.com/office/powerpoint/2010/main" val="29974822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endParaRPr lang="en-GB" noProof="0" dirty="0"/>
          </a:p>
        </p:txBody>
      </p:sp>
      <p:sp>
        <p:nvSpPr>
          <p:cNvPr id="6" name="Slide Number Placeholder 5"/>
          <p:cNvSpPr>
            <a:spLocks noGrp="1"/>
          </p:cNvSpPr>
          <p:nvPr>
            <p:ph type="sldNum" sz="quarter" idx="12"/>
          </p:nvPr>
        </p:nvSpPr>
        <p:spPr>
          <a:xfrm>
            <a:off x="7308304" y="6172200"/>
            <a:ext cx="1828800" cy="365125"/>
          </a:xfrm>
        </p:spPr>
        <p:txBody>
          <a:bodyPr/>
          <a:lstStyle>
            <a:lvl1pPr>
              <a:defRPr sz="1200" b="1"/>
            </a:lvl1pPr>
          </a:lstStyle>
          <a:p>
            <a:fld id="{DFE5482F-2F05-49C5-9E15-73F945A41231}" type="slidenum">
              <a:rPr lang="cs-CZ" smtClean="0"/>
              <a:pPr/>
              <a:t>‹#›</a:t>
            </a:fld>
            <a:endParaRPr lang="cs-CZ" dirty="0"/>
          </a:p>
        </p:txBody>
      </p:sp>
      <p:sp>
        <p:nvSpPr>
          <p:cNvPr id="8" name="Title 7"/>
          <p:cNvSpPr>
            <a:spLocks noGrp="1"/>
          </p:cNvSpPr>
          <p:nvPr>
            <p:ph type="title"/>
          </p:nvPr>
        </p:nvSpPr>
        <p:spPr>
          <a:xfrm>
            <a:off x="251520" y="210314"/>
            <a:ext cx="6512511" cy="648072"/>
          </a:xfrm>
        </p:spPr>
        <p:txBody>
          <a:bodyPr/>
          <a:lstStyle>
            <a:lvl1pPr marL="0" indent="0" algn="l">
              <a:buFontTx/>
              <a:buNone/>
              <a:defRPr sz="2800"/>
            </a:lvl1pPr>
          </a:lstStyle>
          <a:p>
            <a:endParaRPr lang="en-US" dirty="0"/>
          </a:p>
        </p:txBody>
      </p:sp>
      <p:sp>
        <p:nvSpPr>
          <p:cNvPr id="10" name="Content Placeholder 9"/>
          <p:cNvSpPr>
            <a:spLocks noGrp="1"/>
          </p:cNvSpPr>
          <p:nvPr>
            <p:ph sz="quarter" idx="13"/>
          </p:nvPr>
        </p:nvSpPr>
        <p:spPr>
          <a:xfrm>
            <a:off x="1143000" y="2042512"/>
            <a:ext cx="6400800" cy="3474720"/>
          </a:xfrm>
        </p:spPr>
        <p:txBody>
          <a:bodyPr/>
          <a:lstStyle/>
          <a:p>
            <a:pPr lvl="0"/>
            <a:r>
              <a:rPr lang="cs-CZ" dirty="0"/>
              <a:t>Kliknutím lze upravit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cs-CZ"/>
              <a:t>Kliknutím lze upravit styl.</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Kliknutím lze upravit styly předlohy textu.</a:t>
            </a:r>
          </a:p>
        </p:txBody>
      </p:sp>
      <p:sp>
        <p:nvSpPr>
          <p:cNvPr id="4" name="Date Placeholder 3"/>
          <p:cNvSpPr>
            <a:spLocks noGrp="1"/>
          </p:cNvSpPr>
          <p:nvPr>
            <p:ph type="dt" sz="half" idx="10"/>
          </p:nvPr>
        </p:nvSpPr>
        <p:spPr/>
        <p:txBody>
          <a:bodyPr/>
          <a:lstStyle/>
          <a:p>
            <a:endParaRPr lang="cs-CZ" dirty="0"/>
          </a:p>
        </p:txBody>
      </p:sp>
      <p:sp>
        <p:nvSpPr>
          <p:cNvPr id="5" name="Footer Placeholder 4"/>
          <p:cNvSpPr>
            <a:spLocks noGrp="1"/>
          </p:cNvSpPr>
          <p:nvPr>
            <p:ph type="ftr" sz="quarter" idx="11"/>
          </p:nvPr>
        </p:nvSpPr>
        <p:spPr/>
        <p:txBody>
          <a:bodyPr/>
          <a:lstStyle/>
          <a:p>
            <a:endParaRPr lang="cs-CZ" dirty="0"/>
          </a:p>
        </p:txBody>
      </p:sp>
      <p:sp>
        <p:nvSpPr>
          <p:cNvPr id="6" name="Slide Number Placeholder 5"/>
          <p:cNvSpPr>
            <a:spLocks noGrp="1"/>
          </p:cNvSpPr>
          <p:nvPr>
            <p:ph type="sldNum" sz="quarter" idx="12"/>
          </p:nvPr>
        </p:nvSpPr>
        <p:spPr/>
        <p:txBody>
          <a:bodyPr/>
          <a:lstStyle/>
          <a:p>
            <a:fld id="{DFE5482F-2F05-49C5-9E15-73F945A41231}" type="slidenum">
              <a:rPr lang="cs-CZ" smtClean="0"/>
              <a:t>‹#›</a:t>
            </a:fld>
            <a:endParaRPr lang="cs-CZ"/>
          </a:p>
        </p:txBody>
      </p:sp>
    </p:spTree>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u="none"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cs-CZ"/>
              <a:t>Kliknutím lze upravit styl.</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87682813-8C86-44C6-B6BD-1FCF6C787374}" type="datetime1">
              <a:rPr lang="cs-CZ" smtClean="0"/>
              <a:t>15.02.2026</a:t>
            </a:fld>
            <a:endParaRPr lang="cs-CZ"/>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cs-CZ" dirty="0"/>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DFE5482F-2F05-49C5-9E15-73F945A41231}" type="slidenum">
              <a:rPr lang="cs-CZ" smtClean="0"/>
              <a:t>‹#›</a:t>
            </a:fld>
            <a:endParaRPr lang="cs-CZ"/>
          </a:p>
        </p:txBody>
      </p:sp>
    </p:spTree>
  </p:cSld>
  <p:clrMap bg1="lt1" tx1="dk1" bg2="lt2" tx2="dk2" accent1="accent1" accent2="accent2" accent3="accent3" accent4="accent4" accent5="accent5" accent6="accent6" hlink="hlink" folHlink="folHlink"/>
  <p:sldLayoutIdLst>
    <p:sldLayoutId id="2147483746" r:id="rId1"/>
    <p:sldLayoutId id="2147483747" r:id="rId2"/>
  </p:sldLayoutIdLst>
  <p:hf hdr="0" dt="0"/>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u="none"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288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3" Type="http://schemas.openxmlformats.org/officeDocument/2006/relationships/image" Target="../media/image61.png"/><Relationship Id="rId18" Type="http://schemas.openxmlformats.org/officeDocument/2006/relationships/image" Target="../media/image67.png"/><Relationship Id="rId17" Type="http://schemas.openxmlformats.org/officeDocument/2006/relationships/image" Target="../media/image66.png"/><Relationship Id="rId2" Type="http://schemas.openxmlformats.org/officeDocument/2006/relationships/notesSlide" Target="../notesSlides/notesSlide10.xml"/><Relationship Id="rId16" Type="http://schemas.openxmlformats.org/officeDocument/2006/relationships/image" Target="../media/image65.png"/><Relationship Id="rId1" Type="http://schemas.openxmlformats.org/officeDocument/2006/relationships/slideLayout" Target="../slideLayouts/slideLayout1.xml"/><Relationship Id="rId15" Type="http://schemas.openxmlformats.org/officeDocument/2006/relationships/image" Target="../media/image64.png"/><Relationship Id="rId19" Type="http://schemas.openxmlformats.org/officeDocument/2006/relationships/image" Target="../media/image68.png"/><Relationship Id="rId14" Type="http://schemas.openxmlformats.org/officeDocument/2006/relationships/image" Target="../media/image63.png"/></Relationships>
</file>

<file path=ppt/slides/_rels/slide11.xml.rels><?xml version="1.0" encoding="UTF-8" standalone="yes"?>
<Relationships xmlns="http://schemas.openxmlformats.org/package/2006/relationships"><Relationship Id="rId13" Type="http://schemas.openxmlformats.org/officeDocument/2006/relationships/image" Target="../media/image71.png"/><Relationship Id="rId18" Type="http://schemas.openxmlformats.org/officeDocument/2006/relationships/image" Target="../media/image76.png"/><Relationship Id="rId21" Type="http://schemas.openxmlformats.org/officeDocument/2006/relationships/image" Target="../media/image79.png"/><Relationship Id="rId12" Type="http://schemas.openxmlformats.org/officeDocument/2006/relationships/image" Target="../media/image70.png"/><Relationship Id="rId2" Type="http://schemas.openxmlformats.org/officeDocument/2006/relationships/notesSlide" Target="../notesSlides/notesSlide11.xml"/><Relationship Id="rId20" Type="http://schemas.openxmlformats.org/officeDocument/2006/relationships/image" Target="../media/image78.png"/><Relationship Id="rId1" Type="http://schemas.openxmlformats.org/officeDocument/2006/relationships/slideLayout" Target="../slideLayouts/slideLayout1.xml"/><Relationship Id="rId11" Type="http://schemas.openxmlformats.org/officeDocument/2006/relationships/image" Target="../media/image69.png"/><Relationship Id="rId24" Type="http://schemas.openxmlformats.org/officeDocument/2006/relationships/image" Target="../media/image80.png"/><Relationship Id="rId15" Type="http://schemas.openxmlformats.org/officeDocument/2006/relationships/image" Target="../media/image73.png"/><Relationship Id="rId23" Type="http://schemas.openxmlformats.org/officeDocument/2006/relationships/image" Target="../media/image75.png"/><Relationship Id="rId19" Type="http://schemas.openxmlformats.org/officeDocument/2006/relationships/image" Target="../media/image77.png"/><Relationship Id="rId14" Type="http://schemas.openxmlformats.org/officeDocument/2006/relationships/image" Target="../media/image72.png"/><Relationship Id="rId22" Type="http://schemas.openxmlformats.org/officeDocument/2006/relationships/image" Target="../media/image74.png"/></Relationships>
</file>

<file path=ppt/slides/_rels/slide12.xml.rels><?xml version="1.0" encoding="UTF-8" standalone="yes"?>
<Relationships xmlns="http://schemas.openxmlformats.org/package/2006/relationships"><Relationship Id="rId13" Type="http://schemas.openxmlformats.org/officeDocument/2006/relationships/image" Target="../media/image790.png"/><Relationship Id="rId18" Type="http://schemas.openxmlformats.org/officeDocument/2006/relationships/image" Target="../media/image800.png"/><Relationship Id="rId17" Type="http://schemas.openxmlformats.org/officeDocument/2006/relationships/image" Target="../media/image86.png"/><Relationship Id="rId2" Type="http://schemas.openxmlformats.org/officeDocument/2006/relationships/notesSlide" Target="../notesSlides/notesSlide12.xml"/><Relationship Id="rId16" Type="http://schemas.openxmlformats.org/officeDocument/2006/relationships/image" Target="../media/image85.png"/><Relationship Id="rId1" Type="http://schemas.openxmlformats.org/officeDocument/2006/relationships/slideLayout" Target="../slideLayouts/slideLayout1.xml"/><Relationship Id="rId15" Type="http://schemas.openxmlformats.org/officeDocument/2006/relationships/image" Target="../media/image84.png"/><Relationship Id="rId14" Type="http://schemas.openxmlformats.org/officeDocument/2006/relationships/image" Target="../media/image83.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4.xml"/><Relationship Id="rId1" Type="http://schemas.openxmlformats.org/officeDocument/2006/relationships/slideLayout" Target="../slideLayouts/slideLayout2.xml"/><Relationship Id="rId5" Type="http://schemas.openxmlformats.org/officeDocument/2006/relationships/hyperlink" Target="https://dedekold.myportfolio.com/" TargetMode="External"/><Relationship Id="rId4" Type="http://schemas.openxmlformats.org/officeDocument/2006/relationships/hyperlink" Target="https://dedeklegacy.cz/talking-slides.html" TargetMode="External"/></Relationships>
</file>

<file path=ppt/slides/_rels/slide15.xml.rels><?xml version="1.0" encoding="UTF-8" standalone="yes"?>
<Relationships xmlns="http://schemas.openxmlformats.org/package/2006/relationships"><Relationship Id="rId3" Type="http://schemas.openxmlformats.org/officeDocument/2006/relationships/image" Target="../media/image81.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 Id="rId15" Type="http://schemas.openxmlformats.org/officeDocument/2006/relationships/image" Target="../media/image4.png"/><Relationship Id="rId14" Type="http://schemas.openxmlformats.org/officeDocument/2006/relationships/image" Target="../media/image3.png"/></Relationships>
</file>

<file path=ppt/slides/_rels/slide3.xml.rels><?xml version="1.0" encoding="UTF-8" standalone="yes"?>
<Relationships xmlns="http://schemas.openxmlformats.org/package/2006/relationships"><Relationship Id="rId13" Type="http://schemas.openxmlformats.org/officeDocument/2006/relationships/image" Target="../media/image7.png"/><Relationship Id="rId12"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1.xml"/><Relationship Id="rId11" Type="http://schemas.openxmlformats.org/officeDocument/2006/relationships/image" Target="../media/image5.png"/><Relationship Id="rId14" Type="http://schemas.openxmlformats.org/officeDocument/2006/relationships/image" Target="../media/image8.png"/></Relationships>
</file>

<file path=ppt/slides/_rels/slide4.xml.rels><?xml version="1.0" encoding="UTF-8" standalone="yes"?>
<Relationships xmlns="http://schemas.openxmlformats.org/package/2006/relationships"><Relationship Id="rId13" Type="http://schemas.openxmlformats.org/officeDocument/2006/relationships/image" Target="../media/image12.png"/><Relationship Id="rId18" Type="http://schemas.openxmlformats.org/officeDocument/2006/relationships/image" Target="../media/image14.png"/><Relationship Id="rId21" Type="http://schemas.openxmlformats.org/officeDocument/2006/relationships/image" Target="../media/image130.png"/><Relationship Id="rId12" Type="http://schemas.openxmlformats.org/officeDocument/2006/relationships/image" Target="../media/image9.png"/><Relationship Id="rId17" Type="http://schemas.openxmlformats.org/officeDocument/2006/relationships/image" Target="../media/image110.png"/><Relationship Id="rId2" Type="http://schemas.openxmlformats.org/officeDocument/2006/relationships/notesSlide" Target="../notesSlides/notesSlide4.xml"/><Relationship Id="rId16" Type="http://schemas.openxmlformats.org/officeDocument/2006/relationships/image" Target="../media/image13.png"/><Relationship Id="rId20" Type="http://schemas.openxmlformats.org/officeDocument/2006/relationships/image" Target="../media/image15.png"/><Relationship Id="rId1" Type="http://schemas.openxmlformats.org/officeDocument/2006/relationships/slideLayout" Target="../slideLayouts/slideLayout1.xml"/><Relationship Id="rId15" Type="http://schemas.openxmlformats.org/officeDocument/2006/relationships/image" Target="../media/image11.png"/><Relationship Id="rId19" Type="http://schemas.openxmlformats.org/officeDocument/2006/relationships/image" Target="../media/image100.png"/><Relationship Id="rId14" Type="http://schemas.openxmlformats.org/officeDocument/2006/relationships/image" Target="../media/image10.png"/><Relationship Id="rId22" Type="http://schemas.openxmlformats.org/officeDocument/2006/relationships/image" Target="../media/image16.png"/></Relationships>
</file>

<file path=ppt/slides/_rels/slide5.xml.rels><?xml version="1.0" encoding="UTF-8" standalone="yes"?>
<Relationships xmlns="http://schemas.openxmlformats.org/package/2006/relationships"><Relationship Id="rId13" Type="http://schemas.openxmlformats.org/officeDocument/2006/relationships/image" Target="../media/image17.png"/><Relationship Id="rId18" Type="http://schemas.openxmlformats.org/officeDocument/2006/relationships/image" Target="../media/image21.png"/><Relationship Id="rId21" Type="http://schemas.openxmlformats.org/officeDocument/2006/relationships/image" Target="../media/image25.png"/><Relationship Id="rId12" Type="http://schemas.openxmlformats.org/officeDocument/2006/relationships/image" Target="../media/image160.png"/><Relationship Id="rId17" Type="http://schemas.openxmlformats.org/officeDocument/2006/relationships/image" Target="../media/image20.png"/><Relationship Id="rId2" Type="http://schemas.openxmlformats.org/officeDocument/2006/relationships/notesSlide" Target="../notesSlides/notesSlide5.xml"/><Relationship Id="rId16" Type="http://schemas.openxmlformats.org/officeDocument/2006/relationships/image" Target="../media/image22.png"/><Relationship Id="rId20" Type="http://schemas.openxmlformats.org/officeDocument/2006/relationships/image" Target="../media/image24.png"/><Relationship Id="rId1" Type="http://schemas.openxmlformats.org/officeDocument/2006/relationships/slideLayout" Target="../slideLayouts/slideLayout1.xml"/><Relationship Id="rId15" Type="http://schemas.openxmlformats.org/officeDocument/2006/relationships/image" Target="../media/image19.png"/><Relationship Id="rId19" Type="http://schemas.openxmlformats.org/officeDocument/2006/relationships/image" Target="../media/image23.png"/><Relationship Id="rId14" Type="http://schemas.openxmlformats.org/officeDocument/2006/relationships/image" Target="../media/image18.png"/></Relationships>
</file>

<file path=ppt/slides/_rels/slide6.xml.rels><?xml version="1.0" encoding="UTF-8" standalone="yes"?>
<Relationships xmlns="http://schemas.openxmlformats.org/package/2006/relationships"><Relationship Id="rId13" Type="http://schemas.openxmlformats.org/officeDocument/2006/relationships/image" Target="../media/image26.png"/><Relationship Id="rId18" Type="http://schemas.openxmlformats.org/officeDocument/2006/relationships/image" Target="../media/image31.png"/><Relationship Id="rId26" Type="http://schemas.openxmlformats.org/officeDocument/2006/relationships/image" Target="../media/image41.png"/><Relationship Id="rId21" Type="http://schemas.openxmlformats.org/officeDocument/2006/relationships/image" Target="../media/image35.png"/><Relationship Id="rId34" Type="http://schemas.openxmlformats.org/officeDocument/2006/relationships/image" Target="../media/image34.png"/><Relationship Id="rId12" Type="http://schemas.openxmlformats.org/officeDocument/2006/relationships/image" Target="../media/image250.png"/><Relationship Id="rId17" Type="http://schemas.openxmlformats.org/officeDocument/2006/relationships/image" Target="../media/image30.png"/><Relationship Id="rId25" Type="http://schemas.openxmlformats.org/officeDocument/2006/relationships/image" Target="../media/image40.png"/><Relationship Id="rId33" Type="http://schemas.openxmlformats.org/officeDocument/2006/relationships/image" Target="../media/image47.png"/><Relationship Id="rId2" Type="http://schemas.openxmlformats.org/officeDocument/2006/relationships/notesSlide" Target="../notesSlides/notesSlide6.xml"/><Relationship Id="rId16" Type="http://schemas.openxmlformats.org/officeDocument/2006/relationships/image" Target="../media/image29.png"/><Relationship Id="rId20" Type="http://schemas.openxmlformats.org/officeDocument/2006/relationships/image" Target="../media/image33.png"/><Relationship Id="rId29" Type="http://schemas.openxmlformats.org/officeDocument/2006/relationships/image" Target="../media/image44.png"/><Relationship Id="rId1" Type="http://schemas.openxmlformats.org/officeDocument/2006/relationships/slideLayout" Target="../slideLayouts/slideLayout1.xml"/><Relationship Id="rId11" Type="http://schemas.openxmlformats.org/officeDocument/2006/relationships/image" Target="../media/image210.png"/><Relationship Id="rId24" Type="http://schemas.openxmlformats.org/officeDocument/2006/relationships/image" Target="../media/image38.png"/><Relationship Id="rId32" Type="http://schemas.openxmlformats.org/officeDocument/2006/relationships/image" Target="../media/image39.png"/><Relationship Id="rId15" Type="http://schemas.openxmlformats.org/officeDocument/2006/relationships/image" Target="../media/image28.png"/><Relationship Id="rId23" Type="http://schemas.openxmlformats.org/officeDocument/2006/relationships/image" Target="../media/image37.png"/><Relationship Id="rId28" Type="http://schemas.openxmlformats.org/officeDocument/2006/relationships/image" Target="../media/image43.png"/><Relationship Id="rId19" Type="http://schemas.openxmlformats.org/officeDocument/2006/relationships/image" Target="../media/image32.png"/><Relationship Id="rId31" Type="http://schemas.openxmlformats.org/officeDocument/2006/relationships/image" Target="../media/image46.png"/><Relationship Id="rId14" Type="http://schemas.openxmlformats.org/officeDocument/2006/relationships/image" Target="../media/image27.png"/><Relationship Id="rId22" Type="http://schemas.openxmlformats.org/officeDocument/2006/relationships/image" Target="../media/image36.png"/><Relationship Id="rId27" Type="http://schemas.openxmlformats.org/officeDocument/2006/relationships/image" Target="../media/image42.png"/><Relationship Id="rId30" Type="http://schemas.openxmlformats.org/officeDocument/2006/relationships/image" Target="../media/image45.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8" Type="http://schemas.openxmlformats.org/officeDocument/2006/relationships/image" Target="../media/image50.png"/><Relationship Id="rId26" Type="http://schemas.openxmlformats.org/officeDocument/2006/relationships/image" Target="../media/image240.png"/><Relationship Id="rId21" Type="http://schemas.openxmlformats.org/officeDocument/2006/relationships/image" Target="../media/image53.png"/><Relationship Id="rId17" Type="http://schemas.openxmlformats.org/officeDocument/2006/relationships/image" Target="../media/image49.png"/><Relationship Id="rId25" Type="http://schemas.openxmlformats.org/officeDocument/2006/relationships/image" Target="../media/image211.png"/><Relationship Id="rId2" Type="http://schemas.openxmlformats.org/officeDocument/2006/relationships/notesSlide" Target="../notesSlides/notesSlide8.xml"/><Relationship Id="rId16" Type="http://schemas.openxmlformats.org/officeDocument/2006/relationships/image" Target="../media/image471.png"/><Relationship Id="rId20" Type="http://schemas.openxmlformats.org/officeDocument/2006/relationships/image" Target="../media/image52.png"/><Relationship Id="rId29" Type="http://schemas.openxmlformats.org/officeDocument/2006/relationships/image" Target="../media/image56.png"/><Relationship Id="rId1" Type="http://schemas.openxmlformats.org/officeDocument/2006/relationships/slideLayout" Target="../slideLayouts/slideLayout1.xml"/><Relationship Id="rId24" Type="http://schemas.openxmlformats.org/officeDocument/2006/relationships/image" Target="../media/image57.png"/><Relationship Id="rId23" Type="http://schemas.openxmlformats.org/officeDocument/2006/relationships/image" Target="../media/image48.png"/><Relationship Id="rId28" Type="http://schemas.openxmlformats.org/officeDocument/2006/relationships/image" Target="../media/image55.png"/><Relationship Id="rId19" Type="http://schemas.openxmlformats.org/officeDocument/2006/relationships/image" Target="../media/image51.png"/><Relationship Id="rId31" Type="http://schemas.openxmlformats.org/officeDocument/2006/relationships/image" Target="../media/image60.png"/><Relationship Id="rId22" Type="http://schemas.openxmlformats.org/officeDocument/2006/relationships/image" Target="../media/image54.png"/><Relationship Id="rId27" Type="http://schemas.openxmlformats.org/officeDocument/2006/relationships/image" Target="../media/image58.png"/><Relationship Id="rId30" Type="http://schemas.openxmlformats.org/officeDocument/2006/relationships/image" Target="../media/image59.png"/></Relationships>
</file>

<file path=ppt/slides/_rels/slide9.xml.rels><?xml version="1.0" encoding="UTF-8" standalone="yes"?>
<Relationships xmlns="http://schemas.openxmlformats.org/package/2006/relationships"><Relationship Id="rId13" Type="http://schemas.openxmlformats.org/officeDocument/2006/relationships/image" Target="../media/image50.png"/><Relationship Id="rId18" Type="http://schemas.openxmlformats.org/officeDocument/2006/relationships/image" Target="../media/image57.png"/><Relationship Id="rId12" Type="http://schemas.openxmlformats.org/officeDocument/2006/relationships/image" Target="../media/image49.png"/><Relationship Id="rId2" Type="http://schemas.openxmlformats.org/officeDocument/2006/relationships/notesSlide" Target="../notesSlides/notesSlide9.xml"/><Relationship Id="rId16" Type="http://schemas.openxmlformats.org/officeDocument/2006/relationships/image" Target="../media/image53.png"/><Relationship Id="rId20" Type="http://schemas.openxmlformats.org/officeDocument/2006/relationships/image" Target="../media/image240.png"/><Relationship Id="rId1" Type="http://schemas.openxmlformats.org/officeDocument/2006/relationships/slideLayout" Target="../slideLayouts/slideLayout1.xml"/><Relationship Id="rId15" Type="http://schemas.openxmlformats.org/officeDocument/2006/relationships/image" Target="../media/image52.png"/><Relationship Id="rId19" Type="http://schemas.openxmlformats.org/officeDocument/2006/relationships/image" Target="../media/image211.png"/><Relationship Id="rId22" Type="http://schemas.openxmlformats.org/officeDocument/2006/relationships/image" Target="../media/image6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Zástupný symbol pro číslo snímku 2"/>
          <p:cNvSpPr>
            <a:spLocks noGrp="1"/>
          </p:cNvSpPr>
          <p:nvPr>
            <p:ph type="sldNum" sz="quarter" idx="12"/>
          </p:nvPr>
        </p:nvSpPr>
        <p:spPr>
          <a:xfrm>
            <a:off x="864000" y="2448000"/>
            <a:ext cx="1440000" cy="360000"/>
          </a:xfrm>
        </p:spPr>
        <p:txBody>
          <a:bodyPr/>
          <a:lstStyle/>
          <a:p>
            <a:pPr algn="l"/>
            <a:r>
              <a:rPr lang="en-GB" sz="1800" dirty="0">
                <a:solidFill>
                  <a:srgbClr val="7030A0"/>
                </a:solidFill>
              </a:rPr>
              <a:t>Lesson </a:t>
            </a:r>
            <a:r>
              <a:rPr lang="cs-CZ" sz="1800" dirty="0">
                <a:solidFill>
                  <a:srgbClr val="7030A0"/>
                </a:solidFill>
              </a:rPr>
              <a:t>21</a:t>
            </a:r>
            <a:endParaRPr lang="en-GB" sz="1800" dirty="0">
              <a:solidFill>
                <a:srgbClr val="7030A0"/>
              </a:solidFill>
            </a:endParaRPr>
          </a:p>
        </p:txBody>
      </p:sp>
      <p:sp>
        <p:nvSpPr>
          <p:cNvPr id="2" name="Nadpis 1"/>
          <p:cNvSpPr>
            <a:spLocks noGrp="1"/>
          </p:cNvSpPr>
          <p:nvPr>
            <p:ph type="title"/>
          </p:nvPr>
        </p:nvSpPr>
        <p:spPr>
          <a:xfrm>
            <a:off x="2016000" y="2700000"/>
            <a:ext cx="6121316" cy="1800000"/>
          </a:xfrm>
        </p:spPr>
        <p:txBody>
          <a:bodyPr/>
          <a:lstStyle/>
          <a:p>
            <a:pPr marL="182880" indent="0" algn="l">
              <a:buNone/>
            </a:pPr>
            <a:r>
              <a:rPr lang="en-GB" dirty="0">
                <a:solidFill>
                  <a:srgbClr val="7030A0"/>
                </a:solidFill>
              </a:rPr>
              <a:t>Exotic options</a:t>
            </a:r>
            <a:br>
              <a:rPr lang="en-GB" dirty="0">
                <a:solidFill>
                  <a:srgbClr val="7030A0"/>
                </a:solidFill>
              </a:rPr>
            </a:br>
            <a:endParaRPr lang="en-GB" dirty="0">
              <a:solidFill>
                <a:srgbClr val="7030A0"/>
              </a:solidFill>
            </a:endParaRPr>
          </a:p>
        </p:txBody>
      </p:sp>
      <p:sp>
        <p:nvSpPr>
          <p:cNvPr id="4" name="Podnadpis 2"/>
          <p:cNvSpPr txBox="1">
            <a:spLocks/>
          </p:cNvSpPr>
          <p:nvPr/>
        </p:nvSpPr>
        <p:spPr>
          <a:xfrm>
            <a:off x="864000" y="468000"/>
            <a:ext cx="3600000" cy="864000"/>
          </a:xfrm>
          <a:prstGeom prst="rect">
            <a:avLst/>
          </a:prstGeom>
        </p:spPr>
        <p:txBody>
          <a:bodyPr vert="horz" lIns="91440" tIns="45720" rIns="91440" bIns="45720" rtlCol="0" anchor="t">
            <a:normAutofit/>
          </a:bodyPr>
          <a:lstStyle>
            <a:lvl1pPr marL="0" indent="0" algn="r" defTabSz="914400" rtl="0" eaLnBrk="1" latinLnBrk="0" hangingPunct="1">
              <a:spcBef>
                <a:spcPct val="20000"/>
              </a:spcBef>
              <a:spcAft>
                <a:spcPts val="300"/>
              </a:spcAft>
              <a:buClr>
                <a:schemeClr val="accent6">
                  <a:lumMod val="75000"/>
                </a:schemeClr>
              </a:buClr>
              <a:buSzPct val="130000"/>
              <a:buFont typeface="Georgia" pitchFamily="18" charset="0"/>
              <a:buNone/>
              <a:defRPr sz="2000" kern="1200">
                <a:solidFill>
                  <a:schemeClr val="tx2"/>
                </a:solidFill>
                <a:latin typeface="+mn-lt"/>
                <a:ea typeface="+mn-ea"/>
                <a:cs typeface="+mn-cs"/>
              </a:defRPr>
            </a:lvl1pPr>
            <a:lvl2pPr marL="4572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800" kern="1200">
                <a:solidFill>
                  <a:schemeClr val="tx1">
                    <a:tint val="75000"/>
                  </a:schemeClr>
                </a:solidFill>
                <a:latin typeface="+mn-lt"/>
                <a:ea typeface="+mn-ea"/>
                <a:cs typeface="+mn-cs"/>
              </a:defRPr>
            </a:lvl2pPr>
            <a:lvl3pPr marL="9144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600" kern="1200">
                <a:solidFill>
                  <a:schemeClr val="tx1">
                    <a:tint val="75000"/>
                  </a:schemeClr>
                </a:solidFill>
                <a:latin typeface="+mn-lt"/>
                <a:ea typeface="+mn-ea"/>
                <a:cs typeface="+mn-cs"/>
              </a:defRPr>
            </a:lvl3pPr>
            <a:lvl4pPr marL="13716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400" kern="1200">
                <a:solidFill>
                  <a:schemeClr val="tx1">
                    <a:tint val="75000"/>
                  </a:schemeClr>
                </a:solidFill>
                <a:latin typeface="+mn-lt"/>
                <a:ea typeface="+mn-ea"/>
                <a:cs typeface="+mn-cs"/>
              </a:defRPr>
            </a:lvl4pPr>
            <a:lvl5pPr marL="18288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400" kern="1200">
                <a:solidFill>
                  <a:schemeClr val="tx1">
                    <a:tint val="75000"/>
                  </a:schemeClr>
                </a:solidFill>
                <a:latin typeface="+mn-lt"/>
                <a:ea typeface="+mn-ea"/>
                <a:cs typeface="+mn-cs"/>
              </a:defRPr>
            </a:lvl5pPr>
            <a:lvl6pPr marL="22860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400" kern="1200">
                <a:solidFill>
                  <a:schemeClr val="tx1">
                    <a:tint val="75000"/>
                  </a:schemeClr>
                </a:solidFill>
                <a:latin typeface="+mn-lt"/>
                <a:ea typeface="+mn-ea"/>
                <a:cs typeface="+mn-cs"/>
              </a:defRPr>
            </a:lvl6pPr>
            <a:lvl7pPr marL="27432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400" kern="1200">
                <a:solidFill>
                  <a:schemeClr val="tx1">
                    <a:tint val="75000"/>
                  </a:schemeClr>
                </a:solidFill>
                <a:latin typeface="+mn-lt"/>
                <a:ea typeface="+mn-ea"/>
                <a:cs typeface="+mn-cs"/>
              </a:defRPr>
            </a:lvl7pPr>
            <a:lvl8pPr marL="32004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400" kern="1200">
                <a:solidFill>
                  <a:schemeClr val="tx1">
                    <a:tint val="75000"/>
                  </a:schemeClr>
                </a:solidFill>
                <a:latin typeface="+mn-lt"/>
                <a:ea typeface="+mn-ea"/>
                <a:cs typeface="+mn-cs"/>
              </a:defRPr>
            </a:lvl8pPr>
            <a:lvl9pPr marL="36576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400" kern="1200">
                <a:solidFill>
                  <a:schemeClr val="tx1">
                    <a:tint val="75000"/>
                  </a:schemeClr>
                </a:solidFill>
                <a:latin typeface="+mn-lt"/>
                <a:ea typeface="+mn-ea"/>
                <a:cs typeface="+mn-cs"/>
              </a:defRPr>
            </a:lvl9pPr>
          </a:lstStyle>
          <a:p>
            <a:pPr algn="l">
              <a:spcBef>
                <a:spcPts val="0"/>
              </a:spcBef>
              <a:spcAft>
                <a:spcPts val="0"/>
              </a:spcAft>
            </a:pPr>
            <a:r>
              <a:rPr lang="en-GB" sz="1800" b="1" dirty="0"/>
              <a:t>Institute of Economic Studies</a:t>
            </a:r>
          </a:p>
          <a:p>
            <a:pPr algn="l">
              <a:spcBef>
                <a:spcPts val="0"/>
              </a:spcBef>
              <a:spcAft>
                <a:spcPts val="0"/>
              </a:spcAft>
            </a:pPr>
            <a:r>
              <a:rPr lang="en-GB" sz="1400" b="1" dirty="0"/>
              <a:t>Faculty of Social Sciences</a:t>
            </a:r>
          </a:p>
          <a:p>
            <a:pPr algn="l">
              <a:spcBef>
                <a:spcPts val="0"/>
              </a:spcBef>
              <a:spcAft>
                <a:spcPts val="0"/>
              </a:spcAft>
            </a:pPr>
            <a:r>
              <a:rPr lang="en-GB" sz="1400" b="1" dirty="0"/>
              <a:t>Charles University in Prague</a:t>
            </a:r>
          </a:p>
        </p:txBody>
      </p:sp>
      <p:sp>
        <p:nvSpPr>
          <p:cNvPr id="12" name="Podnadpis 2"/>
          <p:cNvSpPr>
            <a:spLocks noGrp="1"/>
          </p:cNvSpPr>
          <p:nvPr/>
        </p:nvSpPr>
        <p:spPr>
          <a:xfrm>
            <a:off x="5544720" y="5292000"/>
            <a:ext cx="3419768" cy="396000"/>
          </a:xfrm>
          <a:prstGeom prst="rect">
            <a:avLst/>
          </a:prstGeom>
        </p:spPr>
        <p:txBody>
          <a:bodyPr vert="horz" lIns="91440" tIns="45720" rIns="91440" bIns="45720" rtlCol="0" anchor="t">
            <a:normAutofit fontScale="92500"/>
          </a:bodyPr>
          <a:lstStyle>
            <a:lvl1pPr marL="0" indent="0" algn="r" defTabSz="914400" rtl="0" eaLnBrk="1" latinLnBrk="0" hangingPunct="1">
              <a:spcBef>
                <a:spcPct val="20000"/>
              </a:spcBef>
              <a:spcAft>
                <a:spcPts val="300"/>
              </a:spcAft>
              <a:buClr>
                <a:schemeClr val="accent6">
                  <a:lumMod val="75000"/>
                </a:schemeClr>
              </a:buClr>
              <a:buSzPct val="130000"/>
              <a:buFont typeface="Georgia" pitchFamily="18" charset="0"/>
              <a:buNone/>
              <a:defRPr sz="2000" kern="1200">
                <a:solidFill>
                  <a:schemeClr val="tx2"/>
                </a:solidFill>
                <a:latin typeface="+mn-lt"/>
                <a:ea typeface="+mn-ea"/>
                <a:cs typeface="+mn-cs"/>
              </a:defRPr>
            </a:lvl1pPr>
            <a:lvl2pPr marL="4572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800" kern="1200">
                <a:solidFill>
                  <a:schemeClr val="tx1">
                    <a:tint val="75000"/>
                  </a:schemeClr>
                </a:solidFill>
                <a:latin typeface="+mn-lt"/>
                <a:ea typeface="+mn-ea"/>
                <a:cs typeface="+mn-cs"/>
              </a:defRPr>
            </a:lvl2pPr>
            <a:lvl3pPr marL="9144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600" kern="1200">
                <a:solidFill>
                  <a:schemeClr val="tx1">
                    <a:tint val="75000"/>
                  </a:schemeClr>
                </a:solidFill>
                <a:latin typeface="+mn-lt"/>
                <a:ea typeface="+mn-ea"/>
                <a:cs typeface="+mn-cs"/>
              </a:defRPr>
            </a:lvl3pPr>
            <a:lvl4pPr marL="13716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400" kern="1200">
                <a:solidFill>
                  <a:schemeClr val="tx1">
                    <a:tint val="75000"/>
                  </a:schemeClr>
                </a:solidFill>
                <a:latin typeface="+mn-lt"/>
                <a:ea typeface="+mn-ea"/>
                <a:cs typeface="+mn-cs"/>
              </a:defRPr>
            </a:lvl4pPr>
            <a:lvl5pPr marL="18288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400" kern="1200">
                <a:solidFill>
                  <a:schemeClr val="tx1">
                    <a:tint val="75000"/>
                  </a:schemeClr>
                </a:solidFill>
                <a:latin typeface="+mn-lt"/>
                <a:ea typeface="+mn-ea"/>
                <a:cs typeface="+mn-cs"/>
              </a:defRPr>
            </a:lvl5pPr>
            <a:lvl6pPr marL="22860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400" kern="1200">
                <a:solidFill>
                  <a:schemeClr val="tx1">
                    <a:tint val="75000"/>
                  </a:schemeClr>
                </a:solidFill>
                <a:latin typeface="+mn-lt"/>
                <a:ea typeface="+mn-ea"/>
                <a:cs typeface="+mn-cs"/>
              </a:defRPr>
            </a:lvl6pPr>
            <a:lvl7pPr marL="27432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400" kern="1200">
                <a:solidFill>
                  <a:schemeClr val="tx1">
                    <a:tint val="75000"/>
                  </a:schemeClr>
                </a:solidFill>
                <a:latin typeface="+mn-lt"/>
                <a:ea typeface="+mn-ea"/>
                <a:cs typeface="+mn-cs"/>
              </a:defRPr>
            </a:lvl7pPr>
            <a:lvl8pPr marL="32004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400" kern="1200">
                <a:solidFill>
                  <a:schemeClr val="tx1">
                    <a:tint val="75000"/>
                  </a:schemeClr>
                </a:solidFill>
                <a:latin typeface="+mn-lt"/>
                <a:ea typeface="+mn-ea"/>
                <a:cs typeface="+mn-cs"/>
              </a:defRPr>
            </a:lvl8pPr>
            <a:lvl9pPr marL="36576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400" kern="1200">
                <a:solidFill>
                  <a:schemeClr val="tx1">
                    <a:tint val="75000"/>
                  </a:schemeClr>
                </a:solidFill>
                <a:latin typeface="+mn-lt"/>
                <a:ea typeface="+mn-ea"/>
                <a:cs typeface="+mn-cs"/>
              </a:defRPr>
            </a:lvl9pPr>
          </a:lstStyle>
          <a:p>
            <a:r>
              <a:rPr lang="en-GB" sz="1800" b="1" dirty="0"/>
              <a:t>Financial markets instruments </a:t>
            </a:r>
            <a:endParaRPr lang="en-GB" sz="1800" b="1" dirty="0">
              <a:solidFill>
                <a:srgbClr val="C00000"/>
              </a:solidFill>
            </a:endParaRPr>
          </a:p>
        </p:txBody>
      </p:sp>
      <p:pic>
        <p:nvPicPr>
          <p:cNvPr id="3" name="Obrázek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24000" y="540000"/>
            <a:ext cx="1296000" cy="1296000"/>
          </a:xfrm>
          <a:prstGeom prst="rect">
            <a:avLst/>
          </a:prstGeom>
        </p:spPr>
      </p:pic>
    </p:spTree>
    <p:extLst>
      <p:ext uri="{BB962C8B-B14F-4D97-AF65-F5344CB8AC3E}">
        <p14:creationId xmlns:p14="http://schemas.microsoft.com/office/powerpoint/2010/main" val="24545304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a:xfrm>
            <a:off x="180000" y="6336000"/>
            <a:ext cx="3312000" cy="360000"/>
          </a:xfrm>
        </p:spPr>
        <p:txBody>
          <a:bodyPr/>
          <a:lstStyle/>
          <a:p>
            <a:r>
              <a:rPr lang="en-GB" dirty="0"/>
              <a:t>Exotic options</a:t>
            </a:r>
          </a:p>
        </p:txBody>
      </p:sp>
      <p:sp>
        <p:nvSpPr>
          <p:cNvPr id="3" name="Zástupný symbol pro číslo snímku 2"/>
          <p:cNvSpPr>
            <a:spLocks noGrp="1"/>
          </p:cNvSpPr>
          <p:nvPr>
            <p:ph type="sldNum" sz="quarter" idx="12"/>
          </p:nvPr>
        </p:nvSpPr>
        <p:spPr>
          <a:xfrm>
            <a:off x="7164000" y="6336000"/>
            <a:ext cx="1800000" cy="360000"/>
          </a:xfrm>
        </p:spPr>
        <p:txBody>
          <a:bodyPr/>
          <a:lstStyle/>
          <a:p>
            <a:pPr algn="r"/>
            <a:fld id="{DFE5482F-2F05-49C5-9E15-73F945A41231}" type="slidenum">
              <a:rPr lang="cs-CZ" smtClean="0"/>
              <a:pPr algn="r"/>
              <a:t>10</a:t>
            </a:fld>
            <a:endParaRPr lang="cs-CZ" dirty="0"/>
          </a:p>
        </p:txBody>
      </p:sp>
      <p:sp>
        <p:nvSpPr>
          <p:cNvPr id="4" name="Nadpis 3"/>
          <p:cNvSpPr>
            <a:spLocks noGrp="1"/>
          </p:cNvSpPr>
          <p:nvPr>
            <p:ph type="title"/>
          </p:nvPr>
        </p:nvSpPr>
        <p:spPr>
          <a:xfrm>
            <a:off x="144000" y="144000"/>
            <a:ext cx="3419888" cy="648072"/>
          </a:xfrm>
        </p:spPr>
        <p:txBody>
          <a:bodyPr/>
          <a:lstStyle/>
          <a:p>
            <a:r>
              <a:rPr lang="en-GB" dirty="0">
                <a:solidFill>
                  <a:srgbClr val="000000"/>
                </a:solidFill>
              </a:rPr>
              <a:t>Compound options</a:t>
            </a:r>
          </a:p>
        </p:txBody>
      </p:sp>
      <p:sp>
        <p:nvSpPr>
          <p:cNvPr id="29" name="TextovéPole 28"/>
          <p:cNvSpPr txBox="1"/>
          <p:nvPr/>
        </p:nvSpPr>
        <p:spPr>
          <a:xfrm>
            <a:off x="864000" y="864000"/>
            <a:ext cx="1980000"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Description</a:t>
            </a:r>
          </a:p>
        </p:txBody>
      </p:sp>
      <p:sp>
        <p:nvSpPr>
          <p:cNvPr id="59" name="TextovéPole 58"/>
          <p:cNvSpPr txBox="1"/>
          <p:nvPr/>
        </p:nvSpPr>
        <p:spPr>
          <a:xfrm>
            <a:off x="1187623" y="1189977"/>
            <a:ext cx="5536933" cy="369332"/>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solidFill>
                  <a:srgbClr val="7030A0"/>
                </a:solidFill>
                <a:latin typeface="Cambria Math" panose="02040503050406030204" pitchFamily="18" charset="0"/>
                <a:ea typeface="Cambria Math" panose="02040503050406030204" pitchFamily="18" charset="0"/>
              </a:rPr>
              <a:t>Compound options </a:t>
            </a:r>
            <a:r>
              <a:rPr lang="en-GB" dirty="0">
                <a:latin typeface="Cambria Math" panose="02040503050406030204" pitchFamily="18" charset="0"/>
                <a:ea typeface="Cambria Math" panose="02040503050406030204" pitchFamily="18" charset="0"/>
              </a:rPr>
              <a:t>are options written on options</a:t>
            </a:r>
          </a:p>
        </p:txBody>
      </p:sp>
      <p:sp>
        <p:nvSpPr>
          <p:cNvPr id="70" name="TextovéPole 69"/>
          <p:cNvSpPr txBox="1"/>
          <p:nvPr/>
        </p:nvSpPr>
        <p:spPr>
          <a:xfrm>
            <a:off x="864000" y="2663328"/>
            <a:ext cx="5220984"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Types of European compound options</a:t>
            </a:r>
          </a:p>
        </p:txBody>
      </p:sp>
      <mc:AlternateContent xmlns:mc="http://schemas.openxmlformats.org/markup-compatibility/2006" xmlns:a14="http://schemas.microsoft.com/office/drawing/2010/main">
        <mc:Choice Requires="a14">
          <p:sp>
            <p:nvSpPr>
              <p:cNvPr id="74" name="TextovéPole 73">
                <a:extLst>
                  <a:ext uri="{FF2B5EF4-FFF2-40B4-BE49-F238E27FC236}">
                    <a16:creationId xmlns:a16="http://schemas.microsoft.com/office/drawing/2014/main" id="{05FC8A4A-3761-4383-881C-9096ADBF4AD7}"/>
                  </a:ext>
                </a:extLst>
              </p:cNvPr>
              <p:cNvSpPr txBox="1"/>
              <p:nvPr/>
            </p:nvSpPr>
            <p:spPr>
              <a:xfrm>
                <a:off x="1511999" y="1474187"/>
                <a:ext cx="7451993" cy="584775"/>
              </a:xfrm>
              <a:prstGeom prst="rect">
                <a:avLst/>
              </a:prstGeom>
              <a:noFill/>
              <a:ln>
                <a:noFill/>
              </a:ln>
            </p:spPr>
            <p:txBody>
              <a:bodyPr wrap="square" rtlCol="0">
                <a:spAutoFit/>
              </a:bodyPr>
              <a:lstStyle/>
              <a:p>
                <a:pPr marL="180000" indent="-180000">
                  <a:buClr>
                    <a:srgbClr val="7030A0"/>
                  </a:buClr>
                  <a:buSzPct val="100000"/>
                  <a:buFont typeface="Wingdings" panose="05000000000000000000" pitchFamily="2" charset="2"/>
                  <a:buChar char="§"/>
                </a:pPr>
                <a:r>
                  <a:rPr lang="en-GB" sz="1600" dirty="0">
                    <a:latin typeface="Cambria Math" panose="02040503050406030204" pitchFamily="18" charset="0"/>
                    <a:ea typeface="Cambria Math" panose="02040503050406030204" pitchFamily="18" charset="0"/>
                  </a:rPr>
                  <a:t>The timeline of compound options contains three points with two exercise prices </a:t>
                </a:r>
                <a14:m>
                  <m:oMath xmlns:m="http://schemas.openxmlformats.org/officeDocument/2006/math">
                    <m:sSub>
                      <m:sSubPr>
                        <m:ctrlPr>
                          <a:rPr lang="en-GB" sz="1600" i="1" smtClean="0">
                            <a:latin typeface="Cambria Math" panose="02040503050406030204" pitchFamily="18" charset="0"/>
                            <a:ea typeface="Cambria Math" panose="02040503050406030204" pitchFamily="18" charset="0"/>
                          </a:rPr>
                        </m:ctrlPr>
                      </m:sSubPr>
                      <m:e>
                        <m:r>
                          <a:rPr lang="en-GB" sz="1600" b="0" i="1" smtClean="0">
                            <a:latin typeface="Cambria Math" panose="02040503050406030204" pitchFamily="18" charset="0"/>
                            <a:ea typeface="Cambria Math" panose="02040503050406030204" pitchFamily="18" charset="0"/>
                          </a:rPr>
                          <m:t>𝑋</m:t>
                        </m:r>
                      </m:e>
                      <m:sub>
                        <m:r>
                          <a:rPr lang="en-GB" sz="1600" b="0" i="1" smtClean="0">
                            <a:latin typeface="Cambria Math" panose="02040503050406030204" pitchFamily="18" charset="0"/>
                            <a:ea typeface="Cambria Math" panose="02040503050406030204" pitchFamily="18" charset="0"/>
                          </a:rPr>
                          <m:t>1</m:t>
                        </m:r>
                      </m:sub>
                    </m:sSub>
                    <m:r>
                      <a:rPr lang="en-GB" sz="1600" b="0" i="1" smtClean="0">
                        <a:latin typeface="Cambria Math" panose="02040503050406030204" pitchFamily="18" charset="0"/>
                        <a:ea typeface="Cambria Math" panose="02040503050406030204" pitchFamily="18" charset="0"/>
                      </a:rPr>
                      <m:t>,</m:t>
                    </m:r>
                    <m:sSub>
                      <m:sSubPr>
                        <m:ctrlPr>
                          <a:rPr lang="en-GB" sz="1600" b="0" i="1" smtClean="0">
                            <a:latin typeface="Cambria Math" panose="02040503050406030204" pitchFamily="18" charset="0"/>
                            <a:ea typeface="Cambria Math" panose="02040503050406030204" pitchFamily="18" charset="0"/>
                          </a:rPr>
                        </m:ctrlPr>
                      </m:sSubPr>
                      <m:e>
                        <m:r>
                          <a:rPr lang="en-GB" sz="1600" b="0" i="1" smtClean="0">
                            <a:latin typeface="Cambria Math" panose="02040503050406030204" pitchFamily="18" charset="0"/>
                            <a:ea typeface="Cambria Math" panose="02040503050406030204" pitchFamily="18" charset="0"/>
                          </a:rPr>
                          <m:t>𝑋</m:t>
                        </m:r>
                      </m:e>
                      <m:sub>
                        <m:r>
                          <a:rPr lang="en-GB" sz="1600" b="0" i="1" smtClean="0">
                            <a:latin typeface="Cambria Math" panose="02040503050406030204" pitchFamily="18" charset="0"/>
                            <a:ea typeface="Cambria Math" panose="02040503050406030204" pitchFamily="18" charset="0"/>
                          </a:rPr>
                          <m:t>2</m:t>
                        </m:r>
                      </m:sub>
                    </m:sSub>
                  </m:oMath>
                </a14:m>
                <a:r>
                  <a:rPr lang="en-GB" sz="1600" dirty="0">
                    <a:latin typeface="Cambria Math" panose="02040503050406030204" pitchFamily="18" charset="0"/>
                    <a:ea typeface="Cambria Math" panose="02040503050406030204" pitchFamily="18" charset="0"/>
                  </a:rPr>
                  <a:t> and two expiry dates </a:t>
                </a:r>
                <a14:m>
                  <m:oMath xmlns:m="http://schemas.openxmlformats.org/officeDocument/2006/math">
                    <m:sSub>
                      <m:sSubPr>
                        <m:ctrlPr>
                          <a:rPr lang="en-GB" sz="1600" i="1" smtClean="0">
                            <a:latin typeface="Cambria Math" panose="02040503050406030204" pitchFamily="18" charset="0"/>
                            <a:ea typeface="Cambria Math" panose="02040503050406030204" pitchFamily="18" charset="0"/>
                          </a:rPr>
                        </m:ctrlPr>
                      </m:sSubPr>
                      <m:e>
                        <m:r>
                          <a:rPr lang="en-GB" sz="1600" b="0" i="1" smtClean="0">
                            <a:latin typeface="Cambria Math" panose="02040503050406030204" pitchFamily="18" charset="0"/>
                            <a:ea typeface="Cambria Math" panose="02040503050406030204" pitchFamily="18" charset="0"/>
                          </a:rPr>
                          <m:t>𝑇</m:t>
                        </m:r>
                      </m:e>
                      <m:sub>
                        <m:r>
                          <a:rPr lang="en-GB" sz="1600" b="0" i="1" smtClean="0">
                            <a:latin typeface="Cambria Math" panose="02040503050406030204" pitchFamily="18" charset="0"/>
                            <a:ea typeface="Cambria Math" panose="02040503050406030204" pitchFamily="18" charset="0"/>
                          </a:rPr>
                          <m:t>1</m:t>
                        </m:r>
                      </m:sub>
                    </m:sSub>
                    <m:r>
                      <a:rPr lang="en-GB" sz="1600" b="0" i="1" smtClean="0">
                        <a:latin typeface="Cambria Math" panose="02040503050406030204" pitchFamily="18" charset="0"/>
                        <a:ea typeface="Cambria Math" panose="02040503050406030204" pitchFamily="18" charset="0"/>
                      </a:rPr>
                      <m:t>,</m:t>
                    </m:r>
                    <m:sSub>
                      <m:sSubPr>
                        <m:ctrlPr>
                          <a:rPr lang="en-GB" sz="1600" b="0" i="1" smtClean="0">
                            <a:latin typeface="Cambria Math" panose="02040503050406030204" pitchFamily="18" charset="0"/>
                            <a:ea typeface="Cambria Math" panose="02040503050406030204" pitchFamily="18" charset="0"/>
                          </a:rPr>
                        </m:ctrlPr>
                      </m:sSubPr>
                      <m:e>
                        <m:r>
                          <a:rPr lang="en-GB" sz="1600" b="0" i="1" smtClean="0">
                            <a:latin typeface="Cambria Math" panose="02040503050406030204" pitchFamily="18" charset="0"/>
                            <a:ea typeface="Cambria Math" panose="02040503050406030204" pitchFamily="18" charset="0"/>
                          </a:rPr>
                          <m:t>𝑇</m:t>
                        </m:r>
                      </m:e>
                      <m:sub>
                        <m:r>
                          <a:rPr lang="en-GB" sz="1600" b="0" i="1" smtClean="0">
                            <a:latin typeface="Cambria Math" panose="02040503050406030204" pitchFamily="18" charset="0"/>
                            <a:ea typeface="Cambria Math" panose="02040503050406030204" pitchFamily="18" charset="0"/>
                          </a:rPr>
                          <m:t>2</m:t>
                        </m:r>
                      </m:sub>
                    </m:sSub>
                  </m:oMath>
                </a14:m>
                <a:endParaRPr lang="en-GB" sz="1600" dirty="0">
                  <a:latin typeface="Cambria Math" panose="02040503050406030204" pitchFamily="18" charset="0"/>
                  <a:ea typeface="Cambria Math" panose="02040503050406030204" pitchFamily="18" charset="0"/>
                </a:endParaRPr>
              </a:p>
            </p:txBody>
          </p:sp>
        </mc:Choice>
        <mc:Fallback xmlns="">
          <p:sp>
            <p:nvSpPr>
              <p:cNvPr id="74" name="TextovéPole 73">
                <a:extLst>
                  <a:ext uri="{FF2B5EF4-FFF2-40B4-BE49-F238E27FC236}">
                    <a16:creationId xmlns:a16="http://schemas.microsoft.com/office/drawing/2014/main" id="{05FC8A4A-3761-4383-881C-9096ADBF4AD7}"/>
                  </a:ext>
                </a:extLst>
              </p:cNvPr>
              <p:cNvSpPr txBox="1">
                <a:spLocks noRot="1" noChangeAspect="1" noMove="1" noResize="1" noEditPoints="1" noAdjustHandles="1" noChangeArrowheads="1" noChangeShapeType="1" noTextEdit="1"/>
              </p:cNvSpPr>
              <p:nvPr/>
            </p:nvSpPr>
            <p:spPr>
              <a:xfrm>
                <a:off x="1511999" y="1474187"/>
                <a:ext cx="7451993" cy="584775"/>
              </a:xfrm>
              <a:prstGeom prst="rect">
                <a:avLst/>
              </a:prstGeom>
              <a:blipFill>
                <a:blip r:embed="rId13"/>
                <a:stretch>
                  <a:fillRect l="-327" t="-4167" b="-11458"/>
                </a:stretch>
              </a:blipFill>
              <a:ln>
                <a:noFill/>
              </a:ln>
            </p:spPr>
            <p:txBody>
              <a:bodyPr/>
              <a:lstStyle/>
              <a:p>
                <a:r>
                  <a:rPr lang="en-GB">
                    <a:noFill/>
                  </a:rPr>
                  <a:t> </a:t>
                </a:r>
              </a:p>
            </p:txBody>
          </p:sp>
        </mc:Fallback>
      </mc:AlternateContent>
      <p:sp>
        <p:nvSpPr>
          <p:cNvPr id="46" name="TextovéPole 45"/>
          <p:cNvSpPr txBox="1"/>
          <p:nvPr/>
        </p:nvSpPr>
        <p:spPr>
          <a:xfrm>
            <a:off x="1187625" y="2988361"/>
            <a:ext cx="1584001" cy="369332"/>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Call on call</a:t>
            </a:r>
          </a:p>
        </p:txBody>
      </p:sp>
      <mc:AlternateContent xmlns:mc="http://schemas.openxmlformats.org/markup-compatibility/2006" xmlns:a14="http://schemas.microsoft.com/office/drawing/2010/main">
        <mc:Choice Requires="a14">
          <p:sp>
            <p:nvSpPr>
              <p:cNvPr id="63" name="TextovéPole 62">
                <a:extLst>
                  <a:ext uri="{FF2B5EF4-FFF2-40B4-BE49-F238E27FC236}">
                    <a16:creationId xmlns:a16="http://schemas.microsoft.com/office/drawing/2014/main" id="{05FC8A4A-3761-4383-881C-9096ADBF4AD7}"/>
                  </a:ext>
                </a:extLst>
              </p:cNvPr>
              <p:cNvSpPr txBox="1"/>
              <p:nvPr/>
            </p:nvSpPr>
            <p:spPr>
              <a:xfrm>
                <a:off x="1512000" y="3261635"/>
                <a:ext cx="7375552" cy="584775"/>
              </a:xfrm>
              <a:prstGeom prst="rect">
                <a:avLst/>
              </a:prstGeom>
              <a:noFill/>
              <a:ln>
                <a:noFill/>
              </a:ln>
            </p:spPr>
            <p:txBody>
              <a:bodyPr wrap="square" rtlCol="0">
                <a:spAutoFit/>
              </a:bodyPr>
              <a:lstStyle/>
              <a:p>
                <a:pPr marL="180000" indent="-180000">
                  <a:buClr>
                    <a:srgbClr val="7030A0"/>
                  </a:buClr>
                  <a:buSzPct val="100000"/>
                  <a:buFont typeface="Wingdings" panose="05000000000000000000" pitchFamily="2" charset="2"/>
                  <a:buChar char="§"/>
                </a:pPr>
                <a:r>
                  <a:rPr lang="en-GB" sz="1600" dirty="0">
                    <a:latin typeface="Cambria Math" panose="02040503050406030204" pitchFamily="18" charset="0"/>
                    <a:ea typeface="Cambria Math" panose="02040503050406030204" pitchFamily="18" charset="0"/>
                  </a:rPr>
                  <a:t>The right to </a:t>
                </a:r>
                <a:r>
                  <a:rPr lang="en-GB" sz="1600" dirty="0">
                    <a:solidFill>
                      <a:srgbClr val="00B050"/>
                    </a:solidFill>
                    <a:latin typeface="Cambria Math" panose="02040503050406030204" pitchFamily="18" charset="0"/>
                    <a:ea typeface="Cambria Math" panose="02040503050406030204" pitchFamily="18" charset="0"/>
                  </a:rPr>
                  <a:t>buy</a:t>
                </a:r>
                <a:r>
                  <a:rPr lang="en-GB" sz="1600" dirty="0">
                    <a:latin typeface="Cambria Math" panose="02040503050406030204" pitchFamily="18" charset="0"/>
                    <a:ea typeface="Cambria Math" panose="02040503050406030204" pitchFamily="18" charset="0"/>
                  </a:rPr>
                  <a:t>, on expiry date </a:t>
                </a:r>
                <a14:m>
                  <m:oMath xmlns:m="http://schemas.openxmlformats.org/officeDocument/2006/math">
                    <m:sSub>
                      <m:sSubPr>
                        <m:ctrlPr>
                          <a:rPr lang="en-GB" sz="1600" i="1" smtClean="0">
                            <a:latin typeface="Cambria Math" panose="02040503050406030204" pitchFamily="18" charset="0"/>
                            <a:ea typeface="Cambria Math" panose="02040503050406030204" pitchFamily="18" charset="0"/>
                          </a:rPr>
                        </m:ctrlPr>
                      </m:sSubPr>
                      <m:e>
                        <m:r>
                          <a:rPr lang="en-GB" sz="1600" b="0" i="1" smtClean="0">
                            <a:latin typeface="Cambria Math" panose="02040503050406030204" pitchFamily="18" charset="0"/>
                            <a:ea typeface="Cambria Math" panose="02040503050406030204" pitchFamily="18" charset="0"/>
                          </a:rPr>
                          <m:t>𝑇</m:t>
                        </m:r>
                      </m:e>
                      <m:sub>
                        <m:r>
                          <a:rPr lang="en-GB" sz="1600" b="0" i="1" smtClean="0">
                            <a:latin typeface="Cambria Math" panose="02040503050406030204" pitchFamily="18" charset="0"/>
                            <a:ea typeface="Cambria Math" panose="02040503050406030204" pitchFamily="18" charset="0"/>
                          </a:rPr>
                          <m:t>1</m:t>
                        </m:r>
                      </m:sub>
                    </m:sSub>
                  </m:oMath>
                </a14:m>
                <a:r>
                  <a:rPr lang="en-GB" sz="1600" dirty="0">
                    <a:latin typeface="Cambria Math" panose="02040503050406030204" pitchFamily="18" charset="0"/>
                    <a:ea typeface="Cambria Math" panose="02040503050406030204" pitchFamily="18" charset="0"/>
                  </a:rPr>
                  <a:t> and for exercise price </a:t>
                </a:r>
                <a14:m>
                  <m:oMath xmlns:m="http://schemas.openxmlformats.org/officeDocument/2006/math">
                    <m:sSub>
                      <m:sSubPr>
                        <m:ctrlPr>
                          <a:rPr lang="en-GB" sz="1600" i="1" smtClean="0">
                            <a:latin typeface="Cambria Math" panose="02040503050406030204" pitchFamily="18" charset="0"/>
                            <a:ea typeface="Cambria Math" panose="02040503050406030204" pitchFamily="18" charset="0"/>
                          </a:rPr>
                        </m:ctrlPr>
                      </m:sSubPr>
                      <m:e>
                        <m:r>
                          <a:rPr lang="en-GB" sz="1600" b="0" i="1" smtClean="0">
                            <a:latin typeface="Cambria Math" panose="02040503050406030204" pitchFamily="18" charset="0"/>
                            <a:ea typeface="Cambria Math" panose="02040503050406030204" pitchFamily="18" charset="0"/>
                          </a:rPr>
                          <m:t>𝑋</m:t>
                        </m:r>
                      </m:e>
                      <m:sub>
                        <m:r>
                          <a:rPr lang="en-GB" sz="1600" b="0" i="1" smtClean="0">
                            <a:latin typeface="Cambria Math" panose="02040503050406030204" pitchFamily="18" charset="0"/>
                            <a:ea typeface="Cambria Math" panose="02040503050406030204" pitchFamily="18" charset="0"/>
                          </a:rPr>
                          <m:t>1</m:t>
                        </m:r>
                      </m:sub>
                    </m:sSub>
                  </m:oMath>
                </a14:m>
                <a:r>
                  <a:rPr lang="en-GB" sz="1600" dirty="0">
                    <a:latin typeface="Cambria Math" panose="02040503050406030204" pitchFamily="18" charset="0"/>
                    <a:ea typeface="Cambria Math" panose="02040503050406030204" pitchFamily="18" charset="0"/>
                  </a:rPr>
                  <a:t>, a </a:t>
                </a:r>
                <a:r>
                  <a:rPr lang="en-GB" sz="1600" dirty="0">
                    <a:solidFill>
                      <a:srgbClr val="00B050"/>
                    </a:solidFill>
                    <a:latin typeface="Cambria Math" panose="02040503050406030204" pitchFamily="18" charset="0"/>
                    <a:ea typeface="Cambria Math" panose="02040503050406030204" pitchFamily="18" charset="0"/>
                  </a:rPr>
                  <a:t>call</a:t>
                </a:r>
                <a:r>
                  <a:rPr lang="en-GB" sz="1600" dirty="0">
                    <a:latin typeface="Cambria Math" panose="02040503050406030204" pitchFamily="18" charset="0"/>
                    <a:ea typeface="Cambria Math" panose="02040503050406030204" pitchFamily="18" charset="0"/>
                  </a:rPr>
                  <a:t> option that includes the right to </a:t>
                </a:r>
                <a:r>
                  <a:rPr lang="en-GB" sz="1600" dirty="0">
                    <a:solidFill>
                      <a:srgbClr val="00B050"/>
                    </a:solidFill>
                    <a:latin typeface="Cambria Math" panose="02040503050406030204" pitchFamily="18" charset="0"/>
                    <a:ea typeface="Cambria Math" panose="02040503050406030204" pitchFamily="18" charset="0"/>
                  </a:rPr>
                  <a:t>buy</a:t>
                </a:r>
                <a:r>
                  <a:rPr lang="en-GB" sz="1600" dirty="0">
                    <a:latin typeface="Cambria Math" panose="02040503050406030204" pitchFamily="18" charset="0"/>
                    <a:ea typeface="Cambria Math" panose="02040503050406030204" pitchFamily="18" charset="0"/>
                  </a:rPr>
                  <a:t> an underlying asset on expiry date </a:t>
                </a:r>
                <a14:m>
                  <m:oMath xmlns:m="http://schemas.openxmlformats.org/officeDocument/2006/math">
                    <m:sSub>
                      <m:sSubPr>
                        <m:ctrlPr>
                          <a:rPr lang="en-GB" sz="1600" i="1">
                            <a:latin typeface="Cambria Math" panose="02040503050406030204" pitchFamily="18" charset="0"/>
                            <a:ea typeface="Cambria Math" panose="02040503050406030204" pitchFamily="18" charset="0"/>
                          </a:rPr>
                        </m:ctrlPr>
                      </m:sSubPr>
                      <m:e>
                        <m:r>
                          <a:rPr lang="en-GB" sz="1600" i="1">
                            <a:latin typeface="Cambria Math" panose="02040503050406030204" pitchFamily="18" charset="0"/>
                            <a:ea typeface="Cambria Math" panose="02040503050406030204" pitchFamily="18" charset="0"/>
                          </a:rPr>
                          <m:t>𝑇</m:t>
                        </m:r>
                      </m:e>
                      <m:sub>
                        <m:r>
                          <a:rPr lang="en-GB" sz="1600" b="0" i="1" smtClean="0">
                            <a:latin typeface="Cambria Math" panose="02040503050406030204" pitchFamily="18" charset="0"/>
                            <a:ea typeface="Cambria Math" panose="02040503050406030204" pitchFamily="18" charset="0"/>
                          </a:rPr>
                          <m:t>2</m:t>
                        </m:r>
                      </m:sub>
                    </m:sSub>
                  </m:oMath>
                </a14:m>
                <a:r>
                  <a:rPr lang="en-GB" sz="1600" dirty="0">
                    <a:latin typeface="Cambria Math" panose="02040503050406030204" pitchFamily="18" charset="0"/>
                    <a:ea typeface="Cambria Math" panose="02040503050406030204" pitchFamily="18" charset="0"/>
                  </a:rPr>
                  <a:t> for price </a:t>
                </a:r>
                <a14:m>
                  <m:oMath xmlns:m="http://schemas.openxmlformats.org/officeDocument/2006/math">
                    <m:sSub>
                      <m:sSubPr>
                        <m:ctrlPr>
                          <a:rPr lang="en-GB" sz="1600" i="1">
                            <a:latin typeface="Cambria Math" panose="02040503050406030204" pitchFamily="18" charset="0"/>
                            <a:ea typeface="Cambria Math" panose="02040503050406030204" pitchFamily="18" charset="0"/>
                          </a:rPr>
                        </m:ctrlPr>
                      </m:sSubPr>
                      <m:e>
                        <m:r>
                          <a:rPr lang="en-GB" sz="1600" i="1">
                            <a:latin typeface="Cambria Math" panose="02040503050406030204" pitchFamily="18" charset="0"/>
                            <a:ea typeface="Cambria Math" panose="02040503050406030204" pitchFamily="18" charset="0"/>
                          </a:rPr>
                          <m:t>𝑋</m:t>
                        </m:r>
                      </m:e>
                      <m:sub>
                        <m:r>
                          <a:rPr lang="en-GB" sz="1600" b="0" i="1" smtClean="0">
                            <a:latin typeface="Cambria Math" panose="02040503050406030204" pitchFamily="18" charset="0"/>
                            <a:ea typeface="Cambria Math" panose="02040503050406030204" pitchFamily="18" charset="0"/>
                          </a:rPr>
                          <m:t>2</m:t>
                        </m:r>
                      </m:sub>
                    </m:sSub>
                  </m:oMath>
                </a14:m>
                <a:endParaRPr lang="en-GB" sz="1600" dirty="0">
                  <a:latin typeface="Cambria Math" panose="02040503050406030204" pitchFamily="18" charset="0"/>
                  <a:ea typeface="Cambria Math" panose="02040503050406030204" pitchFamily="18" charset="0"/>
                </a:endParaRPr>
              </a:p>
            </p:txBody>
          </p:sp>
        </mc:Choice>
        <mc:Fallback xmlns="">
          <p:sp>
            <p:nvSpPr>
              <p:cNvPr id="63" name="TextovéPole 62">
                <a:extLst>
                  <a:ext uri="{FF2B5EF4-FFF2-40B4-BE49-F238E27FC236}">
                    <a16:creationId xmlns:a16="http://schemas.microsoft.com/office/drawing/2014/main" id="{05FC8A4A-3761-4383-881C-9096ADBF4AD7}"/>
                  </a:ext>
                </a:extLst>
              </p:cNvPr>
              <p:cNvSpPr txBox="1">
                <a:spLocks noRot="1" noChangeAspect="1" noMove="1" noResize="1" noEditPoints="1" noAdjustHandles="1" noChangeArrowheads="1" noChangeShapeType="1" noTextEdit="1"/>
              </p:cNvSpPr>
              <p:nvPr/>
            </p:nvSpPr>
            <p:spPr>
              <a:xfrm>
                <a:off x="1512000" y="3261635"/>
                <a:ext cx="7375552" cy="584775"/>
              </a:xfrm>
              <a:prstGeom prst="rect">
                <a:avLst/>
              </a:prstGeom>
              <a:blipFill>
                <a:blip r:embed="rId14"/>
                <a:stretch>
                  <a:fillRect l="-331" t="-4167" b="-11458"/>
                </a:stretch>
              </a:blipFill>
              <a:ln>
                <a:noFill/>
              </a:ln>
            </p:spPr>
            <p:txBody>
              <a:bodyPr/>
              <a:lstStyle/>
              <a:p>
                <a:r>
                  <a:rPr lang="en-GB">
                    <a:noFill/>
                  </a:rPr>
                  <a:t> </a:t>
                </a:r>
              </a:p>
            </p:txBody>
          </p:sp>
        </mc:Fallback>
      </mc:AlternateContent>
      <p:sp>
        <p:nvSpPr>
          <p:cNvPr id="68" name="TextovéPole 67"/>
          <p:cNvSpPr txBox="1"/>
          <p:nvPr/>
        </p:nvSpPr>
        <p:spPr>
          <a:xfrm>
            <a:off x="1188000" y="3759653"/>
            <a:ext cx="1584000" cy="369332"/>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Call on put</a:t>
            </a:r>
          </a:p>
        </p:txBody>
      </p:sp>
      <p:sp>
        <p:nvSpPr>
          <p:cNvPr id="76" name="TextovéPole 75"/>
          <p:cNvSpPr txBox="1"/>
          <p:nvPr/>
        </p:nvSpPr>
        <p:spPr>
          <a:xfrm>
            <a:off x="1188000" y="4534512"/>
            <a:ext cx="1584000" cy="369332"/>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Put on call</a:t>
            </a:r>
          </a:p>
        </p:txBody>
      </p:sp>
      <mc:AlternateContent xmlns:mc="http://schemas.openxmlformats.org/markup-compatibility/2006" xmlns:a14="http://schemas.microsoft.com/office/drawing/2010/main">
        <mc:Choice Requires="a14">
          <p:sp>
            <p:nvSpPr>
              <p:cNvPr id="77" name="TextovéPole 76">
                <a:extLst>
                  <a:ext uri="{FF2B5EF4-FFF2-40B4-BE49-F238E27FC236}">
                    <a16:creationId xmlns:a16="http://schemas.microsoft.com/office/drawing/2014/main" id="{05FC8A4A-3761-4383-881C-9096ADBF4AD7}"/>
                  </a:ext>
                </a:extLst>
              </p:cNvPr>
              <p:cNvSpPr txBox="1"/>
              <p:nvPr/>
            </p:nvSpPr>
            <p:spPr>
              <a:xfrm>
                <a:off x="1512000" y="4816770"/>
                <a:ext cx="7375552" cy="584775"/>
              </a:xfrm>
              <a:prstGeom prst="rect">
                <a:avLst/>
              </a:prstGeom>
              <a:noFill/>
              <a:ln>
                <a:noFill/>
              </a:ln>
            </p:spPr>
            <p:txBody>
              <a:bodyPr wrap="square" rtlCol="0">
                <a:spAutoFit/>
              </a:bodyPr>
              <a:lstStyle/>
              <a:p>
                <a:pPr marL="180000" indent="-180000">
                  <a:buClr>
                    <a:srgbClr val="7030A0"/>
                  </a:buClr>
                  <a:buSzPct val="100000"/>
                  <a:buFont typeface="Wingdings" panose="05000000000000000000" pitchFamily="2" charset="2"/>
                  <a:buChar char="§"/>
                </a:pPr>
                <a:r>
                  <a:rPr lang="en-GB" sz="1600" dirty="0">
                    <a:latin typeface="Cambria Math" panose="02040503050406030204" pitchFamily="18" charset="0"/>
                    <a:ea typeface="Cambria Math" panose="02040503050406030204" pitchFamily="18" charset="0"/>
                  </a:rPr>
                  <a:t>The right to </a:t>
                </a:r>
                <a:r>
                  <a:rPr lang="en-GB" sz="1600" dirty="0">
                    <a:solidFill>
                      <a:srgbClr val="00B050"/>
                    </a:solidFill>
                    <a:latin typeface="Cambria Math" panose="02040503050406030204" pitchFamily="18" charset="0"/>
                    <a:ea typeface="Cambria Math" panose="02040503050406030204" pitchFamily="18" charset="0"/>
                  </a:rPr>
                  <a:t>sell</a:t>
                </a:r>
                <a:r>
                  <a:rPr lang="en-GB" sz="1600" dirty="0">
                    <a:latin typeface="Cambria Math" panose="02040503050406030204" pitchFamily="18" charset="0"/>
                    <a:ea typeface="Cambria Math" panose="02040503050406030204" pitchFamily="18" charset="0"/>
                  </a:rPr>
                  <a:t>, on expiry date </a:t>
                </a:r>
                <a14:m>
                  <m:oMath xmlns:m="http://schemas.openxmlformats.org/officeDocument/2006/math">
                    <m:sSub>
                      <m:sSubPr>
                        <m:ctrlPr>
                          <a:rPr lang="en-GB" sz="1600" i="1">
                            <a:latin typeface="Cambria Math" panose="02040503050406030204" pitchFamily="18" charset="0"/>
                            <a:ea typeface="Cambria Math" panose="02040503050406030204" pitchFamily="18" charset="0"/>
                          </a:rPr>
                        </m:ctrlPr>
                      </m:sSubPr>
                      <m:e>
                        <m:r>
                          <a:rPr lang="en-GB" sz="1600" i="1">
                            <a:latin typeface="Cambria Math" panose="02040503050406030204" pitchFamily="18" charset="0"/>
                            <a:ea typeface="Cambria Math" panose="02040503050406030204" pitchFamily="18" charset="0"/>
                          </a:rPr>
                          <m:t>𝑇</m:t>
                        </m:r>
                      </m:e>
                      <m:sub>
                        <m:r>
                          <a:rPr lang="en-GB" sz="1600" i="1">
                            <a:latin typeface="Cambria Math" panose="02040503050406030204" pitchFamily="18" charset="0"/>
                            <a:ea typeface="Cambria Math" panose="02040503050406030204" pitchFamily="18" charset="0"/>
                          </a:rPr>
                          <m:t>1</m:t>
                        </m:r>
                      </m:sub>
                    </m:sSub>
                  </m:oMath>
                </a14:m>
                <a:r>
                  <a:rPr lang="en-GB" sz="1600" dirty="0">
                    <a:latin typeface="Cambria Math" panose="02040503050406030204" pitchFamily="18" charset="0"/>
                    <a:ea typeface="Cambria Math" panose="02040503050406030204" pitchFamily="18" charset="0"/>
                  </a:rPr>
                  <a:t> and for exercise price </a:t>
                </a:r>
                <a14:m>
                  <m:oMath xmlns:m="http://schemas.openxmlformats.org/officeDocument/2006/math">
                    <m:sSub>
                      <m:sSubPr>
                        <m:ctrlPr>
                          <a:rPr lang="en-GB" sz="1600" i="1">
                            <a:latin typeface="Cambria Math" panose="02040503050406030204" pitchFamily="18" charset="0"/>
                            <a:ea typeface="Cambria Math" panose="02040503050406030204" pitchFamily="18" charset="0"/>
                          </a:rPr>
                        </m:ctrlPr>
                      </m:sSubPr>
                      <m:e>
                        <m:r>
                          <a:rPr lang="en-GB" sz="1600" i="1">
                            <a:latin typeface="Cambria Math" panose="02040503050406030204" pitchFamily="18" charset="0"/>
                            <a:ea typeface="Cambria Math" panose="02040503050406030204" pitchFamily="18" charset="0"/>
                          </a:rPr>
                          <m:t>𝑋</m:t>
                        </m:r>
                      </m:e>
                      <m:sub>
                        <m:r>
                          <a:rPr lang="en-GB" sz="1600" i="1">
                            <a:latin typeface="Cambria Math" panose="02040503050406030204" pitchFamily="18" charset="0"/>
                            <a:ea typeface="Cambria Math" panose="02040503050406030204" pitchFamily="18" charset="0"/>
                          </a:rPr>
                          <m:t>1</m:t>
                        </m:r>
                      </m:sub>
                    </m:sSub>
                  </m:oMath>
                </a14:m>
                <a:r>
                  <a:rPr lang="en-GB" sz="1600" dirty="0">
                    <a:latin typeface="Cambria Math" panose="02040503050406030204" pitchFamily="18" charset="0"/>
                    <a:ea typeface="Cambria Math" panose="02040503050406030204" pitchFamily="18" charset="0"/>
                  </a:rPr>
                  <a:t>, a </a:t>
                </a:r>
                <a:r>
                  <a:rPr lang="en-GB" sz="1600" dirty="0">
                    <a:solidFill>
                      <a:srgbClr val="00B050"/>
                    </a:solidFill>
                    <a:latin typeface="Cambria Math" panose="02040503050406030204" pitchFamily="18" charset="0"/>
                    <a:ea typeface="Cambria Math" panose="02040503050406030204" pitchFamily="18" charset="0"/>
                  </a:rPr>
                  <a:t>call</a:t>
                </a:r>
                <a:r>
                  <a:rPr lang="en-GB" sz="1600" dirty="0">
                    <a:solidFill>
                      <a:srgbClr val="7030A0"/>
                    </a:solidFill>
                    <a:latin typeface="Cambria Math" panose="02040503050406030204" pitchFamily="18" charset="0"/>
                    <a:ea typeface="Cambria Math" panose="02040503050406030204" pitchFamily="18" charset="0"/>
                  </a:rPr>
                  <a:t> </a:t>
                </a:r>
                <a:r>
                  <a:rPr lang="en-GB" sz="1600" dirty="0">
                    <a:latin typeface="Cambria Math" panose="02040503050406030204" pitchFamily="18" charset="0"/>
                    <a:ea typeface="Cambria Math" panose="02040503050406030204" pitchFamily="18" charset="0"/>
                  </a:rPr>
                  <a:t>option that includes the right to </a:t>
                </a:r>
                <a:r>
                  <a:rPr lang="en-GB" sz="1600" dirty="0">
                    <a:solidFill>
                      <a:srgbClr val="00B050"/>
                    </a:solidFill>
                    <a:latin typeface="Cambria Math" panose="02040503050406030204" pitchFamily="18" charset="0"/>
                    <a:ea typeface="Cambria Math" panose="02040503050406030204" pitchFamily="18" charset="0"/>
                  </a:rPr>
                  <a:t>buy</a:t>
                </a:r>
                <a:r>
                  <a:rPr lang="en-GB" sz="1600" dirty="0">
                    <a:latin typeface="Cambria Math" panose="02040503050406030204" pitchFamily="18" charset="0"/>
                    <a:ea typeface="Cambria Math" panose="02040503050406030204" pitchFamily="18" charset="0"/>
                  </a:rPr>
                  <a:t> an underlying asset on expiry date </a:t>
                </a:r>
                <a14:m>
                  <m:oMath xmlns:m="http://schemas.openxmlformats.org/officeDocument/2006/math">
                    <m:sSub>
                      <m:sSubPr>
                        <m:ctrlPr>
                          <a:rPr lang="en-GB" sz="1600" i="1">
                            <a:latin typeface="Cambria Math" panose="02040503050406030204" pitchFamily="18" charset="0"/>
                            <a:ea typeface="Cambria Math" panose="02040503050406030204" pitchFamily="18" charset="0"/>
                          </a:rPr>
                        </m:ctrlPr>
                      </m:sSubPr>
                      <m:e>
                        <m:r>
                          <a:rPr lang="en-GB" sz="1600" i="1">
                            <a:latin typeface="Cambria Math" panose="02040503050406030204" pitchFamily="18" charset="0"/>
                            <a:ea typeface="Cambria Math" panose="02040503050406030204" pitchFamily="18" charset="0"/>
                          </a:rPr>
                          <m:t>𝑇</m:t>
                        </m:r>
                      </m:e>
                      <m:sub>
                        <m:r>
                          <a:rPr lang="en-GB" sz="1600" i="1">
                            <a:latin typeface="Cambria Math" panose="02040503050406030204" pitchFamily="18" charset="0"/>
                            <a:ea typeface="Cambria Math" panose="02040503050406030204" pitchFamily="18" charset="0"/>
                          </a:rPr>
                          <m:t>2</m:t>
                        </m:r>
                      </m:sub>
                    </m:sSub>
                  </m:oMath>
                </a14:m>
                <a:r>
                  <a:rPr lang="en-GB" sz="1600" dirty="0">
                    <a:latin typeface="Cambria Math" panose="02040503050406030204" pitchFamily="18" charset="0"/>
                    <a:ea typeface="Cambria Math" panose="02040503050406030204" pitchFamily="18" charset="0"/>
                  </a:rPr>
                  <a:t> for price </a:t>
                </a:r>
                <a14:m>
                  <m:oMath xmlns:m="http://schemas.openxmlformats.org/officeDocument/2006/math">
                    <m:sSub>
                      <m:sSubPr>
                        <m:ctrlPr>
                          <a:rPr lang="en-GB" sz="1600" i="1">
                            <a:latin typeface="Cambria Math" panose="02040503050406030204" pitchFamily="18" charset="0"/>
                            <a:ea typeface="Cambria Math" panose="02040503050406030204" pitchFamily="18" charset="0"/>
                          </a:rPr>
                        </m:ctrlPr>
                      </m:sSubPr>
                      <m:e>
                        <m:r>
                          <a:rPr lang="en-GB" sz="1600" i="1">
                            <a:latin typeface="Cambria Math" panose="02040503050406030204" pitchFamily="18" charset="0"/>
                            <a:ea typeface="Cambria Math" panose="02040503050406030204" pitchFamily="18" charset="0"/>
                          </a:rPr>
                          <m:t>𝑋</m:t>
                        </m:r>
                      </m:e>
                      <m:sub>
                        <m:r>
                          <a:rPr lang="en-GB" sz="1600" i="1">
                            <a:latin typeface="Cambria Math" panose="02040503050406030204" pitchFamily="18" charset="0"/>
                            <a:ea typeface="Cambria Math" panose="02040503050406030204" pitchFamily="18" charset="0"/>
                          </a:rPr>
                          <m:t>2</m:t>
                        </m:r>
                      </m:sub>
                    </m:sSub>
                  </m:oMath>
                </a14:m>
                <a:endParaRPr lang="en-GB" sz="1600" dirty="0">
                  <a:latin typeface="Cambria Math" panose="02040503050406030204" pitchFamily="18" charset="0"/>
                  <a:ea typeface="Cambria Math" panose="02040503050406030204" pitchFamily="18" charset="0"/>
                </a:endParaRPr>
              </a:p>
            </p:txBody>
          </p:sp>
        </mc:Choice>
        <mc:Fallback xmlns="">
          <p:sp>
            <p:nvSpPr>
              <p:cNvPr id="77" name="TextovéPole 76">
                <a:extLst>
                  <a:ext uri="{FF2B5EF4-FFF2-40B4-BE49-F238E27FC236}">
                    <a16:creationId xmlns:a16="http://schemas.microsoft.com/office/drawing/2014/main" id="{05FC8A4A-3761-4383-881C-9096ADBF4AD7}"/>
                  </a:ext>
                </a:extLst>
              </p:cNvPr>
              <p:cNvSpPr txBox="1">
                <a:spLocks noRot="1" noChangeAspect="1" noMove="1" noResize="1" noEditPoints="1" noAdjustHandles="1" noChangeArrowheads="1" noChangeShapeType="1" noTextEdit="1"/>
              </p:cNvSpPr>
              <p:nvPr/>
            </p:nvSpPr>
            <p:spPr>
              <a:xfrm>
                <a:off x="1512000" y="4816770"/>
                <a:ext cx="7375552" cy="584775"/>
              </a:xfrm>
              <a:prstGeom prst="rect">
                <a:avLst/>
              </a:prstGeom>
              <a:blipFill>
                <a:blip r:embed="rId15"/>
                <a:stretch>
                  <a:fillRect l="-331" t="-4167" b="-11458"/>
                </a:stretch>
              </a:blipFill>
              <a:ln>
                <a:noFill/>
              </a:ln>
            </p:spPr>
            <p:txBody>
              <a:bodyPr/>
              <a:lstStyle/>
              <a:p>
                <a:r>
                  <a:rPr lang="en-GB">
                    <a:noFill/>
                  </a:rPr>
                  <a:t> </a:t>
                </a:r>
              </a:p>
            </p:txBody>
          </p:sp>
        </mc:Fallback>
      </mc:AlternateContent>
      <p:sp>
        <p:nvSpPr>
          <p:cNvPr id="78" name="TextovéPole 77"/>
          <p:cNvSpPr txBox="1"/>
          <p:nvPr/>
        </p:nvSpPr>
        <p:spPr>
          <a:xfrm>
            <a:off x="1188000" y="5317375"/>
            <a:ext cx="1583626" cy="369332"/>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Put on put</a:t>
            </a:r>
          </a:p>
        </p:txBody>
      </p:sp>
      <mc:AlternateContent xmlns:mc="http://schemas.openxmlformats.org/markup-compatibility/2006" xmlns:a14="http://schemas.microsoft.com/office/drawing/2010/main">
        <mc:Choice Requires="a14">
          <p:sp>
            <p:nvSpPr>
              <p:cNvPr id="79" name="TextovéPole 78">
                <a:extLst>
                  <a:ext uri="{FF2B5EF4-FFF2-40B4-BE49-F238E27FC236}">
                    <a16:creationId xmlns:a16="http://schemas.microsoft.com/office/drawing/2014/main" id="{05FC8A4A-3761-4383-881C-9096ADBF4AD7}"/>
                  </a:ext>
                </a:extLst>
              </p:cNvPr>
              <p:cNvSpPr txBox="1"/>
              <p:nvPr/>
            </p:nvSpPr>
            <p:spPr>
              <a:xfrm>
                <a:off x="1512000" y="5596705"/>
                <a:ext cx="7375552" cy="584775"/>
              </a:xfrm>
              <a:prstGeom prst="rect">
                <a:avLst/>
              </a:prstGeom>
              <a:noFill/>
              <a:ln>
                <a:noFill/>
              </a:ln>
            </p:spPr>
            <p:txBody>
              <a:bodyPr wrap="square" rtlCol="0">
                <a:spAutoFit/>
              </a:bodyPr>
              <a:lstStyle/>
              <a:p>
                <a:pPr marL="180000" indent="-180000">
                  <a:buClr>
                    <a:srgbClr val="7030A0"/>
                  </a:buClr>
                  <a:buSzPct val="100000"/>
                  <a:buFont typeface="Wingdings" panose="05000000000000000000" pitchFamily="2" charset="2"/>
                  <a:buChar char="§"/>
                </a:pPr>
                <a:r>
                  <a:rPr lang="en-GB" sz="1600" dirty="0">
                    <a:latin typeface="Cambria Math" panose="02040503050406030204" pitchFamily="18" charset="0"/>
                    <a:ea typeface="Cambria Math" panose="02040503050406030204" pitchFamily="18" charset="0"/>
                  </a:rPr>
                  <a:t>The right to </a:t>
                </a:r>
                <a:r>
                  <a:rPr lang="en-GB" sz="1600" dirty="0">
                    <a:solidFill>
                      <a:srgbClr val="00B050"/>
                    </a:solidFill>
                    <a:latin typeface="Cambria Math" panose="02040503050406030204" pitchFamily="18" charset="0"/>
                    <a:ea typeface="Cambria Math" panose="02040503050406030204" pitchFamily="18" charset="0"/>
                  </a:rPr>
                  <a:t>sell</a:t>
                </a:r>
                <a:r>
                  <a:rPr lang="en-GB" sz="1600" dirty="0">
                    <a:latin typeface="Cambria Math" panose="02040503050406030204" pitchFamily="18" charset="0"/>
                    <a:ea typeface="Cambria Math" panose="02040503050406030204" pitchFamily="18" charset="0"/>
                  </a:rPr>
                  <a:t>, on expiry date </a:t>
                </a:r>
                <a14:m>
                  <m:oMath xmlns:m="http://schemas.openxmlformats.org/officeDocument/2006/math">
                    <m:sSub>
                      <m:sSubPr>
                        <m:ctrlPr>
                          <a:rPr lang="en-GB" sz="1600" i="1">
                            <a:latin typeface="Cambria Math" panose="02040503050406030204" pitchFamily="18" charset="0"/>
                            <a:ea typeface="Cambria Math" panose="02040503050406030204" pitchFamily="18" charset="0"/>
                          </a:rPr>
                        </m:ctrlPr>
                      </m:sSubPr>
                      <m:e>
                        <m:r>
                          <a:rPr lang="en-GB" sz="1600" i="1">
                            <a:latin typeface="Cambria Math" panose="02040503050406030204" pitchFamily="18" charset="0"/>
                            <a:ea typeface="Cambria Math" panose="02040503050406030204" pitchFamily="18" charset="0"/>
                          </a:rPr>
                          <m:t>𝑇</m:t>
                        </m:r>
                      </m:e>
                      <m:sub>
                        <m:r>
                          <a:rPr lang="en-GB" sz="1600" i="1">
                            <a:latin typeface="Cambria Math" panose="02040503050406030204" pitchFamily="18" charset="0"/>
                            <a:ea typeface="Cambria Math" panose="02040503050406030204" pitchFamily="18" charset="0"/>
                          </a:rPr>
                          <m:t>1</m:t>
                        </m:r>
                      </m:sub>
                    </m:sSub>
                  </m:oMath>
                </a14:m>
                <a:r>
                  <a:rPr lang="en-GB" sz="1600" dirty="0">
                    <a:latin typeface="Cambria Math" panose="02040503050406030204" pitchFamily="18" charset="0"/>
                    <a:ea typeface="Cambria Math" panose="02040503050406030204" pitchFamily="18" charset="0"/>
                  </a:rPr>
                  <a:t> and for exercise price </a:t>
                </a:r>
                <a14:m>
                  <m:oMath xmlns:m="http://schemas.openxmlformats.org/officeDocument/2006/math">
                    <m:sSub>
                      <m:sSubPr>
                        <m:ctrlPr>
                          <a:rPr lang="en-GB" sz="1600" i="1">
                            <a:latin typeface="Cambria Math" panose="02040503050406030204" pitchFamily="18" charset="0"/>
                            <a:ea typeface="Cambria Math" panose="02040503050406030204" pitchFamily="18" charset="0"/>
                          </a:rPr>
                        </m:ctrlPr>
                      </m:sSubPr>
                      <m:e>
                        <m:r>
                          <a:rPr lang="en-GB" sz="1600" i="1">
                            <a:latin typeface="Cambria Math" panose="02040503050406030204" pitchFamily="18" charset="0"/>
                            <a:ea typeface="Cambria Math" panose="02040503050406030204" pitchFamily="18" charset="0"/>
                          </a:rPr>
                          <m:t>𝑋</m:t>
                        </m:r>
                      </m:e>
                      <m:sub>
                        <m:r>
                          <a:rPr lang="en-GB" sz="1600" i="1">
                            <a:latin typeface="Cambria Math" panose="02040503050406030204" pitchFamily="18" charset="0"/>
                            <a:ea typeface="Cambria Math" panose="02040503050406030204" pitchFamily="18" charset="0"/>
                          </a:rPr>
                          <m:t>1</m:t>
                        </m:r>
                      </m:sub>
                    </m:sSub>
                  </m:oMath>
                </a14:m>
                <a:r>
                  <a:rPr lang="en-GB" sz="1600" dirty="0">
                    <a:latin typeface="Cambria Math" panose="02040503050406030204" pitchFamily="18" charset="0"/>
                    <a:ea typeface="Cambria Math" panose="02040503050406030204" pitchFamily="18" charset="0"/>
                  </a:rPr>
                  <a:t>, a </a:t>
                </a:r>
                <a:r>
                  <a:rPr lang="en-GB" sz="1600" dirty="0">
                    <a:solidFill>
                      <a:srgbClr val="00B050"/>
                    </a:solidFill>
                    <a:latin typeface="Cambria Math" panose="02040503050406030204" pitchFamily="18" charset="0"/>
                    <a:ea typeface="Cambria Math" panose="02040503050406030204" pitchFamily="18" charset="0"/>
                  </a:rPr>
                  <a:t>put</a:t>
                </a:r>
                <a:r>
                  <a:rPr lang="en-GB" sz="1600" dirty="0">
                    <a:solidFill>
                      <a:srgbClr val="7030A0"/>
                    </a:solidFill>
                    <a:latin typeface="Cambria Math" panose="02040503050406030204" pitchFamily="18" charset="0"/>
                    <a:ea typeface="Cambria Math" panose="02040503050406030204" pitchFamily="18" charset="0"/>
                  </a:rPr>
                  <a:t> </a:t>
                </a:r>
                <a:r>
                  <a:rPr lang="en-GB" sz="1600" dirty="0">
                    <a:latin typeface="Cambria Math" panose="02040503050406030204" pitchFamily="18" charset="0"/>
                    <a:ea typeface="Cambria Math" panose="02040503050406030204" pitchFamily="18" charset="0"/>
                  </a:rPr>
                  <a:t>option that includes the right to </a:t>
                </a:r>
                <a:r>
                  <a:rPr lang="en-GB" sz="1600" dirty="0">
                    <a:solidFill>
                      <a:srgbClr val="00B050"/>
                    </a:solidFill>
                    <a:latin typeface="Cambria Math" panose="02040503050406030204" pitchFamily="18" charset="0"/>
                    <a:ea typeface="Cambria Math" panose="02040503050406030204" pitchFamily="18" charset="0"/>
                  </a:rPr>
                  <a:t>sell</a:t>
                </a:r>
                <a:r>
                  <a:rPr lang="en-GB" sz="1600" dirty="0">
                    <a:latin typeface="Cambria Math" panose="02040503050406030204" pitchFamily="18" charset="0"/>
                    <a:ea typeface="Cambria Math" panose="02040503050406030204" pitchFamily="18" charset="0"/>
                  </a:rPr>
                  <a:t> an underlying asset on expiry date </a:t>
                </a:r>
                <a14:m>
                  <m:oMath xmlns:m="http://schemas.openxmlformats.org/officeDocument/2006/math">
                    <m:sSub>
                      <m:sSubPr>
                        <m:ctrlPr>
                          <a:rPr lang="en-GB" sz="1600" i="1">
                            <a:latin typeface="Cambria Math" panose="02040503050406030204" pitchFamily="18" charset="0"/>
                            <a:ea typeface="Cambria Math" panose="02040503050406030204" pitchFamily="18" charset="0"/>
                          </a:rPr>
                        </m:ctrlPr>
                      </m:sSubPr>
                      <m:e>
                        <m:r>
                          <a:rPr lang="en-GB" sz="1600" i="1">
                            <a:latin typeface="Cambria Math" panose="02040503050406030204" pitchFamily="18" charset="0"/>
                            <a:ea typeface="Cambria Math" panose="02040503050406030204" pitchFamily="18" charset="0"/>
                          </a:rPr>
                          <m:t>𝑇</m:t>
                        </m:r>
                      </m:e>
                      <m:sub>
                        <m:r>
                          <a:rPr lang="en-GB" sz="1600" i="1">
                            <a:latin typeface="Cambria Math" panose="02040503050406030204" pitchFamily="18" charset="0"/>
                            <a:ea typeface="Cambria Math" panose="02040503050406030204" pitchFamily="18" charset="0"/>
                          </a:rPr>
                          <m:t>2</m:t>
                        </m:r>
                      </m:sub>
                    </m:sSub>
                  </m:oMath>
                </a14:m>
                <a:r>
                  <a:rPr lang="en-GB" sz="1600" dirty="0">
                    <a:latin typeface="Cambria Math" panose="02040503050406030204" pitchFamily="18" charset="0"/>
                    <a:ea typeface="Cambria Math" panose="02040503050406030204" pitchFamily="18" charset="0"/>
                  </a:rPr>
                  <a:t> for price </a:t>
                </a:r>
                <a14:m>
                  <m:oMath xmlns:m="http://schemas.openxmlformats.org/officeDocument/2006/math">
                    <m:sSub>
                      <m:sSubPr>
                        <m:ctrlPr>
                          <a:rPr lang="en-GB" sz="1600" i="1">
                            <a:latin typeface="Cambria Math" panose="02040503050406030204" pitchFamily="18" charset="0"/>
                            <a:ea typeface="Cambria Math" panose="02040503050406030204" pitchFamily="18" charset="0"/>
                          </a:rPr>
                        </m:ctrlPr>
                      </m:sSubPr>
                      <m:e>
                        <m:r>
                          <a:rPr lang="en-GB" sz="1600" i="1">
                            <a:latin typeface="Cambria Math" panose="02040503050406030204" pitchFamily="18" charset="0"/>
                            <a:ea typeface="Cambria Math" panose="02040503050406030204" pitchFamily="18" charset="0"/>
                          </a:rPr>
                          <m:t>𝑋</m:t>
                        </m:r>
                      </m:e>
                      <m:sub>
                        <m:r>
                          <a:rPr lang="en-GB" sz="1600" i="1">
                            <a:latin typeface="Cambria Math" panose="02040503050406030204" pitchFamily="18" charset="0"/>
                            <a:ea typeface="Cambria Math" panose="02040503050406030204" pitchFamily="18" charset="0"/>
                          </a:rPr>
                          <m:t>2</m:t>
                        </m:r>
                      </m:sub>
                    </m:sSub>
                  </m:oMath>
                </a14:m>
                <a:endParaRPr lang="en-GB" sz="1600" dirty="0">
                  <a:latin typeface="Cambria Math" panose="02040503050406030204" pitchFamily="18" charset="0"/>
                  <a:ea typeface="Cambria Math" panose="02040503050406030204" pitchFamily="18" charset="0"/>
                </a:endParaRPr>
              </a:p>
            </p:txBody>
          </p:sp>
        </mc:Choice>
        <mc:Fallback xmlns="">
          <p:sp>
            <p:nvSpPr>
              <p:cNvPr id="79" name="TextovéPole 78">
                <a:extLst>
                  <a:ext uri="{FF2B5EF4-FFF2-40B4-BE49-F238E27FC236}">
                    <a16:creationId xmlns:a16="http://schemas.microsoft.com/office/drawing/2014/main" id="{05FC8A4A-3761-4383-881C-9096ADBF4AD7}"/>
                  </a:ext>
                </a:extLst>
              </p:cNvPr>
              <p:cNvSpPr txBox="1">
                <a:spLocks noRot="1" noChangeAspect="1" noMove="1" noResize="1" noEditPoints="1" noAdjustHandles="1" noChangeArrowheads="1" noChangeShapeType="1" noTextEdit="1"/>
              </p:cNvSpPr>
              <p:nvPr/>
            </p:nvSpPr>
            <p:spPr>
              <a:xfrm>
                <a:off x="1512000" y="5596705"/>
                <a:ext cx="7375552" cy="584775"/>
              </a:xfrm>
              <a:prstGeom prst="rect">
                <a:avLst/>
              </a:prstGeom>
              <a:blipFill>
                <a:blip r:embed="rId16"/>
                <a:stretch>
                  <a:fillRect l="-331" t="-4167" b="-11458"/>
                </a:stretch>
              </a:blipFill>
              <a:ln>
                <a:no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80" name="TextovéPole 79">
                <a:extLst>
                  <a:ext uri="{FF2B5EF4-FFF2-40B4-BE49-F238E27FC236}">
                    <a16:creationId xmlns:a16="http://schemas.microsoft.com/office/drawing/2014/main" id="{05FC8A4A-3761-4383-881C-9096ADBF4AD7}"/>
                  </a:ext>
                </a:extLst>
              </p:cNvPr>
              <p:cNvSpPr txBox="1"/>
              <p:nvPr/>
            </p:nvSpPr>
            <p:spPr>
              <a:xfrm>
                <a:off x="1512000" y="4031854"/>
                <a:ext cx="7375552" cy="584775"/>
              </a:xfrm>
              <a:prstGeom prst="rect">
                <a:avLst/>
              </a:prstGeom>
              <a:noFill/>
              <a:ln>
                <a:noFill/>
              </a:ln>
            </p:spPr>
            <p:txBody>
              <a:bodyPr wrap="square" rtlCol="0">
                <a:spAutoFit/>
              </a:bodyPr>
              <a:lstStyle/>
              <a:p>
                <a:pPr marL="180000" indent="-180000">
                  <a:buClr>
                    <a:srgbClr val="7030A0"/>
                  </a:buClr>
                  <a:buSzPct val="100000"/>
                  <a:buFont typeface="Wingdings" panose="05000000000000000000" pitchFamily="2" charset="2"/>
                  <a:buChar char="§"/>
                </a:pPr>
                <a:r>
                  <a:rPr lang="en-GB" sz="1600" dirty="0">
                    <a:latin typeface="Cambria Math" panose="02040503050406030204" pitchFamily="18" charset="0"/>
                    <a:ea typeface="Cambria Math" panose="02040503050406030204" pitchFamily="18" charset="0"/>
                  </a:rPr>
                  <a:t>The right to </a:t>
                </a:r>
                <a:r>
                  <a:rPr lang="en-GB" sz="1600" dirty="0">
                    <a:solidFill>
                      <a:srgbClr val="00B050"/>
                    </a:solidFill>
                    <a:latin typeface="Cambria Math" panose="02040503050406030204" pitchFamily="18" charset="0"/>
                    <a:ea typeface="Cambria Math" panose="02040503050406030204" pitchFamily="18" charset="0"/>
                  </a:rPr>
                  <a:t>buy</a:t>
                </a:r>
                <a:r>
                  <a:rPr lang="en-GB" sz="1600" dirty="0">
                    <a:latin typeface="Cambria Math" panose="02040503050406030204" pitchFamily="18" charset="0"/>
                    <a:ea typeface="Cambria Math" panose="02040503050406030204" pitchFamily="18" charset="0"/>
                  </a:rPr>
                  <a:t>, on expiry date </a:t>
                </a:r>
                <a14:m>
                  <m:oMath xmlns:m="http://schemas.openxmlformats.org/officeDocument/2006/math">
                    <m:sSub>
                      <m:sSubPr>
                        <m:ctrlPr>
                          <a:rPr lang="en-GB" sz="1600" i="1" smtClean="0">
                            <a:latin typeface="Cambria Math" panose="02040503050406030204" pitchFamily="18" charset="0"/>
                            <a:ea typeface="Cambria Math" panose="02040503050406030204" pitchFamily="18" charset="0"/>
                          </a:rPr>
                        </m:ctrlPr>
                      </m:sSubPr>
                      <m:e>
                        <m:r>
                          <a:rPr lang="en-GB" sz="1600" b="0" i="1" smtClean="0">
                            <a:latin typeface="Cambria Math" panose="02040503050406030204" pitchFamily="18" charset="0"/>
                            <a:ea typeface="Cambria Math" panose="02040503050406030204" pitchFamily="18" charset="0"/>
                          </a:rPr>
                          <m:t>𝑇</m:t>
                        </m:r>
                      </m:e>
                      <m:sub>
                        <m:r>
                          <a:rPr lang="en-GB" sz="1600" b="0" i="1" smtClean="0">
                            <a:latin typeface="Cambria Math" panose="02040503050406030204" pitchFamily="18" charset="0"/>
                            <a:ea typeface="Cambria Math" panose="02040503050406030204" pitchFamily="18" charset="0"/>
                          </a:rPr>
                          <m:t>1</m:t>
                        </m:r>
                      </m:sub>
                    </m:sSub>
                  </m:oMath>
                </a14:m>
                <a:r>
                  <a:rPr lang="en-GB" sz="1600" dirty="0">
                    <a:latin typeface="Cambria Math" panose="02040503050406030204" pitchFamily="18" charset="0"/>
                    <a:ea typeface="Cambria Math" panose="02040503050406030204" pitchFamily="18" charset="0"/>
                  </a:rPr>
                  <a:t> and for exercise price </a:t>
                </a:r>
                <a14:m>
                  <m:oMath xmlns:m="http://schemas.openxmlformats.org/officeDocument/2006/math">
                    <m:sSub>
                      <m:sSubPr>
                        <m:ctrlPr>
                          <a:rPr lang="en-GB" sz="1600" i="1" smtClean="0">
                            <a:latin typeface="Cambria Math" panose="02040503050406030204" pitchFamily="18" charset="0"/>
                            <a:ea typeface="Cambria Math" panose="02040503050406030204" pitchFamily="18" charset="0"/>
                          </a:rPr>
                        </m:ctrlPr>
                      </m:sSubPr>
                      <m:e>
                        <m:r>
                          <a:rPr lang="en-GB" sz="1600" b="0" i="1" smtClean="0">
                            <a:latin typeface="Cambria Math" panose="02040503050406030204" pitchFamily="18" charset="0"/>
                            <a:ea typeface="Cambria Math" panose="02040503050406030204" pitchFamily="18" charset="0"/>
                          </a:rPr>
                          <m:t>𝑋</m:t>
                        </m:r>
                      </m:e>
                      <m:sub>
                        <m:r>
                          <a:rPr lang="en-GB" sz="1600" b="0" i="1" smtClean="0">
                            <a:latin typeface="Cambria Math" panose="02040503050406030204" pitchFamily="18" charset="0"/>
                            <a:ea typeface="Cambria Math" panose="02040503050406030204" pitchFamily="18" charset="0"/>
                          </a:rPr>
                          <m:t>1</m:t>
                        </m:r>
                      </m:sub>
                    </m:sSub>
                  </m:oMath>
                </a14:m>
                <a:r>
                  <a:rPr lang="en-GB" sz="1600" dirty="0">
                    <a:latin typeface="Cambria Math" panose="02040503050406030204" pitchFamily="18" charset="0"/>
                    <a:ea typeface="Cambria Math" panose="02040503050406030204" pitchFamily="18" charset="0"/>
                  </a:rPr>
                  <a:t>, a </a:t>
                </a:r>
                <a:r>
                  <a:rPr lang="en-GB" sz="1600" dirty="0">
                    <a:solidFill>
                      <a:srgbClr val="00B050"/>
                    </a:solidFill>
                    <a:latin typeface="Cambria Math" panose="02040503050406030204" pitchFamily="18" charset="0"/>
                    <a:ea typeface="Cambria Math" panose="02040503050406030204" pitchFamily="18" charset="0"/>
                  </a:rPr>
                  <a:t>put</a:t>
                </a:r>
                <a:r>
                  <a:rPr lang="en-GB" sz="1600" dirty="0">
                    <a:latin typeface="Cambria Math" panose="02040503050406030204" pitchFamily="18" charset="0"/>
                    <a:ea typeface="Cambria Math" panose="02040503050406030204" pitchFamily="18" charset="0"/>
                  </a:rPr>
                  <a:t> option that includes the right to </a:t>
                </a:r>
                <a:r>
                  <a:rPr lang="en-GB" sz="1600" dirty="0">
                    <a:solidFill>
                      <a:srgbClr val="00B050"/>
                    </a:solidFill>
                    <a:latin typeface="Cambria Math" panose="02040503050406030204" pitchFamily="18" charset="0"/>
                    <a:ea typeface="Cambria Math" panose="02040503050406030204" pitchFamily="18" charset="0"/>
                  </a:rPr>
                  <a:t>sell</a:t>
                </a:r>
                <a:r>
                  <a:rPr lang="en-GB" sz="1600" dirty="0">
                    <a:latin typeface="Cambria Math" panose="02040503050406030204" pitchFamily="18" charset="0"/>
                    <a:ea typeface="Cambria Math" panose="02040503050406030204" pitchFamily="18" charset="0"/>
                  </a:rPr>
                  <a:t> an underlying asset on expiry date </a:t>
                </a:r>
                <a14:m>
                  <m:oMath xmlns:m="http://schemas.openxmlformats.org/officeDocument/2006/math">
                    <m:sSub>
                      <m:sSubPr>
                        <m:ctrlPr>
                          <a:rPr lang="en-GB" sz="1600" i="1">
                            <a:latin typeface="Cambria Math" panose="02040503050406030204" pitchFamily="18" charset="0"/>
                            <a:ea typeface="Cambria Math" panose="02040503050406030204" pitchFamily="18" charset="0"/>
                          </a:rPr>
                        </m:ctrlPr>
                      </m:sSubPr>
                      <m:e>
                        <m:r>
                          <a:rPr lang="en-GB" sz="1600" i="1">
                            <a:latin typeface="Cambria Math" panose="02040503050406030204" pitchFamily="18" charset="0"/>
                            <a:ea typeface="Cambria Math" panose="02040503050406030204" pitchFamily="18" charset="0"/>
                          </a:rPr>
                          <m:t>𝑇</m:t>
                        </m:r>
                      </m:e>
                      <m:sub>
                        <m:r>
                          <a:rPr lang="en-GB" sz="1600" b="0" i="1" smtClean="0">
                            <a:latin typeface="Cambria Math" panose="02040503050406030204" pitchFamily="18" charset="0"/>
                            <a:ea typeface="Cambria Math" panose="02040503050406030204" pitchFamily="18" charset="0"/>
                          </a:rPr>
                          <m:t>2</m:t>
                        </m:r>
                      </m:sub>
                    </m:sSub>
                  </m:oMath>
                </a14:m>
                <a:r>
                  <a:rPr lang="en-GB" sz="1600" dirty="0">
                    <a:latin typeface="Cambria Math" panose="02040503050406030204" pitchFamily="18" charset="0"/>
                    <a:ea typeface="Cambria Math" panose="02040503050406030204" pitchFamily="18" charset="0"/>
                  </a:rPr>
                  <a:t> for price </a:t>
                </a:r>
                <a14:m>
                  <m:oMath xmlns:m="http://schemas.openxmlformats.org/officeDocument/2006/math">
                    <m:sSub>
                      <m:sSubPr>
                        <m:ctrlPr>
                          <a:rPr lang="en-GB" sz="1600" i="1">
                            <a:latin typeface="Cambria Math" panose="02040503050406030204" pitchFamily="18" charset="0"/>
                            <a:ea typeface="Cambria Math" panose="02040503050406030204" pitchFamily="18" charset="0"/>
                          </a:rPr>
                        </m:ctrlPr>
                      </m:sSubPr>
                      <m:e>
                        <m:r>
                          <a:rPr lang="en-GB" sz="1600" i="1">
                            <a:latin typeface="Cambria Math" panose="02040503050406030204" pitchFamily="18" charset="0"/>
                            <a:ea typeface="Cambria Math" panose="02040503050406030204" pitchFamily="18" charset="0"/>
                          </a:rPr>
                          <m:t>𝑋</m:t>
                        </m:r>
                      </m:e>
                      <m:sub>
                        <m:r>
                          <a:rPr lang="en-GB" sz="1600" b="0" i="1" smtClean="0">
                            <a:latin typeface="Cambria Math" panose="02040503050406030204" pitchFamily="18" charset="0"/>
                            <a:ea typeface="Cambria Math" panose="02040503050406030204" pitchFamily="18" charset="0"/>
                          </a:rPr>
                          <m:t>2</m:t>
                        </m:r>
                      </m:sub>
                    </m:sSub>
                  </m:oMath>
                </a14:m>
                <a:endParaRPr lang="en-GB" sz="1600" dirty="0">
                  <a:latin typeface="Cambria Math" panose="02040503050406030204" pitchFamily="18" charset="0"/>
                  <a:ea typeface="Cambria Math" panose="02040503050406030204" pitchFamily="18" charset="0"/>
                </a:endParaRPr>
              </a:p>
            </p:txBody>
          </p:sp>
        </mc:Choice>
        <mc:Fallback xmlns="">
          <p:sp>
            <p:nvSpPr>
              <p:cNvPr id="80" name="TextovéPole 79">
                <a:extLst>
                  <a:ext uri="{FF2B5EF4-FFF2-40B4-BE49-F238E27FC236}">
                    <a16:creationId xmlns:a16="http://schemas.microsoft.com/office/drawing/2014/main" id="{05FC8A4A-3761-4383-881C-9096ADBF4AD7}"/>
                  </a:ext>
                </a:extLst>
              </p:cNvPr>
              <p:cNvSpPr txBox="1">
                <a:spLocks noRot="1" noChangeAspect="1" noMove="1" noResize="1" noEditPoints="1" noAdjustHandles="1" noChangeArrowheads="1" noChangeShapeType="1" noTextEdit="1"/>
              </p:cNvSpPr>
              <p:nvPr/>
            </p:nvSpPr>
            <p:spPr>
              <a:xfrm>
                <a:off x="1512000" y="4031854"/>
                <a:ext cx="7375552" cy="584775"/>
              </a:xfrm>
              <a:prstGeom prst="rect">
                <a:avLst/>
              </a:prstGeom>
              <a:blipFill>
                <a:blip r:embed="rId17"/>
                <a:stretch>
                  <a:fillRect l="-331" t="-4167" b="-11458"/>
                </a:stretch>
              </a:blipFill>
              <a:ln>
                <a:noFill/>
              </a:ln>
            </p:spPr>
            <p:txBody>
              <a:bodyPr/>
              <a:lstStyle/>
              <a:p>
                <a:r>
                  <a:rPr lang="en-GB">
                    <a:noFill/>
                  </a:rPr>
                  <a:t> </a:t>
                </a:r>
              </a:p>
            </p:txBody>
          </p:sp>
        </mc:Fallback>
      </mc:AlternateContent>
      <p:grpSp>
        <p:nvGrpSpPr>
          <p:cNvPr id="6" name="Skupina 5">
            <a:extLst>
              <a:ext uri="{FF2B5EF4-FFF2-40B4-BE49-F238E27FC236}">
                <a16:creationId xmlns:a16="http://schemas.microsoft.com/office/drawing/2014/main" id="{0461460D-84A1-1C4D-9B2E-570E27AC133E}"/>
              </a:ext>
            </a:extLst>
          </p:cNvPr>
          <p:cNvGrpSpPr/>
          <p:nvPr/>
        </p:nvGrpSpPr>
        <p:grpSpPr>
          <a:xfrm>
            <a:off x="1980000" y="2085224"/>
            <a:ext cx="4570092" cy="609131"/>
            <a:chOff x="1997060" y="2146460"/>
            <a:chExt cx="4570092" cy="609131"/>
          </a:xfrm>
        </p:grpSpPr>
        <p:cxnSp>
          <p:nvCxnSpPr>
            <p:cNvPr id="66" name="Přímá spojnice se šipkou 65"/>
            <p:cNvCxnSpPr/>
            <p:nvPr/>
          </p:nvCxnSpPr>
          <p:spPr>
            <a:xfrm>
              <a:off x="2527116" y="2302080"/>
              <a:ext cx="3888432" cy="0"/>
            </a:xfrm>
            <a:prstGeom prst="straightConnector1">
              <a:avLst/>
            </a:prstGeom>
            <a:ln w="50800">
              <a:headEnd type="none" w="lg" len="med"/>
              <a:tailEnd type="triangle"/>
            </a:ln>
          </p:spPr>
          <p:style>
            <a:lnRef idx="1">
              <a:schemeClr val="accent1"/>
            </a:lnRef>
            <a:fillRef idx="0">
              <a:schemeClr val="accent1"/>
            </a:fillRef>
            <a:effectRef idx="0">
              <a:schemeClr val="accent1"/>
            </a:effectRef>
            <a:fontRef idx="minor">
              <a:schemeClr val="tx1"/>
            </a:fontRef>
          </p:style>
        </p:cxnSp>
        <p:sp>
          <p:nvSpPr>
            <p:cNvPr id="81" name="TextovéPole 80">
              <a:extLst>
                <a:ext uri="{FF2B5EF4-FFF2-40B4-BE49-F238E27FC236}">
                  <a16:creationId xmlns:a16="http://schemas.microsoft.com/office/drawing/2014/main" id="{1129F341-0890-4352-8ECF-8AB4C01D6AF5}"/>
                </a:ext>
              </a:extLst>
            </p:cNvPr>
            <p:cNvSpPr txBox="1"/>
            <p:nvPr/>
          </p:nvSpPr>
          <p:spPr>
            <a:xfrm>
              <a:off x="3372088" y="2412000"/>
              <a:ext cx="1106408" cy="235962"/>
            </a:xfrm>
            <a:prstGeom prst="rect">
              <a:avLst/>
            </a:prstGeom>
            <a:noFill/>
          </p:spPr>
          <p:txBody>
            <a:bodyPr wrap="square" lIns="0" rIns="0" rtlCol="0">
              <a:spAutoFit/>
            </a:bodyPr>
            <a:lstStyle/>
            <a:p>
              <a:pPr algn="ctr"/>
              <a:r>
                <a:rPr lang="en-GB" sz="1400" b="1" baseline="-25000" dirty="0"/>
                <a:t>First option expires</a:t>
              </a:r>
            </a:p>
          </p:txBody>
        </p:sp>
        <p:sp>
          <p:nvSpPr>
            <p:cNvPr id="82" name="TextovéPole 81">
              <a:extLst>
                <a:ext uri="{FF2B5EF4-FFF2-40B4-BE49-F238E27FC236}">
                  <a16:creationId xmlns:a16="http://schemas.microsoft.com/office/drawing/2014/main" id="{1129F341-0890-4352-8ECF-8AB4C01D6AF5}"/>
                </a:ext>
              </a:extLst>
            </p:cNvPr>
            <p:cNvSpPr txBox="1"/>
            <p:nvPr/>
          </p:nvSpPr>
          <p:spPr>
            <a:xfrm>
              <a:off x="5316728" y="2412000"/>
              <a:ext cx="1250424" cy="235962"/>
            </a:xfrm>
            <a:prstGeom prst="rect">
              <a:avLst/>
            </a:prstGeom>
            <a:noFill/>
          </p:spPr>
          <p:txBody>
            <a:bodyPr wrap="square" lIns="0" rIns="0" rtlCol="0">
              <a:spAutoFit/>
            </a:bodyPr>
            <a:lstStyle/>
            <a:p>
              <a:pPr algn="ctr"/>
              <a:r>
                <a:rPr lang="en-GB" sz="1400" b="1" baseline="-25000" dirty="0"/>
                <a:t>Second option expires</a:t>
              </a:r>
            </a:p>
          </p:txBody>
        </p:sp>
        <p:sp>
          <p:nvSpPr>
            <p:cNvPr id="83" name="TextovéPole 82">
              <a:extLst>
                <a:ext uri="{FF2B5EF4-FFF2-40B4-BE49-F238E27FC236}">
                  <a16:creationId xmlns:a16="http://schemas.microsoft.com/office/drawing/2014/main" id="{1129F341-0890-4352-8ECF-8AB4C01D6AF5}"/>
                </a:ext>
              </a:extLst>
            </p:cNvPr>
            <p:cNvSpPr txBox="1"/>
            <p:nvPr/>
          </p:nvSpPr>
          <p:spPr>
            <a:xfrm>
              <a:off x="1997060" y="2376000"/>
              <a:ext cx="1061958" cy="379591"/>
            </a:xfrm>
            <a:prstGeom prst="rect">
              <a:avLst/>
            </a:prstGeom>
            <a:noFill/>
          </p:spPr>
          <p:txBody>
            <a:bodyPr wrap="square" lIns="0" rIns="0" rtlCol="0">
              <a:spAutoFit/>
            </a:bodyPr>
            <a:lstStyle/>
            <a:p>
              <a:pPr algn="ctr"/>
              <a:r>
                <a:rPr lang="en-GB" sz="1400" b="1" baseline="-25000" dirty="0"/>
                <a:t>Compound option is issued</a:t>
              </a:r>
            </a:p>
          </p:txBody>
        </p:sp>
        <mc:AlternateContent xmlns:mc="http://schemas.openxmlformats.org/markup-compatibility/2006" xmlns:a14="http://schemas.microsoft.com/office/drawing/2010/main">
          <mc:Choice Requires="a14">
            <p:sp>
              <p:nvSpPr>
                <p:cNvPr id="9" name="TextovéPole 8">
                  <a:extLst>
                    <a:ext uri="{FF2B5EF4-FFF2-40B4-BE49-F238E27FC236}">
                      <a16:creationId xmlns:a16="http://schemas.microsoft.com/office/drawing/2014/main" id="{702C1D13-0EE7-4211-9865-E604B56DE679}"/>
                    </a:ext>
                  </a:extLst>
                </p:cNvPr>
                <p:cNvSpPr txBox="1"/>
                <p:nvPr/>
              </p:nvSpPr>
              <p:spPr>
                <a:xfrm>
                  <a:off x="3723279" y="2322000"/>
                  <a:ext cx="450444" cy="184666"/>
                </a:xfrm>
                <a:prstGeom prst="rect">
                  <a:avLst/>
                </a:prstGeom>
                <a:noFill/>
              </p:spPr>
              <p:txBody>
                <a:bodyPr wrap="none" lIns="0" tIns="0" rIns="0" bIns="0" rtlCol="0">
                  <a:spAutoFit/>
                </a:bodyPr>
                <a:lstStyle/>
                <a:p>
                  <a:pPr algn="ctr"/>
                  <a14:m>
                    <m:oMathPara xmlns:m="http://schemas.openxmlformats.org/officeDocument/2006/math">
                      <m:oMathParaPr>
                        <m:jc m:val="centerGroup"/>
                      </m:oMathParaPr>
                      <m:oMath xmlns:m="http://schemas.openxmlformats.org/officeDocument/2006/math">
                        <m:sSub>
                          <m:sSubPr>
                            <m:ctrlPr>
                              <a:rPr lang="en-GB" sz="1200" b="1" i="1" smtClean="0">
                                <a:latin typeface="Cambria Math" panose="02040503050406030204" pitchFamily="18" charset="0"/>
                                <a:ea typeface="Cambria Math" panose="02040503050406030204" pitchFamily="18" charset="0"/>
                              </a:rPr>
                            </m:ctrlPr>
                          </m:sSubPr>
                          <m:e>
                            <m:r>
                              <a:rPr lang="cs-CZ" sz="1200" b="1" i="1" smtClean="0">
                                <a:latin typeface="Cambria Math" panose="02040503050406030204" pitchFamily="18" charset="0"/>
                                <a:ea typeface="Cambria Math" panose="02040503050406030204" pitchFamily="18" charset="0"/>
                              </a:rPr>
                              <m:t>𝑿</m:t>
                            </m:r>
                          </m:e>
                          <m:sub>
                            <m:r>
                              <a:rPr lang="cs-CZ" sz="1200" b="1" i="1" smtClean="0">
                                <a:latin typeface="Cambria Math" panose="02040503050406030204" pitchFamily="18" charset="0"/>
                                <a:ea typeface="Cambria Math" panose="02040503050406030204" pitchFamily="18" charset="0"/>
                              </a:rPr>
                              <m:t>𝟏</m:t>
                            </m:r>
                          </m:sub>
                        </m:sSub>
                        <m:r>
                          <a:rPr lang="cs-CZ" sz="1200" b="1" i="1" smtClean="0">
                            <a:latin typeface="Cambria Math" panose="02040503050406030204" pitchFamily="18" charset="0"/>
                            <a:ea typeface="Cambria Math" panose="02040503050406030204" pitchFamily="18" charset="0"/>
                          </a:rPr>
                          <m:t>,</m:t>
                        </m:r>
                        <m:sSub>
                          <m:sSubPr>
                            <m:ctrlPr>
                              <a:rPr lang="cs-CZ" sz="1200" b="1" i="1" smtClean="0">
                                <a:latin typeface="Cambria Math" panose="02040503050406030204" pitchFamily="18" charset="0"/>
                                <a:ea typeface="Cambria Math" panose="02040503050406030204" pitchFamily="18" charset="0"/>
                              </a:rPr>
                            </m:ctrlPr>
                          </m:sSubPr>
                          <m:e>
                            <m:r>
                              <a:rPr lang="cs-CZ" sz="1200" b="1" i="1" smtClean="0">
                                <a:latin typeface="Cambria Math" panose="02040503050406030204" pitchFamily="18" charset="0"/>
                                <a:ea typeface="Cambria Math" panose="02040503050406030204" pitchFamily="18" charset="0"/>
                              </a:rPr>
                              <m:t>𝑻</m:t>
                            </m:r>
                          </m:e>
                          <m:sub>
                            <m:r>
                              <a:rPr lang="cs-CZ" sz="1200" b="1" i="1" smtClean="0">
                                <a:latin typeface="Cambria Math" panose="02040503050406030204" pitchFamily="18" charset="0"/>
                                <a:ea typeface="Cambria Math" panose="02040503050406030204" pitchFamily="18" charset="0"/>
                              </a:rPr>
                              <m:t>𝟏</m:t>
                            </m:r>
                          </m:sub>
                        </m:sSub>
                      </m:oMath>
                    </m:oMathPara>
                  </a14:m>
                  <a:endParaRPr lang="en-GB" sz="1200" b="1" i="1" dirty="0">
                    <a:latin typeface="Cambria Math"/>
                    <a:ea typeface="Cambria Math" panose="02040503050406030204" pitchFamily="18" charset="0"/>
                  </a:endParaRPr>
                </a:p>
              </p:txBody>
            </p:sp>
          </mc:Choice>
          <mc:Fallback xmlns="">
            <p:sp>
              <p:nvSpPr>
                <p:cNvPr id="9" name="TextovéPole 8">
                  <a:extLst>
                    <a:ext uri="{FF2B5EF4-FFF2-40B4-BE49-F238E27FC236}">
                      <a16:creationId xmlns:a16="http://schemas.microsoft.com/office/drawing/2014/main" id="{702C1D13-0EE7-4211-9865-E604B56DE679}"/>
                    </a:ext>
                  </a:extLst>
                </p:cNvPr>
                <p:cNvSpPr txBox="1">
                  <a:spLocks noRot="1" noChangeAspect="1" noMove="1" noResize="1" noEditPoints="1" noAdjustHandles="1" noChangeArrowheads="1" noChangeShapeType="1" noTextEdit="1"/>
                </p:cNvSpPr>
                <p:nvPr/>
              </p:nvSpPr>
              <p:spPr>
                <a:xfrm>
                  <a:off x="3723279" y="2322000"/>
                  <a:ext cx="450444" cy="184666"/>
                </a:xfrm>
                <a:prstGeom prst="rect">
                  <a:avLst/>
                </a:prstGeom>
                <a:blipFill>
                  <a:blip r:embed="rId18"/>
                  <a:stretch>
                    <a:fillRect l="-10811" b="-16667"/>
                  </a:stretch>
                </a:blipFill>
              </p:spPr>
              <p:txBody>
                <a:bodyPr/>
                <a:lstStyle/>
                <a:p>
                  <a:r>
                    <a:rPr lang="en-GB">
                      <a:noFill/>
                    </a:rPr>
                    <a:t> </a:t>
                  </a:r>
                </a:p>
              </p:txBody>
            </p:sp>
          </mc:Fallback>
        </mc:AlternateContent>
        <p:sp>
          <p:nvSpPr>
            <p:cNvPr id="10" name="Rovnoramenný trojúhelník 9">
              <a:extLst>
                <a:ext uri="{FF2B5EF4-FFF2-40B4-BE49-F238E27FC236}">
                  <a16:creationId xmlns:a16="http://schemas.microsoft.com/office/drawing/2014/main" id="{3E7AB51D-AF04-C405-A51F-C11D12122CAD}"/>
                </a:ext>
              </a:extLst>
            </p:cNvPr>
            <p:cNvSpPr/>
            <p:nvPr/>
          </p:nvSpPr>
          <p:spPr>
            <a:xfrm rot="10800000">
              <a:off x="2484000" y="2146460"/>
              <a:ext cx="105916" cy="125020"/>
            </a:xfrm>
            <a:prstGeom prst="triangle">
              <a:avLst/>
            </a:prstGeom>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endParaRPr lang="en-GB"/>
            </a:p>
          </p:txBody>
        </p:sp>
        <p:sp>
          <p:nvSpPr>
            <p:cNvPr id="11" name="Rovnoramenný trojúhelník 10">
              <a:extLst>
                <a:ext uri="{FF2B5EF4-FFF2-40B4-BE49-F238E27FC236}">
                  <a16:creationId xmlns:a16="http://schemas.microsoft.com/office/drawing/2014/main" id="{919B3F85-9BCD-A118-2847-C185B975C4F7}"/>
                </a:ext>
              </a:extLst>
            </p:cNvPr>
            <p:cNvSpPr/>
            <p:nvPr/>
          </p:nvSpPr>
          <p:spPr>
            <a:xfrm rot="10800000">
              <a:off x="3871852" y="2146460"/>
              <a:ext cx="105916" cy="125020"/>
            </a:xfrm>
            <a:prstGeom prst="triangle">
              <a:avLst/>
            </a:prstGeom>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endParaRPr lang="en-GB"/>
            </a:p>
          </p:txBody>
        </p:sp>
        <p:sp>
          <p:nvSpPr>
            <p:cNvPr id="12" name="Rovnoramenný trojúhelník 11">
              <a:extLst>
                <a:ext uri="{FF2B5EF4-FFF2-40B4-BE49-F238E27FC236}">
                  <a16:creationId xmlns:a16="http://schemas.microsoft.com/office/drawing/2014/main" id="{7191E79B-EA79-C0EC-A7CB-75AB4A07B152}"/>
                </a:ext>
              </a:extLst>
            </p:cNvPr>
            <p:cNvSpPr/>
            <p:nvPr/>
          </p:nvSpPr>
          <p:spPr>
            <a:xfrm rot="10800000">
              <a:off x="5888076" y="2146460"/>
              <a:ext cx="105916" cy="125020"/>
            </a:xfrm>
            <a:prstGeom prst="triangle">
              <a:avLst/>
            </a:prstGeom>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endParaRPr lang="en-GB"/>
            </a:p>
          </p:txBody>
        </p:sp>
        <mc:AlternateContent xmlns:mc="http://schemas.openxmlformats.org/markup-compatibility/2006" xmlns:a14="http://schemas.microsoft.com/office/drawing/2010/main">
          <mc:Choice Requires="a14">
            <p:sp>
              <p:nvSpPr>
                <p:cNvPr id="13" name="TextovéPole 12">
                  <a:extLst>
                    <a:ext uri="{FF2B5EF4-FFF2-40B4-BE49-F238E27FC236}">
                      <a16:creationId xmlns:a16="http://schemas.microsoft.com/office/drawing/2014/main" id="{AE7B9862-935A-4768-C7A7-8581A85B76AE}"/>
                    </a:ext>
                  </a:extLst>
                </p:cNvPr>
                <p:cNvSpPr txBox="1"/>
                <p:nvPr/>
              </p:nvSpPr>
              <p:spPr>
                <a:xfrm>
                  <a:off x="5702953" y="2320342"/>
                  <a:ext cx="450444" cy="184666"/>
                </a:xfrm>
                <a:prstGeom prst="rect">
                  <a:avLst/>
                </a:prstGeom>
                <a:noFill/>
              </p:spPr>
              <p:txBody>
                <a:bodyPr wrap="none" lIns="0" tIns="0" rIns="0" bIns="0" rtlCol="0">
                  <a:spAutoFit/>
                </a:bodyPr>
                <a:lstStyle/>
                <a:p>
                  <a:pPr algn="ctr"/>
                  <a14:m>
                    <m:oMathPara xmlns:m="http://schemas.openxmlformats.org/officeDocument/2006/math">
                      <m:oMathParaPr>
                        <m:jc m:val="centerGroup"/>
                      </m:oMathParaPr>
                      <m:oMath xmlns:m="http://schemas.openxmlformats.org/officeDocument/2006/math">
                        <m:sSub>
                          <m:sSubPr>
                            <m:ctrlPr>
                              <a:rPr lang="en-GB" sz="1200" b="1" i="1" smtClean="0">
                                <a:latin typeface="Cambria Math" panose="02040503050406030204" pitchFamily="18" charset="0"/>
                                <a:ea typeface="Cambria Math" panose="02040503050406030204" pitchFamily="18" charset="0"/>
                              </a:rPr>
                            </m:ctrlPr>
                          </m:sSubPr>
                          <m:e>
                            <m:r>
                              <a:rPr lang="cs-CZ" sz="1200" b="1" i="1" smtClean="0">
                                <a:latin typeface="Cambria Math" panose="02040503050406030204" pitchFamily="18" charset="0"/>
                                <a:ea typeface="Cambria Math" panose="02040503050406030204" pitchFamily="18" charset="0"/>
                              </a:rPr>
                              <m:t>𝑿</m:t>
                            </m:r>
                          </m:e>
                          <m:sub>
                            <m:r>
                              <a:rPr lang="cs-CZ" sz="1200" b="1" i="1" smtClean="0">
                                <a:latin typeface="Cambria Math" panose="02040503050406030204" pitchFamily="18" charset="0"/>
                                <a:ea typeface="Cambria Math" panose="02040503050406030204" pitchFamily="18" charset="0"/>
                              </a:rPr>
                              <m:t>𝟐</m:t>
                            </m:r>
                          </m:sub>
                        </m:sSub>
                        <m:r>
                          <a:rPr lang="cs-CZ" sz="1200" b="1" i="1" smtClean="0">
                            <a:latin typeface="Cambria Math" panose="02040503050406030204" pitchFamily="18" charset="0"/>
                            <a:ea typeface="Cambria Math" panose="02040503050406030204" pitchFamily="18" charset="0"/>
                          </a:rPr>
                          <m:t>,</m:t>
                        </m:r>
                        <m:sSub>
                          <m:sSubPr>
                            <m:ctrlPr>
                              <a:rPr lang="cs-CZ" sz="1200" b="1" i="1" smtClean="0">
                                <a:latin typeface="Cambria Math" panose="02040503050406030204" pitchFamily="18" charset="0"/>
                                <a:ea typeface="Cambria Math" panose="02040503050406030204" pitchFamily="18" charset="0"/>
                              </a:rPr>
                            </m:ctrlPr>
                          </m:sSubPr>
                          <m:e>
                            <m:r>
                              <a:rPr lang="cs-CZ" sz="1200" b="1" i="1" smtClean="0">
                                <a:latin typeface="Cambria Math" panose="02040503050406030204" pitchFamily="18" charset="0"/>
                                <a:ea typeface="Cambria Math" panose="02040503050406030204" pitchFamily="18" charset="0"/>
                              </a:rPr>
                              <m:t>𝑻</m:t>
                            </m:r>
                          </m:e>
                          <m:sub>
                            <m:r>
                              <a:rPr lang="cs-CZ" sz="1200" b="1" i="1" smtClean="0">
                                <a:latin typeface="Cambria Math" panose="02040503050406030204" pitchFamily="18" charset="0"/>
                                <a:ea typeface="Cambria Math" panose="02040503050406030204" pitchFamily="18" charset="0"/>
                              </a:rPr>
                              <m:t>𝟐</m:t>
                            </m:r>
                          </m:sub>
                        </m:sSub>
                      </m:oMath>
                    </m:oMathPara>
                  </a14:m>
                  <a:endParaRPr lang="en-GB" sz="1200" b="1" i="1" dirty="0">
                    <a:latin typeface="Cambria Math"/>
                    <a:ea typeface="Cambria Math" panose="02040503050406030204" pitchFamily="18" charset="0"/>
                  </a:endParaRPr>
                </a:p>
              </p:txBody>
            </p:sp>
          </mc:Choice>
          <mc:Fallback xmlns="">
            <p:sp>
              <p:nvSpPr>
                <p:cNvPr id="13" name="TextovéPole 12">
                  <a:extLst>
                    <a:ext uri="{FF2B5EF4-FFF2-40B4-BE49-F238E27FC236}">
                      <a16:creationId xmlns:a16="http://schemas.microsoft.com/office/drawing/2014/main" id="{AE7B9862-935A-4768-C7A7-8581A85B76AE}"/>
                    </a:ext>
                  </a:extLst>
                </p:cNvPr>
                <p:cNvSpPr txBox="1">
                  <a:spLocks noRot="1" noChangeAspect="1" noMove="1" noResize="1" noEditPoints="1" noAdjustHandles="1" noChangeArrowheads="1" noChangeShapeType="1" noTextEdit="1"/>
                </p:cNvSpPr>
                <p:nvPr/>
              </p:nvSpPr>
              <p:spPr>
                <a:xfrm>
                  <a:off x="5702953" y="2320342"/>
                  <a:ext cx="450444" cy="184666"/>
                </a:xfrm>
                <a:prstGeom prst="rect">
                  <a:avLst/>
                </a:prstGeom>
                <a:blipFill>
                  <a:blip r:embed="rId19"/>
                  <a:stretch>
                    <a:fillRect l="-10811" b="-16667"/>
                  </a:stretch>
                </a:blipFill>
              </p:spPr>
              <p:txBody>
                <a:bodyPr/>
                <a:lstStyle/>
                <a:p>
                  <a:r>
                    <a:rPr lang="en-GB">
                      <a:noFill/>
                    </a:rPr>
                    <a:t> </a:t>
                  </a:r>
                </a:p>
              </p:txBody>
            </p:sp>
          </mc:Fallback>
        </mc:AlternateContent>
        <p:sp>
          <p:nvSpPr>
            <p:cNvPr id="14" name="TextovéPole 13">
              <a:extLst>
                <a:ext uri="{FF2B5EF4-FFF2-40B4-BE49-F238E27FC236}">
                  <a16:creationId xmlns:a16="http://schemas.microsoft.com/office/drawing/2014/main" id="{FF38DD02-D49F-38B4-3AA9-E58D7469B0F0}"/>
                </a:ext>
              </a:extLst>
            </p:cNvPr>
            <p:cNvSpPr txBox="1"/>
            <p:nvPr/>
          </p:nvSpPr>
          <p:spPr>
            <a:xfrm>
              <a:off x="2494448" y="2322000"/>
              <a:ext cx="83356" cy="184666"/>
            </a:xfrm>
            <a:prstGeom prst="rect">
              <a:avLst/>
            </a:prstGeom>
            <a:noFill/>
          </p:spPr>
          <p:txBody>
            <a:bodyPr wrap="none" lIns="0" tIns="0" rIns="0" bIns="0" rtlCol="0">
              <a:spAutoFit/>
            </a:bodyPr>
            <a:lstStyle/>
            <a:p>
              <a:pPr algn="ctr"/>
              <a:r>
                <a:rPr lang="cs-CZ" sz="1200" b="1" dirty="0">
                  <a:latin typeface="Cambria Math"/>
                  <a:ea typeface="Cambria Math" panose="02040503050406030204" pitchFamily="18" charset="0"/>
                </a:rPr>
                <a:t>0</a:t>
              </a:r>
              <a:endParaRPr lang="en-GB" sz="1200" b="1" dirty="0">
                <a:latin typeface="Cambria Math"/>
                <a:ea typeface="Cambria Math" panose="02040503050406030204" pitchFamily="18" charset="0"/>
              </a:endParaRPr>
            </a:p>
          </p:txBody>
        </p:sp>
      </p:grpSp>
    </p:spTree>
    <p:extLst>
      <p:ext uri="{BB962C8B-B14F-4D97-AF65-F5344CB8AC3E}">
        <p14:creationId xmlns:p14="http://schemas.microsoft.com/office/powerpoint/2010/main" val="14339745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a:xfrm>
            <a:off x="180000" y="6336000"/>
            <a:ext cx="3312000" cy="360000"/>
          </a:xfrm>
        </p:spPr>
        <p:txBody>
          <a:bodyPr/>
          <a:lstStyle/>
          <a:p>
            <a:r>
              <a:rPr lang="en-GB" dirty="0"/>
              <a:t>Exotic options</a:t>
            </a:r>
          </a:p>
        </p:txBody>
      </p:sp>
      <p:sp>
        <p:nvSpPr>
          <p:cNvPr id="3" name="Zástupný symbol pro číslo snímku 2"/>
          <p:cNvSpPr>
            <a:spLocks noGrp="1"/>
          </p:cNvSpPr>
          <p:nvPr>
            <p:ph type="sldNum" sz="quarter" idx="12"/>
          </p:nvPr>
        </p:nvSpPr>
        <p:spPr>
          <a:xfrm>
            <a:off x="7164000" y="6336000"/>
            <a:ext cx="1800000" cy="360000"/>
          </a:xfrm>
        </p:spPr>
        <p:txBody>
          <a:bodyPr/>
          <a:lstStyle/>
          <a:p>
            <a:pPr algn="r"/>
            <a:fld id="{DFE5482F-2F05-49C5-9E15-73F945A41231}" type="slidenum">
              <a:rPr lang="cs-CZ" smtClean="0"/>
              <a:pPr algn="r"/>
              <a:t>11</a:t>
            </a:fld>
            <a:endParaRPr lang="cs-CZ" dirty="0"/>
          </a:p>
        </p:txBody>
      </p:sp>
      <p:sp>
        <p:nvSpPr>
          <p:cNvPr id="4" name="Nadpis 3"/>
          <p:cNvSpPr>
            <a:spLocks noGrp="1"/>
          </p:cNvSpPr>
          <p:nvPr>
            <p:ph type="title"/>
          </p:nvPr>
        </p:nvSpPr>
        <p:spPr>
          <a:xfrm>
            <a:off x="144000" y="144000"/>
            <a:ext cx="2987840" cy="648072"/>
          </a:xfrm>
        </p:spPr>
        <p:txBody>
          <a:bodyPr/>
          <a:lstStyle/>
          <a:p>
            <a:r>
              <a:rPr lang="en-GB" dirty="0">
                <a:solidFill>
                  <a:srgbClr val="000000"/>
                </a:solidFill>
              </a:rPr>
              <a:t>Chooser options</a:t>
            </a:r>
          </a:p>
        </p:txBody>
      </p:sp>
      <p:sp>
        <p:nvSpPr>
          <p:cNvPr id="29" name="TextovéPole 28"/>
          <p:cNvSpPr txBox="1"/>
          <p:nvPr/>
        </p:nvSpPr>
        <p:spPr>
          <a:xfrm>
            <a:off x="864000" y="864000"/>
            <a:ext cx="1980000"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Description</a:t>
            </a:r>
          </a:p>
        </p:txBody>
      </p:sp>
      <p:sp>
        <p:nvSpPr>
          <p:cNvPr id="59" name="TextovéPole 58"/>
          <p:cNvSpPr txBox="1"/>
          <p:nvPr/>
        </p:nvSpPr>
        <p:spPr>
          <a:xfrm>
            <a:off x="1187623" y="1189977"/>
            <a:ext cx="7776377" cy="646331"/>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solidFill>
                  <a:srgbClr val="7030A0"/>
                </a:solidFill>
                <a:latin typeface="Cambria Math" panose="02040503050406030204" pitchFamily="18" charset="0"/>
                <a:ea typeface="Cambria Math" panose="02040503050406030204" pitchFamily="18" charset="0"/>
              </a:rPr>
              <a:t>Chooser (as-you-like-it) option </a:t>
            </a:r>
            <a:r>
              <a:rPr lang="en-GB" dirty="0">
                <a:latin typeface="Cambria Math" panose="02040503050406030204" pitchFamily="18" charset="0"/>
                <a:ea typeface="Cambria Math" panose="02040503050406030204" pitchFamily="18" charset="0"/>
              </a:rPr>
              <a:t>gives its holder the right to choose, after a specified period of time, whether the option will be a call or a put </a:t>
            </a:r>
          </a:p>
        </p:txBody>
      </p:sp>
      <p:sp>
        <p:nvSpPr>
          <p:cNvPr id="70" name="TextovéPole 69"/>
          <p:cNvSpPr txBox="1"/>
          <p:nvPr/>
        </p:nvSpPr>
        <p:spPr>
          <a:xfrm>
            <a:off x="864000" y="2808000"/>
            <a:ext cx="3722511"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Value of a chooser option</a:t>
            </a:r>
          </a:p>
        </p:txBody>
      </p:sp>
      <p:sp>
        <p:nvSpPr>
          <p:cNvPr id="46" name="TextovéPole 45"/>
          <p:cNvSpPr txBox="1"/>
          <p:nvPr/>
        </p:nvSpPr>
        <p:spPr>
          <a:xfrm>
            <a:off x="1187624" y="2217389"/>
            <a:ext cx="7812376" cy="646331"/>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Successor call or put options usually have the same exercise price and the same time to maturity, but more complex chooser options can be designed</a:t>
            </a:r>
          </a:p>
        </p:txBody>
      </p:sp>
      <p:sp>
        <p:nvSpPr>
          <p:cNvPr id="78" name="TextovéPole 77"/>
          <p:cNvSpPr txBox="1"/>
          <p:nvPr/>
        </p:nvSpPr>
        <p:spPr>
          <a:xfrm>
            <a:off x="1187999" y="3924564"/>
            <a:ext cx="3095969" cy="369332"/>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Alternative choice criteria</a:t>
            </a:r>
          </a:p>
        </p:txBody>
      </p:sp>
      <mc:AlternateContent xmlns:mc="http://schemas.openxmlformats.org/markup-compatibility/2006" xmlns:a14="http://schemas.microsoft.com/office/drawing/2010/main">
        <mc:Choice Requires="a14">
          <p:sp>
            <p:nvSpPr>
              <p:cNvPr id="64" name="TextovéPole 63"/>
              <p:cNvSpPr txBox="1"/>
              <p:nvPr/>
            </p:nvSpPr>
            <p:spPr>
              <a:xfrm>
                <a:off x="1692000" y="3173021"/>
                <a:ext cx="1455078" cy="369332"/>
              </a:xfrm>
              <a:prstGeom prst="rect">
                <a:avLst/>
              </a:prstGeom>
              <a:noFill/>
            </p:spPr>
            <p:txBody>
              <a:bodyPr wrap="none" lIns="0" tIns="0" rIns="0" bIns="0" rtlCol="0">
                <a:spAutoFit/>
              </a:bodyPr>
              <a:lstStyle/>
              <a:p>
                <a:pPr algn="ctr">
                  <a:lnSpc>
                    <a:spcPct val="150000"/>
                  </a:lnSpc>
                </a:pPr>
                <a14:m>
                  <m:oMathPara xmlns:m="http://schemas.openxmlformats.org/officeDocument/2006/math">
                    <m:oMathParaPr>
                      <m:jc m:val="left"/>
                    </m:oMathParaPr>
                    <m:oMath xmlns:m="http://schemas.openxmlformats.org/officeDocument/2006/math">
                      <m:sSub>
                        <m:sSubPr>
                          <m:ctrlPr>
                            <a:rPr lang="cs-CZ" sz="1600" b="0" i="1" smtClean="0">
                              <a:latin typeface="Cambria Math" panose="02040503050406030204" pitchFamily="18" charset="0"/>
                              <a:ea typeface="Cambria Math" panose="02040503050406030204" pitchFamily="18" charset="0"/>
                            </a:rPr>
                          </m:ctrlPr>
                        </m:sSubPr>
                        <m:e>
                          <m:r>
                            <a:rPr lang="cs-CZ" sz="1600" b="0" i="1" smtClean="0">
                              <a:latin typeface="Cambria Math" panose="02040503050406030204" pitchFamily="18" charset="0"/>
                              <a:ea typeface="Cambria Math" panose="02040503050406030204" pitchFamily="18" charset="0"/>
                            </a:rPr>
                            <m:t>𝑉</m:t>
                          </m:r>
                        </m:e>
                        <m:sub>
                          <m:r>
                            <a:rPr lang="cs-CZ" sz="1600" b="0" i="1" smtClean="0">
                              <a:latin typeface="Cambria Math" panose="02040503050406030204" pitchFamily="18" charset="0"/>
                              <a:ea typeface="Cambria Math" panose="02040503050406030204" pitchFamily="18" charset="0"/>
                            </a:rPr>
                            <m:t>𝑡</m:t>
                          </m:r>
                        </m:sub>
                      </m:sSub>
                      <m:r>
                        <a:rPr lang="cs-CZ" sz="1600" b="0" i="1" smtClean="0">
                          <a:latin typeface="Cambria Math" panose="02040503050406030204" pitchFamily="18" charset="0"/>
                          <a:ea typeface="Cambria Math" panose="02040503050406030204" pitchFamily="18" charset="0"/>
                        </a:rPr>
                        <m:t>=</m:t>
                      </m:r>
                      <m:r>
                        <m:rPr>
                          <m:nor/>
                        </m:rPr>
                        <a:rPr lang="cs-CZ" sz="1600" b="0" i="0" smtClean="0">
                          <a:latin typeface="Cambria Math" panose="02040503050406030204" pitchFamily="18" charset="0"/>
                          <a:ea typeface="Cambria Math" panose="02040503050406030204" pitchFamily="18" charset="0"/>
                        </a:rPr>
                        <m:t>max</m:t>
                      </m:r>
                      <m:r>
                        <m:rPr>
                          <m:nor/>
                        </m:rPr>
                        <a:rPr lang="en-US" sz="1600" b="0" i="0" smtClean="0">
                          <a:latin typeface="Cambria Math" panose="02040503050406030204" pitchFamily="18" charset="0"/>
                          <a:ea typeface="Cambria Math" panose="02040503050406030204" pitchFamily="18" charset="0"/>
                        </a:rPr>
                        <m:t>[</m:t>
                      </m:r>
                      <m:sSub>
                        <m:sSubPr>
                          <m:ctrlPr>
                            <a:rPr lang="en-US" sz="1600" b="0" i="1" smtClean="0">
                              <a:latin typeface="Cambria Math" panose="02040503050406030204" pitchFamily="18" charset="0"/>
                              <a:ea typeface="Cambria Math" panose="02040503050406030204" pitchFamily="18" charset="0"/>
                            </a:rPr>
                          </m:ctrlPr>
                        </m:sSubPr>
                        <m:e>
                          <m:r>
                            <a:rPr lang="cs-CZ" sz="1600" b="0" i="1" smtClean="0">
                              <a:latin typeface="Cambria Math" panose="02040503050406030204" pitchFamily="18" charset="0"/>
                              <a:ea typeface="Cambria Math" panose="02040503050406030204" pitchFamily="18" charset="0"/>
                            </a:rPr>
                            <m:t>𝐶</m:t>
                          </m:r>
                        </m:e>
                        <m:sub>
                          <m:r>
                            <a:rPr lang="cs-CZ" sz="1600" b="0" i="1" smtClean="0">
                              <a:latin typeface="Cambria Math" panose="02040503050406030204" pitchFamily="18" charset="0"/>
                              <a:ea typeface="Cambria Math" panose="02040503050406030204" pitchFamily="18" charset="0"/>
                            </a:rPr>
                            <m:t>𝑡</m:t>
                          </m:r>
                        </m:sub>
                      </m:sSub>
                      <m:r>
                        <a:rPr lang="cs-CZ" sz="1600" b="0" i="1" smtClean="0">
                          <a:latin typeface="Cambria Math" panose="02040503050406030204" pitchFamily="18" charset="0"/>
                          <a:ea typeface="Cambria Math" panose="02040503050406030204" pitchFamily="18" charset="0"/>
                        </a:rPr>
                        <m:t>,</m:t>
                      </m:r>
                      <m:sSub>
                        <m:sSubPr>
                          <m:ctrlPr>
                            <a:rPr lang="cs-CZ" sz="1600" b="0" i="1" smtClean="0">
                              <a:latin typeface="Cambria Math" panose="02040503050406030204" pitchFamily="18" charset="0"/>
                              <a:ea typeface="Cambria Math" panose="02040503050406030204" pitchFamily="18" charset="0"/>
                            </a:rPr>
                          </m:ctrlPr>
                        </m:sSubPr>
                        <m:e>
                          <m:r>
                            <a:rPr lang="cs-CZ" sz="1600" b="0" i="1" smtClean="0">
                              <a:latin typeface="Cambria Math" panose="02040503050406030204" pitchFamily="18" charset="0"/>
                              <a:ea typeface="Cambria Math" panose="02040503050406030204" pitchFamily="18" charset="0"/>
                            </a:rPr>
                            <m:t>𝑃</m:t>
                          </m:r>
                        </m:e>
                        <m:sub>
                          <m:r>
                            <a:rPr lang="cs-CZ" sz="1600" b="0" i="1" smtClean="0">
                              <a:latin typeface="Cambria Math" panose="02040503050406030204" pitchFamily="18" charset="0"/>
                              <a:ea typeface="Cambria Math" panose="02040503050406030204" pitchFamily="18" charset="0"/>
                            </a:rPr>
                            <m:t>𝑡</m:t>
                          </m:r>
                        </m:sub>
                      </m:sSub>
                      <m:r>
                        <a:rPr lang="cs-CZ" sz="1600" b="0" i="1" smtClean="0">
                          <a:latin typeface="Cambria Math" panose="02040503050406030204" pitchFamily="18" charset="0"/>
                          <a:ea typeface="Cambria Math" panose="02040503050406030204" pitchFamily="18" charset="0"/>
                        </a:rPr>
                        <m:t>]</m:t>
                      </m:r>
                    </m:oMath>
                  </m:oMathPara>
                </a14:m>
                <a:endParaRPr lang="cs-CZ" sz="1600" i="1" dirty="0">
                  <a:latin typeface="Cambria Math"/>
                  <a:ea typeface="Cambria Math" panose="02040503050406030204" pitchFamily="18" charset="0"/>
                </a:endParaRPr>
              </a:p>
            </p:txBody>
          </p:sp>
        </mc:Choice>
        <mc:Fallback xmlns="">
          <p:sp>
            <p:nvSpPr>
              <p:cNvPr id="64" name="TextovéPole 63"/>
              <p:cNvSpPr txBox="1">
                <a:spLocks noRot="1" noChangeAspect="1" noMove="1" noResize="1" noEditPoints="1" noAdjustHandles="1" noChangeArrowheads="1" noChangeShapeType="1" noTextEdit="1"/>
              </p:cNvSpPr>
              <p:nvPr/>
            </p:nvSpPr>
            <p:spPr>
              <a:xfrm>
                <a:off x="1692000" y="3173021"/>
                <a:ext cx="1455078" cy="369332"/>
              </a:xfrm>
              <a:prstGeom prst="rect">
                <a:avLst/>
              </a:prstGeom>
              <a:blipFill>
                <a:blip r:embed="rId11"/>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3" name="TextovéPole 22">
                <a:extLst>
                  <a:ext uri="{FF2B5EF4-FFF2-40B4-BE49-F238E27FC236}">
                    <a16:creationId xmlns:a16="http://schemas.microsoft.com/office/drawing/2014/main" id="{1D93D4A6-5B79-2B55-0C07-A9363F38714E}"/>
                  </a:ext>
                </a:extLst>
              </p:cNvPr>
              <p:cNvSpPr txBox="1"/>
              <p:nvPr/>
            </p:nvSpPr>
            <p:spPr>
              <a:xfrm>
                <a:off x="3161608" y="3163864"/>
                <a:ext cx="5548319" cy="385234"/>
              </a:xfrm>
              <a:prstGeom prst="rect">
                <a:avLst/>
              </a:prstGeom>
              <a:noFill/>
            </p:spPr>
            <p:txBody>
              <a:bodyPr wrap="square" lIns="0" tIns="0" rIns="0" bIns="0" rtlCol="0">
                <a:spAutoFit/>
              </a:bodyPr>
              <a:lstStyle/>
              <a:p>
                <a:pPr algn="ctr">
                  <a:lnSpc>
                    <a:spcPct val="150000"/>
                  </a:lnSpc>
                </a:pPr>
                <a14:m>
                  <m:oMathPara xmlns:m="http://schemas.openxmlformats.org/officeDocument/2006/math">
                    <m:oMathParaPr>
                      <m:jc m:val="left"/>
                    </m:oMathParaPr>
                    <m:oMath xmlns:m="http://schemas.openxmlformats.org/officeDocument/2006/math">
                      <m:r>
                        <m:rPr>
                          <m:nor/>
                        </m:rPr>
                        <a:rPr lang="en-GB" sz="1600" smtClean="0">
                          <a:latin typeface="Cambria Math" panose="02040503050406030204" pitchFamily="18" charset="0"/>
                          <a:ea typeface="Cambria Math" panose="02040503050406030204" pitchFamily="18" charset="0"/>
                        </a:rPr>
                        <m:t>=</m:t>
                      </m:r>
                      <m:r>
                        <m:rPr>
                          <m:nor/>
                        </m:rPr>
                        <a:rPr lang="en-GB" sz="1600" b="0" i="0" smtClean="0">
                          <a:latin typeface="Cambria Math" panose="02040503050406030204" pitchFamily="18" charset="0"/>
                          <a:ea typeface="Cambria Math" panose="02040503050406030204" pitchFamily="18" charset="0"/>
                        </a:rPr>
                        <m:t> </m:t>
                      </m:r>
                      <m:r>
                        <m:rPr>
                          <m:nor/>
                        </m:rPr>
                        <a:rPr lang="cs-CZ" sz="1600" smtClean="0">
                          <a:latin typeface="Cambria Math" panose="02040503050406030204" pitchFamily="18" charset="0"/>
                          <a:ea typeface="Cambria Math" panose="02040503050406030204" pitchFamily="18" charset="0"/>
                        </a:rPr>
                        <m:t>max</m:t>
                      </m:r>
                      <m:r>
                        <m:rPr>
                          <m:nor/>
                        </m:rPr>
                        <a:rPr lang="en-US" sz="1600" smtClean="0">
                          <a:latin typeface="Cambria Math" panose="02040503050406030204" pitchFamily="18" charset="0"/>
                          <a:ea typeface="Cambria Math" panose="02040503050406030204" pitchFamily="18" charset="0"/>
                        </a:rPr>
                        <m:t>[</m:t>
                      </m:r>
                      <m:sSub>
                        <m:sSubPr>
                          <m:ctrlPr>
                            <a:rPr lang="en-US" sz="1600" i="1">
                              <a:latin typeface="Cambria Math" panose="02040503050406030204" pitchFamily="18" charset="0"/>
                              <a:ea typeface="Cambria Math" panose="02040503050406030204" pitchFamily="18" charset="0"/>
                            </a:rPr>
                          </m:ctrlPr>
                        </m:sSubPr>
                        <m:e>
                          <m:r>
                            <a:rPr lang="cs-CZ" sz="1600" i="1">
                              <a:latin typeface="Cambria Math" panose="02040503050406030204" pitchFamily="18" charset="0"/>
                              <a:ea typeface="Cambria Math" panose="02040503050406030204" pitchFamily="18" charset="0"/>
                            </a:rPr>
                            <m:t>𝐶</m:t>
                          </m:r>
                        </m:e>
                        <m:sub>
                          <m:r>
                            <a:rPr lang="cs-CZ" sz="1600" i="1">
                              <a:latin typeface="Cambria Math" panose="02040503050406030204" pitchFamily="18" charset="0"/>
                              <a:ea typeface="Cambria Math" panose="02040503050406030204" pitchFamily="18" charset="0"/>
                            </a:rPr>
                            <m:t>𝑡</m:t>
                          </m:r>
                        </m:sub>
                      </m:sSub>
                      <m:r>
                        <a:rPr lang="cs-CZ" sz="1600" i="1">
                          <a:latin typeface="Cambria Math" panose="02040503050406030204" pitchFamily="18" charset="0"/>
                          <a:ea typeface="Cambria Math" panose="02040503050406030204" pitchFamily="18" charset="0"/>
                        </a:rPr>
                        <m:t>,</m:t>
                      </m:r>
                      <m:sSub>
                        <m:sSubPr>
                          <m:ctrlPr>
                            <a:rPr lang="cs-CZ" sz="1600" i="1">
                              <a:latin typeface="Cambria Math" panose="02040503050406030204" pitchFamily="18" charset="0"/>
                              <a:ea typeface="Cambria Math" panose="02040503050406030204" pitchFamily="18" charset="0"/>
                            </a:rPr>
                          </m:ctrlPr>
                        </m:sSubPr>
                        <m:e>
                          <m:r>
                            <a:rPr lang="en-US" sz="1600" b="0" i="1" smtClean="0">
                              <a:latin typeface="Cambria Math" panose="02040503050406030204" pitchFamily="18" charset="0"/>
                              <a:ea typeface="Cambria Math" panose="02040503050406030204" pitchFamily="18" charset="0"/>
                            </a:rPr>
                            <m:t>𝐶</m:t>
                          </m:r>
                        </m:e>
                        <m:sub>
                          <m:r>
                            <a:rPr lang="cs-CZ" sz="1600" i="1">
                              <a:latin typeface="Cambria Math" panose="02040503050406030204" pitchFamily="18" charset="0"/>
                              <a:ea typeface="Cambria Math" panose="02040503050406030204" pitchFamily="18" charset="0"/>
                            </a:rPr>
                            <m:t>𝑡</m:t>
                          </m:r>
                        </m:sub>
                      </m:sSub>
                      <m:r>
                        <a:rPr lang="en-US" sz="1600" b="0" i="1" smtClean="0">
                          <a:latin typeface="Cambria Math" panose="02040503050406030204" pitchFamily="18" charset="0"/>
                          <a:ea typeface="Cambria Math" panose="02040503050406030204" pitchFamily="18" charset="0"/>
                        </a:rPr>
                        <m:t>+</m:t>
                      </m:r>
                      <m:r>
                        <a:rPr lang="en-US" sz="1600" b="0" i="1" smtClean="0">
                          <a:latin typeface="Cambria Math" panose="02040503050406030204" pitchFamily="18" charset="0"/>
                          <a:ea typeface="Cambria Math" panose="02040503050406030204" pitchFamily="18" charset="0"/>
                        </a:rPr>
                        <m:t>𝑋</m:t>
                      </m:r>
                      <m:sSup>
                        <m:sSupPr>
                          <m:ctrlPr>
                            <a:rPr lang="en-US" sz="1600" b="0" i="1" smtClean="0">
                              <a:latin typeface="Cambria Math" panose="02040503050406030204" pitchFamily="18" charset="0"/>
                              <a:ea typeface="Cambria Math" panose="02040503050406030204" pitchFamily="18" charset="0"/>
                            </a:rPr>
                          </m:ctrlPr>
                        </m:sSupPr>
                        <m:e>
                          <m:r>
                            <a:rPr lang="en-US" sz="1600" b="0" i="1" smtClean="0">
                              <a:latin typeface="Cambria Math" panose="02040503050406030204" pitchFamily="18" charset="0"/>
                              <a:ea typeface="Cambria Math" panose="02040503050406030204" pitchFamily="18" charset="0"/>
                            </a:rPr>
                            <m:t>𝑒</m:t>
                          </m:r>
                        </m:e>
                        <m:sup>
                          <m:r>
                            <a:rPr lang="en-US" sz="1600" b="0" i="1" smtClean="0">
                              <a:latin typeface="Cambria Math" panose="02040503050406030204" pitchFamily="18" charset="0"/>
                              <a:ea typeface="Cambria Math" panose="02040503050406030204" pitchFamily="18" charset="0"/>
                            </a:rPr>
                            <m:t>−</m:t>
                          </m:r>
                          <m:r>
                            <a:rPr lang="en-US" sz="1600" b="0" i="1" smtClean="0">
                              <a:latin typeface="Cambria Math" panose="02040503050406030204" pitchFamily="18" charset="0"/>
                              <a:ea typeface="Cambria Math" panose="02040503050406030204" pitchFamily="18" charset="0"/>
                            </a:rPr>
                            <m:t>𝑟</m:t>
                          </m:r>
                          <m:r>
                            <a:rPr lang="cs-CZ" sz="1600" b="0" i="1" smtClean="0">
                              <a:latin typeface="Cambria Math" panose="02040503050406030204" pitchFamily="18" charset="0"/>
                              <a:ea typeface="Cambria Math" panose="02040503050406030204" pitchFamily="18" charset="0"/>
                            </a:rPr>
                            <m:t>(</m:t>
                          </m:r>
                          <m:r>
                            <a:rPr lang="en-US" sz="1600" b="0" i="1" smtClean="0">
                              <a:latin typeface="Cambria Math" panose="02040503050406030204" pitchFamily="18" charset="0"/>
                              <a:ea typeface="Cambria Math" panose="02040503050406030204" pitchFamily="18" charset="0"/>
                            </a:rPr>
                            <m:t>𝑇</m:t>
                          </m:r>
                          <m:r>
                            <a:rPr lang="en-US" sz="1600" b="0" i="1" smtClean="0">
                              <a:latin typeface="Cambria Math" panose="02040503050406030204" pitchFamily="18" charset="0"/>
                              <a:ea typeface="Cambria Math" panose="02040503050406030204" pitchFamily="18" charset="0"/>
                            </a:rPr>
                            <m:t>−</m:t>
                          </m:r>
                          <m:r>
                            <a:rPr lang="en-US" sz="1600" b="0" i="1" smtClean="0">
                              <a:latin typeface="Cambria Math" panose="02040503050406030204" pitchFamily="18" charset="0"/>
                              <a:ea typeface="Cambria Math" panose="02040503050406030204" pitchFamily="18" charset="0"/>
                            </a:rPr>
                            <m:t>𝑡</m:t>
                          </m:r>
                          <m:r>
                            <a:rPr lang="cs-CZ" sz="1600" b="0" i="1" smtClean="0">
                              <a:latin typeface="Cambria Math" panose="02040503050406030204" pitchFamily="18" charset="0"/>
                              <a:ea typeface="Cambria Math" panose="02040503050406030204" pitchFamily="18" charset="0"/>
                            </a:rPr>
                            <m:t>)</m:t>
                          </m:r>
                        </m:sup>
                      </m:sSup>
                      <m:r>
                        <a:rPr lang="cs-CZ" sz="1600" b="0" i="1" smtClean="0">
                          <a:latin typeface="Cambria Math" panose="02040503050406030204" pitchFamily="18" charset="0"/>
                          <a:ea typeface="Cambria Math" panose="02040503050406030204" pitchFamily="18" charset="0"/>
                        </a:rPr>
                        <m:t>−</m:t>
                      </m:r>
                      <m:sSub>
                        <m:sSubPr>
                          <m:ctrlPr>
                            <a:rPr lang="cs-CZ" sz="1600" b="0" i="1" smtClean="0">
                              <a:latin typeface="Cambria Math" panose="02040503050406030204" pitchFamily="18" charset="0"/>
                              <a:ea typeface="Cambria Math" panose="02040503050406030204" pitchFamily="18" charset="0"/>
                            </a:rPr>
                          </m:ctrlPr>
                        </m:sSubPr>
                        <m:e>
                          <m:r>
                            <a:rPr lang="cs-CZ" sz="1600" b="0" i="1" smtClean="0">
                              <a:latin typeface="Cambria Math" panose="02040503050406030204" pitchFamily="18" charset="0"/>
                              <a:ea typeface="Cambria Math" panose="02040503050406030204" pitchFamily="18" charset="0"/>
                            </a:rPr>
                            <m:t>𝑆</m:t>
                          </m:r>
                        </m:e>
                        <m:sub>
                          <m:r>
                            <a:rPr lang="cs-CZ" sz="1600" b="0" i="1" smtClean="0">
                              <a:latin typeface="Cambria Math" panose="02040503050406030204" pitchFamily="18" charset="0"/>
                              <a:ea typeface="Cambria Math" panose="02040503050406030204" pitchFamily="18" charset="0"/>
                            </a:rPr>
                            <m:t>𝑡</m:t>
                          </m:r>
                        </m:sub>
                      </m:sSub>
                      <m:r>
                        <a:rPr lang="en-GB" sz="1600" b="0" i="1" smtClean="0">
                          <a:latin typeface="Cambria Math" panose="02040503050406030204" pitchFamily="18" charset="0"/>
                          <a:ea typeface="Cambria Math" panose="02040503050406030204" pitchFamily="18" charset="0"/>
                        </a:rPr>
                        <m:t>]</m:t>
                      </m:r>
                      <m:r>
                        <a:rPr lang="cs-CZ" sz="1600" b="0" i="1" smtClean="0">
                          <a:latin typeface="Cambria Math" panose="02040503050406030204" pitchFamily="18" charset="0"/>
                          <a:ea typeface="Cambria Math" panose="02040503050406030204" pitchFamily="18" charset="0"/>
                        </a:rPr>
                        <m:t> =</m:t>
                      </m:r>
                      <m:sSub>
                        <m:sSubPr>
                          <m:ctrlPr>
                            <a:rPr lang="cs-CZ" sz="1600" b="0" i="1" smtClean="0">
                              <a:latin typeface="Cambria Math" panose="02040503050406030204" pitchFamily="18" charset="0"/>
                              <a:ea typeface="Cambria Math" panose="02040503050406030204" pitchFamily="18" charset="0"/>
                            </a:rPr>
                          </m:ctrlPr>
                        </m:sSubPr>
                        <m:e>
                          <m:r>
                            <a:rPr lang="cs-CZ" sz="1600" b="0" i="1" smtClean="0">
                              <a:latin typeface="Cambria Math" panose="02040503050406030204" pitchFamily="18" charset="0"/>
                              <a:ea typeface="Cambria Math" panose="02040503050406030204" pitchFamily="18" charset="0"/>
                            </a:rPr>
                            <m:t>𝐶</m:t>
                          </m:r>
                        </m:e>
                        <m:sub>
                          <m:r>
                            <a:rPr lang="cs-CZ" sz="1600" b="0" i="1" smtClean="0">
                              <a:latin typeface="Cambria Math" panose="02040503050406030204" pitchFamily="18" charset="0"/>
                              <a:ea typeface="Cambria Math" panose="02040503050406030204" pitchFamily="18" charset="0"/>
                            </a:rPr>
                            <m:t>𝑡</m:t>
                          </m:r>
                        </m:sub>
                      </m:sSub>
                      <m:r>
                        <a:rPr lang="cs-CZ" sz="1600" b="0" i="1" smtClean="0">
                          <a:latin typeface="Cambria Math" panose="02040503050406030204" pitchFamily="18" charset="0"/>
                          <a:ea typeface="Cambria Math" panose="02040503050406030204" pitchFamily="18" charset="0"/>
                        </a:rPr>
                        <m:t>+</m:t>
                      </m:r>
                      <m:r>
                        <m:rPr>
                          <m:nor/>
                        </m:rPr>
                        <a:rPr lang="cs-CZ" sz="1600">
                          <a:latin typeface="Cambria Math" panose="02040503050406030204" pitchFamily="18" charset="0"/>
                          <a:ea typeface="Cambria Math" panose="02040503050406030204" pitchFamily="18" charset="0"/>
                        </a:rPr>
                        <m:t>max</m:t>
                      </m:r>
                      <m:r>
                        <m:rPr>
                          <m:nor/>
                        </m:rPr>
                        <a:rPr lang="en-US" sz="1600">
                          <a:latin typeface="Cambria Math" panose="02040503050406030204" pitchFamily="18" charset="0"/>
                          <a:ea typeface="Cambria Math" panose="02040503050406030204" pitchFamily="18" charset="0"/>
                        </a:rPr>
                        <m:t>[</m:t>
                      </m:r>
                      <m:r>
                        <a:rPr lang="cs-CZ" sz="1600" b="0" i="1" smtClean="0">
                          <a:latin typeface="Cambria Math" panose="02040503050406030204" pitchFamily="18" charset="0"/>
                          <a:ea typeface="Cambria Math" panose="02040503050406030204" pitchFamily="18" charset="0"/>
                        </a:rPr>
                        <m:t>0,</m:t>
                      </m:r>
                      <m:r>
                        <a:rPr lang="en-US" sz="1600" i="1">
                          <a:latin typeface="Cambria Math" panose="02040503050406030204" pitchFamily="18" charset="0"/>
                          <a:ea typeface="Cambria Math" panose="02040503050406030204" pitchFamily="18" charset="0"/>
                        </a:rPr>
                        <m:t>𝑋</m:t>
                      </m:r>
                      <m:sSup>
                        <m:sSupPr>
                          <m:ctrlPr>
                            <a:rPr lang="en-US" sz="1600" i="1">
                              <a:latin typeface="Cambria Math" panose="02040503050406030204" pitchFamily="18" charset="0"/>
                              <a:ea typeface="Cambria Math" panose="02040503050406030204" pitchFamily="18" charset="0"/>
                            </a:rPr>
                          </m:ctrlPr>
                        </m:sSupPr>
                        <m:e>
                          <m:r>
                            <a:rPr lang="en-US" sz="1600" i="1">
                              <a:latin typeface="Cambria Math" panose="02040503050406030204" pitchFamily="18" charset="0"/>
                              <a:ea typeface="Cambria Math" panose="02040503050406030204" pitchFamily="18" charset="0"/>
                            </a:rPr>
                            <m:t>𝑒</m:t>
                          </m:r>
                        </m:e>
                        <m:sup>
                          <m:r>
                            <a:rPr lang="en-US" sz="1600" i="1">
                              <a:latin typeface="Cambria Math" panose="02040503050406030204" pitchFamily="18" charset="0"/>
                              <a:ea typeface="Cambria Math" panose="02040503050406030204" pitchFamily="18" charset="0"/>
                            </a:rPr>
                            <m:t>−</m:t>
                          </m:r>
                          <m:r>
                            <a:rPr lang="en-US" sz="1600" i="1">
                              <a:latin typeface="Cambria Math" panose="02040503050406030204" pitchFamily="18" charset="0"/>
                              <a:ea typeface="Cambria Math" panose="02040503050406030204" pitchFamily="18" charset="0"/>
                            </a:rPr>
                            <m:t>𝑟</m:t>
                          </m:r>
                          <m:r>
                            <a:rPr lang="cs-CZ" sz="1600" i="1">
                              <a:latin typeface="Cambria Math" panose="02040503050406030204" pitchFamily="18" charset="0"/>
                              <a:ea typeface="Cambria Math" panose="02040503050406030204" pitchFamily="18" charset="0"/>
                            </a:rPr>
                            <m:t>(</m:t>
                          </m:r>
                          <m:r>
                            <a:rPr lang="en-US" sz="1600" i="1">
                              <a:latin typeface="Cambria Math" panose="02040503050406030204" pitchFamily="18" charset="0"/>
                              <a:ea typeface="Cambria Math" panose="02040503050406030204" pitchFamily="18" charset="0"/>
                            </a:rPr>
                            <m:t>𝑇</m:t>
                          </m:r>
                          <m:r>
                            <a:rPr lang="en-US" sz="1600" i="1">
                              <a:latin typeface="Cambria Math" panose="02040503050406030204" pitchFamily="18" charset="0"/>
                              <a:ea typeface="Cambria Math" panose="02040503050406030204" pitchFamily="18" charset="0"/>
                            </a:rPr>
                            <m:t>−</m:t>
                          </m:r>
                          <m:r>
                            <a:rPr lang="en-US" sz="1600" i="1">
                              <a:latin typeface="Cambria Math" panose="02040503050406030204" pitchFamily="18" charset="0"/>
                              <a:ea typeface="Cambria Math" panose="02040503050406030204" pitchFamily="18" charset="0"/>
                            </a:rPr>
                            <m:t>𝑡</m:t>
                          </m:r>
                          <m:r>
                            <a:rPr lang="cs-CZ" sz="1600" i="1">
                              <a:latin typeface="Cambria Math" panose="02040503050406030204" pitchFamily="18" charset="0"/>
                              <a:ea typeface="Cambria Math" panose="02040503050406030204" pitchFamily="18" charset="0"/>
                            </a:rPr>
                            <m:t>)</m:t>
                          </m:r>
                        </m:sup>
                      </m:sSup>
                      <m:r>
                        <a:rPr lang="cs-CZ" sz="1600" i="1">
                          <a:latin typeface="Cambria Math" panose="02040503050406030204" pitchFamily="18" charset="0"/>
                          <a:ea typeface="Cambria Math" panose="02040503050406030204" pitchFamily="18" charset="0"/>
                        </a:rPr>
                        <m:t>−</m:t>
                      </m:r>
                      <m:sSub>
                        <m:sSubPr>
                          <m:ctrlPr>
                            <a:rPr lang="cs-CZ" sz="1600" i="1">
                              <a:latin typeface="Cambria Math" panose="02040503050406030204" pitchFamily="18" charset="0"/>
                              <a:ea typeface="Cambria Math" panose="02040503050406030204" pitchFamily="18" charset="0"/>
                            </a:rPr>
                          </m:ctrlPr>
                        </m:sSubPr>
                        <m:e>
                          <m:r>
                            <a:rPr lang="cs-CZ" sz="1600" i="1">
                              <a:latin typeface="Cambria Math" panose="02040503050406030204" pitchFamily="18" charset="0"/>
                              <a:ea typeface="Cambria Math" panose="02040503050406030204" pitchFamily="18" charset="0"/>
                            </a:rPr>
                            <m:t>𝑆</m:t>
                          </m:r>
                        </m:e>
                        <m:sub>
                          <m:r>
                            <a:rPr lang="cs-CZ" sz="1600" i="1">
                              <a:latin typeface="Cambria Math" panose="02040503050406030204" pitchFamily="18" charset="0"/>
                              <a:ea typeface="Cambria Math" panose="02040503050406030204" pitchFamily="18" charset="0"/>
                            </a:rPr>
                            <m:t>𝑡</m:t>
                          </m:r>
                        </m:sub>
                      </m:sSub>
                      <m:r>
                        <a:rPr lang="cs-CZ" sz="1600" i="1">
                          <a:latin typeface="Cambria Math" panose="02040503050406030204" pitchFamily="18" charset="0"/>
                          <a:ea typeface="Cambria Math" panose="02040503050406030204" pitchFamily="18" charset="0"/>
                        </a:rPr>
                        <m:t>]</m:t>
                      </m:r>
                    </m:oMath>
                  </m:oMathPara>
                </a14:m>
                <a:endParaRPr lang="cs-CZ" sz="1600" i="1" dirty="0">
                  <a:latin typeface="Cambria Math"/>
                  <a:ea typeface="Cambria Math" panose="02040503050406030204" pitchFamily="18" charset="0"/>
                </a:endParaRPr>
              </a:p>
            </p:txBody>
          </p:sp>
        </mc:Choice>
        <mc:Fallback xmlns="">
          <p:sp>
            <p:nvSpPr>
              <p:cNvPr id="23" name="TextovéPole 22">
                <a:extLst>
                  <a:ext uri="{FF2B5EF4-FFF2-40B4-BE49-F238E27FC236}">
                    <a16:creationId xmlns:a16="http://schemas.microsoft.com/office/drawing/2014/main" id="{1D93D4A6-5B79-2B55-0C07-A9363F38714E}"/>
                  </a:ext>
                </a:extLst>
              </p:cNvPr>
              <p:cNvSpPr txBox="1">
                <a:spLocks noRot="1" noChangeAspect="1" noMove="1" noResize="1" noEditPoints="1" noAdjustHandles="1" noChangeArrowheads="1" noChangeShapeType="1" noTextEdit="1"/>
              </p:cNvSpPr>
              <p:nvPr/>
            </p:nvSpPr>
            <p:spPr>
              <a:xfrm>
                <a:off x="3161608" y="3163864"/>
                <a:ext cx="5548319" cy="385234"/>
              </a:xfrm>
              <a:prstGeom prst="rect">
                <a:avLst/>
              </a:prstGeom>
              <a:blipFill>
                <a:blip r:embed="rId12"/>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30" name="TextovéPole 29">
                <a:extLst>
                  <a:ext uri="{FF2B5EF4-FFF2-40B4-BE49-F238E27FC236}">
                    <a16:creationId xmlns:a16="http://schemas.microsoft.com/office/drawing/2014/main" id="{67954295-24C0-E347-9D4E-3923C2CD682D}"/>
                  </a:ext>
                </a:extLst>
              </p:cNvPr>
              <p:cNvSpPr txBox="1"/>
              <p:nvPr/>
            </p:nvSpPr>
            <p:spPr>
              <a:xfrm>
                <a:off x="3161608" y="3529960"/>
                <a:ext cx="5397953" cy="394852"/>
              </a:xfrm>
              <a:prstGeom prst="rect">
                <a:avLst/>
              </a:prstGeom>
              <a:noFill/>
            </p:spPr>
            <p:txBody>
              <a:bodyPr wrap="none" lIns="0" tIns="0" rIns="0" bIns="0" rtlCol="0">
                <a:spAutoFit/>
              </a:bodyPr>
              <a:lstStyle/>
              <a:p>
                <a:pPr algn="ctr">
                  <a:lnSpc>
                    <a:spcPct val="150000"/>
                  </a:lnSpc>
                </a:pPr>
                <a14:m>
                  <m:oMathPara xmlns:m="http://schemas.openxmlformats.org/officeDocument/2006/math">
                    <m:oMathParaPr>
                      <m:jc m:val="left"/>
                    </m:oMathParaPr>
                    <m:oMath xmlns:m="http://schemas.openxmlformats.org/officeDocument/2006/math">
                      <m:r>
                        <m:rPr>
                          <m:nor/>
                        </m:rPr>
                        <a:rPr lang="en-GB" sz="1600" b="0" i="0" smtClean="0">
                          <a:latin typeface="Cambria Math" panose="02040503050406030204" pitchFamily="18" charset="0"/>
                          <a:ea typeface="Cambria Math" panose="02040503050406030204" pitchFamily="18" charset="0"/>
                        </a:rPr>
                        <m:t>= </m:t>
                      </m:r>
                      <m:r>
                        <m:rPr>
                          <m:nor/>
                        </m:rPr>
                        <a:rPr lang="cs-CZ" sz="1600" smtClean="0">
                          <a:latin typeface="Cambria Math" panose="02040503050406030204" pitchFamily="18" charset="0"/>
                          <a:ea typeface="Cambria Math" panose="02040503050406030204" pitchFamily="18" charset="0"/>
                        </a:rPr>
                        <m:t>max</m:t>
                      </m:r>
                      <m:r>
                        <m:rPr>
                          <m:nor/>
                        </m:rPr>
                        <a:rPr lang="en-US" sz="1600" smtClean="0">
                          <a:latin typeface="Cambria Math" panose="02040503050406030204" pitchFamily="18" charset="0"/>
                          <a:ea typeface="Cambria Math" panose="02040503050406030204" pitchFamily="18" charset="0"/>
                        </a:rPr>
                        <m:t>[</m:t>
                      </m:r>
                      <m:sSub>
                        <m:sSubPr>
                          <m:ctrlPr>
                            <a:rPr lang="cs-CZ" sz="1600" i="1">
                              <a:latin typeface="Cambria Math" panose="02040503050406030204" pitchFamily="18" charset="0"/>
                              <a:ea typeface="Cambria Math" panose="02040503050406030204" pitchFamily="18" charset="0"/>
                            </a:rPr>
                          </m:ctrlPr>
                        </m:sSubPr>
                        <m:e>
                          <m:r>
                            <a:rPr lang="cs-CZ" sz="1600" b="0" i="1" smtClean="0">
                              <a:latin typeface="Cambria Math" panose="02040503050406030204" pitchFamily="18" charset="0"/>
                              <a:ea typeface="Cambria Math" panose="02040503050406030204" pitchFamily="18" charset="0"/>
                            </a:rPr>
                            <m:t>𝑃</m:t>
                          </m:r>
                        </m:e>
                        <m:sub>
                          <m:r>
                            <a:rPr lang="cs-CZ" sz="1600" i="1">
                              <a:latin typeface="Cambria Math" panose="02040503050406030204" pitchFamily="18" charset="0"/>
                              <a:ea typeface="Cambria Math" panose="02040503050406030204" pitchFamily="18" charset="0"/>
                            </a:rPr>
                            <m:t>𝑡</m:t>
                          </m:r>
                        </m:sub>
                      </m:sSub>
                      <m:r>
                        <a:rPr lang="cs-CZ" sz="1600" b="0" i="1" smtClean="0">
                          <a:latin typeface="Cambria Math" panose="02040503050406030204" pitchFamily="18" charset="0"/>
                          <a:ea typeface="Cambria Math" panose="02040503050406030204" pitchFamily="18" charset="0"/>
                        </a:rPr>
                        <m:t>+</m:t>
                      </m:r>
                      <m:sSub>
                        <m:sSubPr>
                          <m:ctrlPr>
                            <a:rPr lang="cs-CZ" sz="1600" i="1">
                              <a:latin typeface="Cambria Math" panose="02040503050406030204" pitchFamily="18" charset="0"/>
                              <a:ea typeface="Cambria Math" panose="02040503050406030204" pitchFamily="18" charset="0"/>
                            </a:rPr>
                          </m:ctrlPr>
                        </m:sSubPr>
                        <m:e>
                          <m:r>
                            <a:rPr lang="cs-CZ" sz="1600" i="1">
                              <a:latin typeface="Cambria Math" panose="02040503050406030204" pitchFamily="18" charset="0"/>
                              <a:ea typeface="Cambria Math" panose="02040503050406030204" pitchFamily="18" charset="0"/>
                            </a:rPr>
                            <m:t>𝑆</m:t>
                          </m:r>
                        </m:e>
                        <m:sub>
                          <m:r>
                            <a:rPr lang="cs-CZ" sz="1600" i="1">
                              <a:latin typeface="Cambria Math" panose="02040503050406030204" pitchFamily="18" charset="0"/>
                              <a:ea typeface="Cambria Math" panose="02040503050406030204" pitchFamily="18" charset="0"/>
                            </a:rPr>
                            <m:t>𝑡</m:t>
                          </m:r>
                        </m:sub>
                      </m:sSub>
                      <m:r>
                        <a:rPr lang="cs-CZ" sz="1600" b="0" i="1" smtClean="0">
                          <a:latin typeface="Cambria Math" panose="02040503050406030204" pitchFamily="18" charset="0"/>
                          <a:ea typeface="Cambria Math" panose="02040503050406030204" pitchFamily="18" charset="0"/>
                        </a:rPr>
                        <m:t>−</m:t>
                      </m:r>
                      <m:r>
                        <a:rPr lang="en-US" sz="1600" i="1">
                          <a:latin typeface="Cambria Math" panose="02040503050406030204" pitchFamily="18" charset="0"/>
                          <a:ea typeface="Cambria Math" panose="02040503050406030204" pitchFamily="18" charset="0"/>
                        </a:rPr>
                        <m:t>𝑋</m:t>
                      </m:r>
                      <m:sSup>
                        <m:sSupPr>
                          <m:ctrlPr>
                            <a:rPr lang="en-US" sz="1600" i="1">
                              <a:latin typeface="Cambria Math" panose="02040503050406030204" pitchFamily="18" charset="0"/>
                              <a:ea typeface="Cambria Math" panose="02040503050406030204" pitchFamily="18" charset="0"/>
                            </a:rPr>
                          </m:ctrlPr>
                        </m:sSupPr>
                        <m:e>
                          <m:r>
                            <a:rPr lang="en-US" sz="1600" i="1">
                              <a:latin typeface="Cambria Math" panose="02040503050406030204" pitchFamily="18" charset="0"/>
                              <a:ea typeface="Cambria Math" panose="02040503050406030204" pitchFamily="18" charset="0"/>
                            </a:rPr>
                            <m:t>𝑒</m:t>
                          </m:r>
                        </m:e>
                        <m:sup>
                          <m:r>
                            <a:rPr lang="en-US" sz="1600" i="1">
                              <a:latin typeface="Cambria Math" panose="02040503050406030204" pitchFamily="18" charset="0"/>
                              <a:ea typeface="Cambria Math" panose="02040503050406030204" pitchFamily="18" charset="0"/>
                            </a:rPr>
                            <m:t>−</m:t>
                          </m:r>
                          <m:r>
                            <a:rPr lang="en-US" sz="1600" i="1">
                              <a:latin typeface="Cambria Math" panose="02040503050406030204" pitchFamily="18" charset="0"/>
                              <a:ea typeface="Cambria Math" panose="02040503050406030204" pitchFamily="18" charset="0"/>
                            </a:rPr>
                            <m:t>𝑟</m:t>
                          </m:r>
                          <m:d>
                            <m:dPr>
                              <m:ctrlPr>
                                <a:rPr lang="cs-CZ" sz="1600" i="1">
                                  <a:latin typeface="Cambria Math" panose="02040503050406030204" pitchFamily="18" charset="0"/>
                                  <a:ea typeface="Cambria Math" panose="02040503050406030204" pitchFamily="18" charset="0"/>
                                </a:rPr>
                              </m:ctrlPr>
                            </m:dPr>
                            <m:e>
                              <m:r>
                                <a:rPr lang="en-US" sz="1600" i="1">
                                  <a:latin typeface="Cambria Math" panose="02040503050406030204" pitchFamily="18" charset="0"/>
                                  <a:ea typeface="Cambria Math" panose="02040503050406030204" pitchFamily="18" charset="0"/>
                                </a:rPr>
                                <m:t>𝑇</m:t>
                              </m:r>
                              <m:r>
                                <a:rPr lang="en-US" sz="1600" i="1">
                                  <a:latin typeface="Cambria Math" panose="02040503050406030204" pitchFamily="18" charset="0"/>
                                  <a:ea typeface="Cambria Math" panose="02040503050406030204" pitchFamily="18" charset="0"/>
                                </a:rPr>
                                <m:t>−</m:t>
                              </m:r>
                              <m:r>
                                <a:rPr lang="en-US" sz="1600" i="1">
                                  <a:latin typeface="Cambria Math" panose="02040503050406030204" pitchFamily="18" charset="0"/>
                                  <a:ea typeface="Cambria Math" panose="02040503050406030204" pitchFamily="18" charset="0"/>
                                </a:rPr>
                                <m:t>𝑡</m:t>
                              </m:r>
                            </m:e>
                          </m:d>
                        </m:sup>
                      </m:sSup>
                      <m:r>
                        <a:rPr lang="cs-CZ" sz="1600" b="0" i="1" smtClean="0">
                          <a:latin typeface="Cambria Math" panose="02040503050406030204" pitchFamily="18" charset="0"/>
                          <a:ea typeface="Cambria Math" panose="02040503050406030204" pitchFamily="18" charset="0"/>
                        </a:rPr>
                        <m:t>,</m:t>
                      </m:r>
                      <m:sSub>
                        <m:sSubPr>
                          <m:ctrlPr>
                            <a:rPr lang="cs-CZ" sz="1600" i="1">
                              <a:latin typeface="Cambria Math" panose="02040503050406030204" pitchFamily="18" charset="0"/>
                              <a:ea typeface="Cambria Math" panose="02040503050406030204" pitchFamily="18" charset="0"/>
                            </a:rPr>
                          </m:ctrlPr>
                        </m:sSubPr>
                        <m:e>
                          <m:r>
                            <a:rPr lang="cs-CZ" sz="1600" i="1">
                              <a:latin typeface="Cambria Math" panose="02040503050406030204" pitchFamily="18" charset="0"/>
                              <a:ea typeface="Cambria Math" panose="02040503050406030204" pitchFamily="18" charset="0"/>
                            </a:rPr>
                            <m:t>𝑃</m:t>
                          </m:r>
                        </m:e>
                        <m:sub>
                          <m:r>
                            <a:rPr lang="cs-CZ" sz="1600" i="1">
                              <a:latin typeface="Cambria Math" panose="02040503050406030204" pitchFamily="18" charset="0"/>
                              <a:ea typeface="Cambria Math" panose="02040503050406030204" pitchFamily="18" charset="0"/>
                            </a:rPr>
                            <m:t>𝑡</m:t>
                          </m:r>
                        </m:sub>
                      </m:sSub>
                      <m:r>
                        <a:rPr lang="cs-CZ" sz="1600" i="1">
                          <a:latin typeface="Cambria Math" panose="02040503050406030204" pitchFamily="18" charset="0"/>
                          <a:ea typeface="Cambria Math" panose="02040503050406030204" pitchFamily="18" charset="0"/>
                        </a:rPr>
                        <m:t>]</m:t>
                      </m:r>
                      <m:r>
                        <a:rPr lang="cs-CZ" sz="1600" b="0" i="1" smtClean="0">
                          <a:latin typeface="Cambria Math" panose="02040503050406030204" pitchFamily="18" charset="0"/>
                          <a:ea typeface="Cambria Math" panose="02040503050406030204" pitchFamily="18" charset="0"/>
                        </a:rPr>
                        <m:t> =</m:t>
                      </m:r>
                      <m:sSub>
                        <m:sSubPr>
                          <m:ctrlPr>
                            <a:rPr lang="cs-CZ" sz="1600" i="1">
                              <a:latin typeface="Cambria Math" panose="02040503050406030204" pitchFamily="18" charset="0"/>
                              <a:ea typeface="Cambria Math" panose="02040503050406030204" pitchFamily="18" charset="0"/>
                            </a:rPr>
                          </m:ctrlPr>
                        </m:sSubPr>
                        <m:e>
                          <m:r>
                            <a:rPr lang="cs-CZ" sz="1600" b="0" i="1" smtClean="0">
                              <a:latin typeface="Cambria Math" panose="02040503050406030204" pitchFamily="18" charset="0"/>
                              <a:ea typeface="Cambria Math" panose="02040503050406030204" pitchFamily="18" charset="0"/>
                            </a:rPr>
                            <m:t>𝑃</m:t>
                          </m:r>
                        </m:e>
                        <m:sub>
                          <m:r>
                            <a:rPr lang="cs-CZ" sz="1600" i="1">
                              <a:latin typeface="Cambria Math" panose="02040503050406030204" pitchFamily="18" charset="0"/>
                              <a:ea typeface="Cambria Math" panose="02040503050406030204" pitchFamily="18" charset="0"/>
                            </a:rPr>
                            <m:t>𝑡</m:t>
                          </m:r>
                        </m:sub>
                      </m:sSub>
                      <m:r>
                        <a:rPr lang="cs-CZ" sz="1600" i="1">
                          <a:latin typeface="Cambria Math" panose="02040503050406030204" pitchFamily="18" charset="0"/>
                          <a:ea typeface="Cambria Math" panose="02040503050406030204" pitchFamily="18" charset="0"/>
                        </a:rPr>
                        <m:t>+</m:t>
                      </m:r>
                      <m:r>
                        <m:rPr>
                          <m:nor/>
                        </m:rPr>
                        <a:rPr lang="cs-CZ" sz="1600">
                          <a:latin typeface="Cambria Math" panose="02040503050406030204" pitchFamily="18" charset="0"/>
                          <a:ea typeface="Cambria Math" panose="02040503050406030204" pitchFamily="18" charset="0"/>
                        </a:rPr>
                        <m:t>max</m:t>
                      </m:r>
                      <m:r>
                        <m:rPr>
                          <m:nor/>
                        </m:rPr>
                        <a:rPr lang="en-US" sz="1600">
                          <a:latin typeface="Cambria Math" panose="02040503050406030204" pitchFamily="18" charset="0"/>
                          <a:ea typeface="Cambria Math" panose="02040503050406030204" pitchFamily="18" charset="0"/>
                        </a:rPr>
                        <m:t>[</m:t>
                      </m:r>
                      <m:sSub>
                        <m:sSubPr>
                          <m:ctrlPr>
                            <a:rPr lang="cs-CZ" sz="1600" i="1">
                              <a:latin typeface="Cambria Math" panose="02040503050406030204" pitchFamily="18" charset="0"/>
                              <a:ea typeface="Cambria Math" panose="02040503050406030204" pitchFamily="18" charset="0"/>
                            </a:rPr>
                          </m:ctrlPr>
                        </m:sSubPr>
                        <m:e>
                          <m:r>
                            <a:rPr lang="cs-CZ" sz="1600" i="1">
                              <a:latin typeface="Cambria Math" panose="02040503050406030204" pitchFamily="18" charset="0"/>
                              <a:ea typeface="Cambria Math" panose="02040503050406030204" pitchFamily="18" charset="0"/>
                            </a:rPr>
                            <m:t>𝑆</m:t>
                          </m:r>
                        </m:e>
                        <m:sub>
                          <m:r>
                            <a:rPr lang="cs-CZ" sz="1600" i="1">
                              <a:latin typeface="Cambria Math" panose="02040503050406030204" pitchFamily="18" charset="0"/>
                              <a:ea typeface="Cambria Math" panose="02040503050406030204" pitchFamily="18" charset="0"/>
                            </a:rPr>
                            <m:t>𝑡</m:t>
                          </m:r>
                        </m:sub>
                      </m:sSub>
                      <m:r>
                        <a:rPr lang="cs-CZ" sz="1600" b="0" i="1" smtClean="0">
                          <a:latin typeface="Cambria Math" panose="02040503050406030204" pitchFamily="18" charset="0"/>
                          <a:ea typeface="Cambria Math" panose="02040503050406030204" pitchFamily="18" charset="0"/>
                        </a:rPr>
                        <m:t>−</m:t>
                      </m:r>
                      <m:r>
                        <a:rPr lang="en-US" sz="1600" i="1">
                          <a:latin typeface="Cambria Math" panose="02040503050406030204" pitchFamily="18" charset="0"/>
                          <a:ea typeface="Cambria Math" panose="02040503050406030204" pitchFamily="18" charset="0"/>
                        </a:rPr>
                        <m:t>𝑋</m:t>
                      </m:r>
                      <m:sSup>
                        <m:sSupPr>
                          <m:ctrlPr>
                            <a:rPr lang="en-US" sz="1600" i="1">
                              <a:latin typeface="Cambria Math" panose="02040503050406030204" pitchFamily="18" charset="0"/>
                              <a:ea typeface="Cambria Math" panose="02040503050406030204" pitchFamily="18" charset="0"/>
                            </a:rPr>
                          </m:ctrlPr>
                        </m:sSupPr>
                        <m:e>
                          <m:r>
                            <a:rPr lang="en-US" sz="1600" i="1">
                              <a:latin typeface="Cambria Math" panose="02040503050406030204" pitchFamily="18" charset="0"/>
                              <a:ea typeface="Cambria Math" panose="02040503050406030204" pitchFamily="18" charset="0"/>
                            </a:rPr>
                            <m:t>𝑒</m:t>
                          </m:r>
                        </m:e>
                        <m:sup>
                          <m:r>
                            <a:rPr lang="en-US" sz="1600" i="1">
                              <a:latin typeface="Cambria Math" panose="02040503050406030204" pitchFamily="18" charset="0"/>
                              <a:ea typeface="Cambria Math" panose="02040503050406030204" pitchFamily="18" charset="0"/>
                            </a:rPr>
                            <m:t>−</m:t>
                          </m:r>
                          <m:r>
                            <a:rPr lang="en-US" sz="1600" i="1">
                              <a:latin typeface="Cambria Math" panose="02040503050406030204" pitchFamily="18" charset="0"/>
                              <a:ea typeface="Cambria Math" panose="02040503050406030204" pitchFamily="18" charset="0"/>
                            </a:rPr>
                            <m:t>𝑟</m:t>
                          </m:r>
                          <m:d>
                            <m:dPr>
                              <m:ctrlPr>
                                <a:rPr lang="cs-CZ" sz="1600" i="1">
                                  <a:latin typeface="Cambria Math" panose="02040503050406030204" pitchFamily="18" charset="0"/>
                                  <a:ea typeface="Cambria Math" panose="02040503050406030204" pitchFamily="18" charset="0"/>
                                </a:rPr>
                              </m:ctrlPr>
                            </m:dPr>
                            <m:e>
                              <m:r>
                                <a:rPr lang="en-US" sz="1600" i="1">
                                  <a:latin typeface="Cambria Math" panose="02040503050406030204" pitchFamily="18" charset="0"/>
                                  <a:ea typeface="Cambria Math" panose="02040503050406030204" pitchFamily="18" charset="0"/>
                                </a:rPr>
                                <m:t>𝑇</m:t>
                              </m:r>
                              <m:r>
                                <a:rPr lang="en-US" sz="1600" i="1">
                                  <a:latin typeface="Cambria Math" panose="02040503050406030204" pitchFamily="18" charset="0"/>
                                  <a:ea typeface="Cambria Math" panose="02040503050406030204" pitchFamily="18" charset="0"/>
                                </a:rPr>
                                <m:t>−</m:t>
                              </m:r>
                              <m:r>
                                <a:rPr lang="en-US" sz="1600" i="1">
                                  <a:latin typeface="Cambria Math" panose="02040503050406030204" pitchFamily="18" charset="0"/>
                                  <a:ea typeface="Cambria Math" panose="02040503050406030204" pitchFamily="18" charset="0"/>
                                </a:rPr>
                                <m:t>𝑡</m:t>
                              </m:r>
                            </m:e>
                          </m:d>
                        </m:sup>
                      </m:sSup>
                      <m:r>
                        <a:rPr lang="cs-CZ" sz="1600" b="0" i="1" smtClean="0">
                          <a:latin typeface="Cambria Math" panose="02040503050406030204" pitchFamily="18" charset="0"/>
                          <a:ea typeface="Cambria Math" panose="02040503050406030204" pitchFamily="18" charset="0"/>
                        </a:rPr>
                        <m:t>,</m:t>
                      </m:r>
                      <m:r>
                        <a:rPr lang="cs-CZ" sz="1600" i="1">
                          <a:latin typeface="Cambria Math" panose="02040503050406030204" pitchFamily="18" charset="0"/>
                          <a:ea typeface="Cambria Math" panose="02040503050406030204" pitchFamily="18" charset="0"/>
                        </a:rPr>
                        <m:t>0]</m:t>
                      </m:r>
                    </m:oMath>
                  </m:oMathPara>
                </a14:m>
                <a:endParaRPr lang="cs-CZ" sz="1600" i="1" dirty="0">
                  <a:latin typeface="Cambria Math"/>
                  <a:ea typeface="Cambria Math" panose="02040503050406030204" pitchFamily="18" charset="0"/>
                </a:endParaRPr>
              </a:p>
            </p:txBody>
          </p:sp>
        </mc:Choice>
        <mc:Fallback xmlns="">
          <p:sp>
            <p:nvSpPr>
              <p:cNvPr id="30" name="TextovéPole 29">
                <a:extLst>
                  <a:ext uri="{FF2B5EF4-FFF2-40B4-BE49-F238E27FC236}">
                    <a16:creationId xmlns:a16="http://schemas.microsoft.com/office/drawing/2014/main" id="{67954295-24C0-E347-9D4E-3923C2CD682D}"/>
                  </a:ext>
                </a:extLst>
              </p:cNvPr>
              <p:cNvSpPr txBox="1">
                <a:spLocks noRot="1" noChangeAspect="1" noMove="1" noResize="1" noEditPoints="1" noAdjustHandles="1" noChangeArrowheads="1" noChangeShapeType="1" noTextEdit="1"/>
              </p:cNvSpPr>
              <p:nvPr/>
            </p:nvSpPr>
            <p:spPr>
              <a:xfrm>
                <a:off x="3161608" y="3529960"/>
                <a:ext cx="5397953" cy="394852"/>
              </a:xfrm>
              <a:prstGeom prst="rect">
                <a:avLst/>
              </a:prstGeom>
              <a:blipFill>
                <a:blip r:embed="rId1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6" name="TextovéPole 65">
                <a:extLst>
                  <a:ext uri="{FF2B5EF4-FFF2-40B4-BE49-F238E27FC236}">
                    <a16:creationId xmlns:a16="http://schemas.microsoft.com/office/drawing/2014/main" id="{6F18AE4A-9DE2-02EE-3A7D-4D6664D03D49}"/>
                  </a:ext>
                </a:extLst>
              </p:cNvPr>
              <p:cNvSpPr txBox="1"/>
              <p:nvPr/>
            </p:nvSpPr>
            <p:spPr>
              <a:xfrm>
                <a:off x="1512000" y="4210465"/>
                <a:ext cx="6012480" cy="338554"/>
              </a:xfrm>
              <a:prstGeom prst="rect">
                <a:avLst/>
              </a:prstGeom>
              <a:noFill/>
              <a:ln>
                <a:noFill/>
              </a:ln>
            </p:spPr>
            <p:txBody>
              <a:bodyPr wrap="square" rtlCol="0">
                <a:spAutoFit/>
              </a:bodyPr>
              <a:lstStyle/>
              <a:p>
                <a:pPr marL="180000" indent="-180000">
                  <a:buClr>
                    <a:srgbClr val="7030A0"/>
                  </a:buClr>
                  <a:buSzPct val="100000"/>
                  <a:buFont typeface="Wingdings" panose="05000000000000000000" pitchFamily="2" charset="2"/>
                  <a:buChar char="§"/>
                </a:pPr>
                <a:r>
                  <a:rPr lang="en-GB" sz="1600" noProof="0" dirty="0">
                    <a:latin typeface="Cambria Math"/>
                    <a:ea typeface="Cambria Math" panose="02040503050406030204" pitchFamily="18" charset="0"/>
                  </a:rPr>
                  <a:t>At time </a:t>
                </a:r>
                <a14:m>
                  <m:oMath xmlns:m="http://schemas.openxmlformats.org/officeDocument/2006/math">
                    <m:r>
                      <a:rPr lang="en-GB" sz="1600" i="1" noProof="0">
                        <a:latin typeface="Cambria Math" panose="02040503050406030204" pitchFamily="18" charset="0"/>
                        <a:ea typeface="Cambria Math" panose="02040503050406030204" pitchFamily="18" charset="0"/>
                      </a:rPr>
                      <m:t>𝑡</m:t>
                    </m:r>
                    <m:r>
                      <a:rPr lang="en-GB" sz="1600" b="0" i="1" noProof="0" smtClean="0">
                        <a:latin typeface="Cambria Math" panose="02040503050406030204" pitchFamily="18" charset="0"/>
                        <a:ea typeface="Cambria Math" panose="02040503050406030204" pitchFamily="18" charset="0"/>
                      </a:rPr>
                      <m:t>,</m:t>
                    </m:r>
                    <m:r>
                      <a:rPr lang="en-GB" sz="1600" i="1" noProof="0">
                        <a:latin typeface="Cambria Math" panose="02040503050406030204" pitchFamily="18" charset="0"/>
                        <a:ea typeface="Cambria Math" panose="02040503050406030204" pitchFamily="18" charset="0"/>
                      </a:rPr>
                      <m:t> </m:t>
                    </m:r>
                  </m:oMath>
                </a14:m>
                <a:r>
                  <a:rPr lang="en-GB" sz="1600" noProof="0" dirty="0">
                    <a:latin typeface="Cambria Math"/>
                    <a:ea typeface="Cambria Math" panose="02040503050406030204" pitchFamily="18" charset="0"/>
                  </a:rPr>
                  <a:t>the holder of a chooser option will opt for a call option</a:t>
                </a:r>
                <a:r>
                  <a:rPr lang="cs-CZ" sz="1600" noProof="0" dirty="0">
                    <a:latin typeface="Cambria Math"/>
                    <a:ea typeface="Cambria Math" panose="02040503050406030204" pitchFamily="18" charset="0"/>
                  </a:rPr>
                  <a:t>:</a:t>
                </a:r>
                <a:endParaRPr lang="en-GB" sz="1600" noProof="0" dirty="0">
                  <a:latin typeface="Cambria Math" panose="02040503050406030204" pitchFamily="18" charset="0"/>
                  <a:ea typeface="Cambria Math" panose="02040503050406030204" pitchFamily="18" charset="0"/>
                </a:endParaRPr>
              </a:p>
            </p:txBody>
          </p:sp>
        </mc:Choice>
        <mc:Fallback xmlns="">
          <p:sp>
            <p:nvSpPr>
              <p:cNvPr id="66" name="TextovéPole 65">
                <a:extLst>
                  <a:ext uri="{FF2B5EF4-FFF2-40B4-BE49-F238E27FC236}">
                    <a16:creationId xmlns:a16="http://schemas.microsoft.com/office/drawing/2014/main" id="{6F18AE4A-9DE2-02EE-3A7D-4D6664D03D49}"/>
                  </a:ext>
                </a:extLst>
              </p:cNvPr>
              <p:cNvSpPr txBox="1">
                <a:spLocks noRot="1" noChangeAspect="1" noMove="1" noResize="1" noEditPoints="1" noAdjustHandles="1" noChangeArrowheads="1" noChangeShapeType="1" noTextEdit="1"/>
              </p:cNvSpPr>
              <p:nvPr/>
            </p:nvSpPr>
            <p:spPr>
              <a:xfrm>
                <a:off x="1512000" y="4210465"/>
                <a:ext cx="6012480" cy="338554"/>
              </a:xfrm>
              <a:prstGeom prst="rect">
                <a:avLst/>
              </a:prstGeom>
              <a:blipFill>
                <a:blip r:embed="rId14"/>
                <a:stretch>
                  <a:fillRect l="-406" t="-7273" b="-21818"/>
                </a:stretch>
              </a:blipFill>
              <a:ln>
                <a:no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7" name="TextovéPole 66">
                <a:extLst>
                  <a:ext uri="{FF2B5EF4-FFF2-40B4-BE49-F238E27FC236}">
                    <a16:creationId xmlns:a16="http://schemas.microsoft.com/office/drawing/2014/main" id="{401154F0-643E-8FA1-B029-D63A9AC901F2}"/>
                  </a:ext>
                </a:extLst>
              </p:cNvPr>
              <p:cNvSpPr txBox="1"/>
              <p:nvPr/>
            </p:nvSpPr>
            <p:spPr>
              <a:xfrm>
                <a:off x="1521666" y="4847800"/>
                <a:ext cx="6012480" cy="338554"/>
              </a:xfrm>
              <a:prstGeom prst="rect">
                <a:avLst/>
              </a:prstGeom>
              <a:noFill/>
              <a:ln>
                <a:noFill/>
              </a:ln>
            </p:spPr>
            <p:txBody>
              <a:bodyPr wrap="square" rtlCol="0">
                <a:spAutoFit/>
              </a:bodyPr>
              <a:lstStyle/>
              <a:p>
                <a:pPr marL="180000" indent="-180000">
                  <a:buClr>
                    <a:srgbClr val="7030A0"/>
                  </a:buClr>
                  <a:buSzPct val="100000"/>
                  <a:buFont typeface="Wingdings" panose="05000000000000000000" pitchFamily="2" charset="2"/>
                  <a:buChar char="§"/>
                </a:pPr>
                <a:r>
                  <a:rPr lang="en-GB" sz="1600" noProof="0" dirty="0">
                    <a:latin typeface="Cambria Math"/>
                    <a:ea typeface="Cambria Math" panose="02040503050406030204" pitchFamily="18" charset="0"/>
                  </a:rPr>
                  <a:t>At time </a:t>
                </a:r>
                <a14:m>
                  <m:oMath xmlns:m="http://schemas.openxmlformats.org/officeDocument/2006/math">
                    <m:r>
                      <a:rPr lang="en-GB" sz="1600" i="1" noProof="0">
                        <a:latin typeface="Cambria Math" panose="02040503050406030204" pitchFamily="18" charset="0"/>
                        <a:ea typeface="Cambria Math" panose="02040503050406030204" pitchFamily="18" charset="0"/>
                      </a:rPr>
                      <m:t>𝑡</m:t>
                    </m:r>
                    <m:r>
                      <a:rPr lang="en-GB" sz="1600" b="0" i="1" noProof="0" smtClean="0">
                        <a:latin typeface="Cambria Math" panose="02040503050406030204" pitchFamily="18" charset="0"/>
                        <a:ea typeface="Cambria Math" panose="02040503050406030204" pitchFamily="18" charset="0"/>
                      </a:rPr>
                      <m:t>,</m:t>
                    </m:r>
                  </m:oMath>
                </a14:m>
                <a:r>
                  <a:rPr lang="en-GB" sz="1600" noProof="0" dirty="0">
                    <a:latin typeface="Cambria Math"/>
                    <a:ea typeface="Cambria Math" panose="02040503050406030204" pitchFamily="18" charset="0"/>
                  </a:rPr>
                  <a:t> the holder of a chooser option will opt for a put option</a:t>
                </a:r>
                <a:r>
                  <a:rPr lang="cs-CZ" sz="1600" noProof="0" dirty="0">
                    <a:latin typeface="Cambria Math"/>
                    <a:ea typeface="Cambria Math" panose="02040503050406030204" pitchFamily="18" charset="0"/>
                  </a:rPr>
                  <a:t>:</a:t>
                </a:r>
                <a:endParaRPr lang="en-GB" sz="1600" noProof="0" dirty="0">
                  <a:latin typeface="Cambria Math" panose="02040503050406030204" pitchFamily="18" charset="0"/>
                  <a:ea typeface="Cambria Math" panose="02040503050406030204" pitchFamily="18" charset="0"/>
                </a:endParaRPr>
              </a:p>
            </p:txBody>
          </p:sp>
        </mc:Choice>
        <mc:Fallback xmlns="">
          <p:sp>
            <p:nvSpPr>
              <p:cNvPr id="67" name="TextovéPole 66">
                <a:extLst>
                  <a:ext uri="{FF2B5EF4-FFF2-40B4-BE49-F238E27FC236}">
                    <a16:creationId xmlns:a16="http://schemas.microsoft.com/office/drawing/2014/main" id="{401154F0-643E-8FA1-B029-D63A9AC901F2}"/>
                  </a:ext>
                </a:extLst>
              </p:cNvPr>
              <p:cNvSpPr txBox="1">
                <a:spLocks noRot="1" noChangeAspect="1" noMove="1" noResize="1" noEditPoints="1" noAdjustHandles="1" noChangeArrowheads="1" noChangeShapeType="1" noTextEdit="1"/>
              </p:cNvSpPr>
              <p:nvPr/>
            </p:nvSpPr>
            <p:spPr>
              <a:xfrm>
                <a:off x="1521666" y="4847800"/>
                <a:ext cx="6012480" cy="338554"/>
              </a:xfrm>
              <a:prstGeom prst="rect">
                <a:avLst/>
              </a:prstGeom>
              <a:blipFill>
                <a:blip r:embed="rId15"/>
                <a:stretch>
                  <a:fillRect l="-406" t="-7143" b="-19643"/>
                </a:stretch>
              </a:blipFill>
              <a:ln>
                <a:noFill/>
              </a:ln>
            </p:spPr>
            <p:txBody>
              <a:bodyPr/>
              <a:lstStyle/>
              <a:p>
                <a:r>
                  <a:rPr lang="en-GB">
                    <a:noFill/>
                  </a:rPr>
                  <a:t> </a:t>
                </a:r>
              </a:p>
            </p:txBody>
          </p:sp>
        </mc:Fallback>
      </mc:AlternateContent>
      <p:grpSp>
        <p:nvGrpSpPr>
          <p:cNvPr id="10" name="Skupina 9">
            <a:extLst>
              <a:ext uri="{FF2B5EF4-FFF2-40B4-BE49-F238E27FC236}">
                <a16:creationId xmlns:a16="http://schemas.microsoft.com/office/drawing/2014/main" id="{B778D45D-28F3-1ADF-0011-C3BF148C85DA}"/>
              </a:ext>
            </a:extLst>
          </p:cNvPr>
          <p:cNvGrpSpPr/>
          <p:nvPr/>
        </p:nvGrpSpPr>
        <p:grpSpPr>
          <a:xfrm>
            <a:off x="1980000" y="1854168"/>
            <a:ext cx="4248472" cy="416648"/>
            <a:chOff x="2051720" y="1854168"/>
            <a:chExt cx="4248472" cy="416648"/>
          </a:xfrm>
        </p:grpSpPr>
        <mc:AlternateContent xmlns:mc="http://schemas.openxmlformats.org/markup-compatibility/2006" xmlns:a14="http://schemas.microsoft.com/office/drawing/2010/main">
          <mc:Choice Requires="a14">
            <p:sp>
              <p:nvSpPr>
                <p:cNvPr id="60" name="TextovéPole 59">
                  <a:extLst>
                    <a:ext uri="{FF2B5EF4-FFF2-40B4-BE49-F238E27FC236}">
                      <a16:creationId xmlns:a16="http://schemas.microsoft.com/office/drawing/2014/main" id="{1129F341-0890-4352-8ECF-8AB4C01D6AF5}"/>
                    </a:ext>
                  </a:extLst>
                </p:cNvPr>
                <p:cNvSpPr txBox="1"/>
                <p:nvPr/>
              </p:nvSpPr>
              <p:spPr>
                <a:xfrm>
                  <a:off x="5515724" y="1967976"/>
                  <a:ext cx="602352" cy="302840"/>
                </a:xfrm>
                <a:prstGeom prst="rect">
                  <a:avLst/>
                </a:prstGeom>
                <a:noFill/>
              </p:spPr>
              <p:txBody>
                <a:bodyPr wrap="square" lIns="0" tIns="0" rIns="0" rtlCol="0">
                  <a:spAutoFit/>
                </a:bodyPr>
                <a:lstStyle>
                  <a:defPPr>
                    <a:defRPr lang="cs-CZ"/>
                  </a:defPPr>
                  <a:lvl1pPr algn="ctr">
                    <a:defRPr sz="1400" b="1" baseline="-25000"/>
                  </a:lvl1pPr>
                </a:lstStyle>
                <a:p>
                  <a:r>
                    <a:rPr lang="en-GB" dirty="0"/>
                    <a:t>Expiry (</a:t>
                  </a:r>
                  <a14:m>
                    <m:oMath xmlns:m="http://schemas.openxmlformats.org/officeDocument/2006/math">
                      <m:r>
                        <a:rPr lang="en-GB">
                          <a:latin typeface="Cambria Math" panose="02040503050406030204" pitchFamily="18" charset="0"/>
                        </a:rPr>
                        <m:t>𝑻</m:t>
                      </m:r>
                    </m:oMath>
                  </a14:m>
                  <a:r>
                    <a:rPr lang="en-GB" dirty="0"/>
                    <a:t>)</a:t>
                  </a:r>
                </a:p>
              </p:txBody>
            </p:sp>
          </mc:Choice>
          <mc:Fallback xmlns="">
            <p:sp>
              <p:nvSpPr>
                <p:cNvPr id="60" name="TextovéPole 59">
                  <a:extLst>
                    <a:ext uri="{FF2B5EF4-FFF2-40B4-BE49-F238E27FC236}">
                      <a16:creationId xmlns:a16="http://schemas.microsoft.com/office/drawing/2014/main" id="{1129F341-0890-4352-8ECF-8AB4C01D6AF5}"/>
                    </a:ext>
                  </a:extLst>
                </p:cNvPr>
                <p:cNvSpPr txBox="1">
                  <a:spLocks noRot="1" noChangeAspect="1" noMove="1" noResize="1" noEditPoints="1" noAdjustHandles="1" noChangeArrowheads="1" noChangeShapeType="1" noTextEdit="1"/>
                </p:cNvSpPr>
                <p:nvPr/>
              </p:nvSpPr>
              <p:spPr>
                <a:xfrm>
                  <a:off x="5515724" y="1967976"/>
                  <a:ext cx="602352" cy="302840"/>
                </a:xfrm>
                <a:prstGeom prst="rect">
                  <a:avLst/>
                </a:prstGeom>
                <a:blipFill>
                  <a:blip r:embed="rId18"/>
                  <a:stretch>
                    <a:fillRect l="-7071" r="-7071"/>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2" name="TextovéPole 61">
                  <a:extLst>
                    <a:ext uri="{FF2B5EF4-FFF2-40B4-BE49-F238E27FC236}">
                      <a16:creationId xmlns:a16="http://schemas.microsoft.com/office/drawing/2014/main" id="{1129F341-0890-4352-8ECF-8AB4C01D6AF5}"/>
                    </a:ext>
                  </a:extLst>
                </p:cNvPr>
                <p:cNvSpPr txBox="1"/>
                <p:nvPr/>
              </p:nvSpPr>
              <p:spPr>
                <a:xfrm>
                  <a:off x="3419490" y="1967976"/>
                  <a:ext cx="758180" cy="256673"/>
                </a:xfrm>
                <a:prstGeom prst="rect">
                  <a:avLst/>
                </a:prstGeom>
                <a:noFill/>
              </p:spPr>
              <p:txBody>
                <a:bodyPr wrap="square" lIns="0" tIns="0" rIns="0" rtlCol="0">
                  <a:spAutoFit/>
                </a:bodyPr>
                <a:lstStyle/>
                <a:p>
                  <a:pPr algn="ctr"/>
                  <a:r>
                    <a:rPr lang="en-GB" sz="1400" b="1" baseline="-25000" dirty="0"/>
                    <a:t>Choice (</a:t>
                  </a:r>
                  <a14:m>
                    <m:oMath xmlns:m="http://schemas.openxmlformats.org/officeDocument/2006/math">
                      <m:r>
                        <a:rPr lang="en-GB" sz="1400" b="1" i="1" baseline="-25000" smtClean="0">
                          <a:latin typeface="Cambria Math" panose="02040503050406030204" pitchFamily="18" charset="0"/>
                        </a:rPr>
                        <m:t>𝒕</m:t>
                      </m:r>
                    </m:oMath>
                  </a14:m>
                  <a:r>
                    <a:rPr lang="en-GB" sz="1400" b="1" baseline="-25000" dirty="0"/>
                    <a:t>)</a:t>
                  </a:r>
                </a:p>
              </p:txBody>
            </p:sp>
          </mc:Choice>
          <mc:Fallback xmlns="">
            <p:sp>
              <p:nvSpPr>
                <p:cNvPr id="62" name="TextovéPole 61">
                  <a:extLst>
                    <a:ext uri="{FF2B5EF4-FFF2-40B4-BE49-F238E27FC236}">
                      <a16:creationId xmlns:a16="http://schemas.microsoft.com/office/drawing/2014/main" id="{1129F341-0890-4352-8ECF-8AB4C01D6AF5}"/>
                    </a:ext>
                  </a:extLst>
                </p:cNvPr>
                <p:cNvSpPr txBox="1">
                  <a:spLocks noRot="1" noChangeAspect="1" noMove="1" noResize="1" noEditPoints="1" noAdjustHandles="1" noChangeArrowheads="1" noChangeShapeType="1" noTextEdit="1"/>
                </p:cNvSpPr>
                <p:nvPr/>
              </p:nvSpPr>
              <p:spPr>
                <a:xfrm>
                  <a:off x="3419490" y="1967976"/>
                  <a:ext cx="758180" cy="256673"/>
                </a:xfrm>
                <a:prstGeom prst="rect">
                  <a:avLst/>
                </a:prstGeom>
                <a:blipFill>
                  <a:blip r:embed="rId19"/>
                  <a:stretch>
                    <a:fillRect b="-19048"/>
                  </a:stretch>
                </a:blipFill>
              </p:spPr>
              <p:txBody>
                <a:bodyPr/>
                <a:lstStyle/>
                <a:p>
                  <a:r>
                    <a:rPr lang="en-GB">
                      <a:noFill/>
                    </a:rPr>
                    <a:t> </a:t>
                  </a:r>
                </a:p>
              </p:txBody>
            </p:sp>
          </mc:Fallback>
        </mc:AlternateContent>
        <p:cxnSp>
          <p:nvCxnSpPr>
            <p:cNvPr id="7" name="Přímá spojnice se šipkou 6"/>
            <p:cNvCxnSpPr/>
            <p:nvPr/>
          </p:nvCxnSpPr>
          <p:spPr>
            <a:xfrm>
              <a:off x="2411760" y="2013380"/>
              <a:ext cx="3888432" cy="0"/>
            </a:xfrm>
            <a:prstGeom prst="straightConnector1">
              <a:avLst/>
            </a:prstGeom>
            <a:ln w="50800">
              <a:headEnd type="none" w="lg" len="med"/>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72" name="TextovéPole 71">
                  <a:extLst>
                    <a:ext uri="{FF2B5EF4-FFF2-40B4-BE49-F238E27FC236}">
                      <a16:creationId xmlns:a16="http://schemas.microsoft.com/office/drawing/2014/main" id="{1129F341-0890-4352-8ECF-8AB4C01D6AF5}"/>
                    </a:ext>
                  </a:extLst>
                </p:cNvPr>
                <p:cNvSpPr txBox="1"/>
                <p:nvPr/>
              </p:nvSpPr>
              <p:spPr>
                <a:xfrm>
                  <a:off x="2051720" y="1967976"/>
                  <a:ext cx="758180" cy="256673"/>
                </a:xfrm>
                <a:prstGeom prst="rect">
                  <a:avLst/>
                </a:prstGeom>
                <a:noFill/>
              </p:spPr>
              <p:txBody>
                <a:bodyPr wrap="square" lIns="0" tIns="0" rIns="0" rtlCol="0">
                  <a:spAutoFit/>
                </a:bodyPr>
                <a:lstStyle/>
                <a:p>
                  <a:pPr algn="ctr"/>
                  <a:r>
                    <a:rPr lang="en-GB" sz="1400" b="1" baseline="-25000" dirty="0"/>
                    <a:t>Issuance (</a:t>
                  </a:r>
                  <a14:m>
                    <m:oMath xmlns:m="http://schemas.openxmlformats.org/officeDocument/2006/math">
                      <m:r>
                        <a:rPr lang="en-GB" sz="1400" b="1" i="1" baseline="-25000" smtClean="0">
                          <a:latin typeface="Cambria Math" panose="02040503050406030204" pitchFamily="18" charset="0"/>
                        </a:rPr>
                        <m:t>𝟎</m:t>
                      </m:r>
                    </m:oMath>
                  </a14:m>
                  <a:r>
                    <a:rPr lang="en-GB" sz="1400" b="1" baseline="-25000" dirty="0"/>
                    <a:t>)</a:t>
                  </a:r>
                </a:p>
              </p:txBody>
            </p:sp>
          </mc:Choice>
          <mc:Fallback xmlns="">
            <p:sp>
              <p:nvSpPr>
                <p:cNvPr id="72" name="TextovéPole 71">
                  <a:extLst>
                    <a:ext uri="{FF2B5EF4-FFF2-40B4-BE49-F238E27FC236}">
                      <a16:creationId xmlns:a16="http://schemas.microsoft.com/office/drawing/2014/main" id="{1129F341-0890-4352-8ECF-8AB4C01D6AF5}"/>
                    </a:ext>
                  </a:extLst>
                </p:cNvPr>
                <p:cNvSpPr txBox="1">
                  <a:spLocks noRot="1" noChangeAspect="1" noMove="1" noResize="1" noEditPoints="1" noAdjustHandles="1" noChangeArrowheads="1" noChangeShapeType="1" noTextEdit="1"/>
                </p:cNvSpPr>
                <p:nvPr/>
              </p:nvSpPr>
              <p:spPr>
                <a:xfrm>
                  <a:off x="2051720" y="1967976"/>
                  <a:ext cx="758180" cy="256673"/>
                </a:xfrm>
                <a:prstGeom prst="rect">
                  <a:avLst/>
                </a:prstGeom>
                <a:blipFill>
                  <a:blip r:embed="rId20"/>
                  <a:stretch>
                    <a:fillRect l="-3226" r="-3226" b="-19048"/>
                  </a:stretch>
                </a:blipFill>
              </p:spPr>
              <p:txBody>
                <a:bodyPr/>
                <a:lstStyle/>
                <a:p>
                  <a:r>
                    <a:rPr lang="en-GB">
                      <a:noFill/>
                    </a:rPr>
                    <a:t> </a:t>
                  </a:r>
                </a:p>
              </p:txBody>
            </p:sp>
          </mc:Fallback>
        </mc:AlternateContent>
        <p:sp>
          <p:nvSpPr>
            <p:cNvPr id="6" name="Rovnoramenný trojúhelník 5">
              <a:extLst>
                <a:ext uri="{FF2B5EF4-FFF2-40B4-BE49-F238E27FC236}">
                  <a16:creationId xmlns:a16="http://schemas.microsoft.com/office/drawing/2014/main" id="{01A1BB0F-89FC-9571-0B5D-0265EB2CFB3C}"/>
                </a:ext>
              </a:extLst>
            </p:cNvPr>
            <p:cNvSpPr/>
            <p:nvPr/>
          </p:nvSpPr>
          <p:spPr>
            <a:xfrm rot="10800000">
              <a:off x="2365740" y="1854168"/>
              <a:ext cx="105916" cy="125020"/>
            </a:xfrm>
            <a:prstGeom prst="triangle">
              <a:avLst/>
            </a:prstGeom>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endParaRPr lang="en-GB"/>
            </a:p>
          </p:txBody>
        </p:sp>
        <p:sp>
          <p:nvSpPr>
            <p:cNvPr id="9" name="Rovnoramenný trojúhelník 8">
              <a:extLst>
                <a:ext uri="{FF2B5EF4-FFF2-40B4-BE49-F238E27FC236}">
                  <a16:creationId xmlns:a16="http://schemas.microsoft.com/office/drawing/2014/main" id="{7B300301-B963-15E9-8161-D4961EACBFDA}"/>
                </a:ext>
              </a:extLst>
            </p:cNvPr>
            <p:cNvSpPr/>
            <p:nvPr/>
          </p:nvSpPr>
          <p:spPr>
            <a:xfrm rot="10800000">
              <a:off x="3746004" y="1854168"/>
              <a:ext cx="105916" cy="125020"/>
            </a:xfrm>
            <a:prstGeom prst="triangle">
              <a:avLst/>
            </a:prstGeom>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endParaRPr lang="en-GB"/>
            </a:p>
          </p:txBody>
        </p:sp>
        <p:sp>
          <p:nvSpPr>
            <p:cNvPr id="12" name="Rovnoramenný trojúhelník 11">
              <a:extLst>
                <a:ext uri="{FF2B5EF4-FFF2-40B4-BE49-F238E27FC236}">
                  <a16:creationId xmlns:a16="http://schemas.microsoft.com/office/drawing/2014/main" id="{4205A574-0210-D0A1-20FD-161985880DC0}"/>
                </a:ext>
              </a:extLst>
            </p:cNvPr>
            <p:cNvSpPr/>
            <p:nvPr/>
          </p:nvSpPr>
          <p:spPr>
            <a:xfrm rot="10800000">
              <a:off x="5762228" y="1854168"/>
              <a:ext cx="105916" cy="125020"/>
            </a:xfrm>
            <a:prstGeom prst="triangle">
              <a:avLst/>
            </a:prstGeom>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endParaRPr lang="en-GB"/>
            </a:p>
          </p:txBody>
        </p:sp>
      </p:grpSp>
      <mc:AlternateContent xmlns:mc="http://schemas.openxmlformats.org/markup-compatibility/2006" xmlns:a14="http://schemas.microsoft.com/office/drawing/2010/main">
        <mc:Choice Requires="a14">
          <p:sp>
            <p:nvSpPr>
              <p:cNvPr id="18" name="TextovéPole 17">
                <a:extLst>
                  <a:ext uri="{FF2B5EF4-FFF2-40B4-BE49-F238E27FC236}">
                    <a16:creationId xmlns:a16="http://schemas.microsoft.com/office/drawing/2014/main" id="{85BFBD70-9192-0023-A5ED-F6C0DF396AEE}"/>
                  </a:ext>
                </a:extLst>
              </p:cNvPr>
              <p:cNvSpPr txBox="1"/>
              <p:nvPr/>
            </p:nvSpPr>
            <p:spPr>
              <a:xfrm>
                <a:off x="4525400" y="1685727"/>
                <a:ext cx="314352" cy="256673"/>
              </a:xfrm>
              <a:prstGeom prst="rect">
                <a:avLst/>
              </a:prstGeom>
              <a:noFill/>
            </p:spPr>
            <p:txBody>
              <a:bodyPr wrap="square" lIns="0" tIns="0" rIns="0" rtlCol="0">
                <a:spAutoFit/>
              </a:bodyPr>
              <a:lstStyle>
                <a:defPPr>
                  <a:defRPr lang="cs-CZ"/>
                </a:defPPr>
                <a:lvl1pPr algn="ctr">
                  <a:defRPr sz="1400" b="1" baseline="-25000"/>
                </a:lvl1pPr>
              </a:lstStyle>
              <a:p>
                <a:pPr/>
                <a14:m>
                  <m:oMathPara xmlns:m="http://schemas.openxmlformats.org/officeDocument/2006/math">
                    <m:oMathParaPr>
                      <m:jc m:val="centerGroup"/>
                    </m:oMathParaPr>
                    <m:oMath xmlns:m="http://schemas.openxmlformats.org/officeDocument/2006/math">
                      <m:r>
                        <a:rPr lang="en-GB" b="1" i="1" smtClean="0">
                          <a:latin typeface="Cambria Math" panose="02040503050406030204" pitchFamily="18" charset="0"/>
                        </a:rPr>
                        <m:t>𝑻</m:t>
                      </m:r>
                      <m:r>
                        <m:rPr>
                          <m:nor/>
                        </m:rPr>
                        <a:rPr lang="en-GB" b="1" i="0" smtClean="0">
                          <a:latin typeface="Cambria Math" panose="02040503050406030204" pitchFamily="18" charset="0"/>
                        </a:rPr>
                        <m:t>−</m:t>
                      </m:r>
                      <m:r>
                        <a:rPr lang="en-GB" b="1" i="1" smtClean="0">
                          <a:latin typeface="Cambria Math" panose="02040503050406030204" pitchFamily="18" charset="0"/>
                        </a:rPr>
                        <m:t> </m:t>
                      </m:r>
                      <m:r>
                        <a:rPr lang="en-GB" b="1" i="1" smtClean="0">
                          <a:latin typeface="Cambria Math" panose="02040503050406030204" pitchFamily="18" charset="0"/>
                        </a:rPr>
                        <m:t>𝒕</m:t>
                      </m:r>
                    </m:oMath>
                  </m:oMathPara>
                </a14:m>
                <a:endParaRPr lang="en-GB" dirty="0"/>
              </a:p>
            </p:txBody>
          </p:sp>
        </mc:Choice>
        <mc:Fallback xmlns="">
          <p:sp>
            <p:nvSpPr>
              <p:cNvPr id="18" name="TextovéPole 17">
                <a:extLst>
                  <a:ext uri="{FF2B5EF4-FFF2-40B4-BE49-F238E27FC236}">
                    <a16:creationId xmlns:a16="http://schemas.microsoft.com/office/drawing/2014/main" id="{85BFBD70-9192-0023-A5ED-F6C0DF396AEE}"/>
                  </a:ext>
                </a:extLst>
              </p:cNvPr>
              <p:cNvSpPr txBox="1">
                <a:spLocks noRot="1" noChangeAspect="1" noMove="1" noResize="1" noEditPoints="1" noAdjustHandles="1" noChangeArrowheads="1" noChangeShapeType="1" noTextEdit="1"/>
              </p:cNvSpPr>
              <p:nvPr/>
            </p:nvSpPr>
            <p:spPr>
              <a:xfrm>
                <a:off x="4525400" y="1685727"/>
                <a:ext cx="314352" cy="256673"/>
              </a:xfrm>
              <a:prstGeom prst="rect">
                <a:avLst/>
              </a:prstGeom>
              <a:blipFill>
                <a:blip r:embed="rId21"/>
                <a:stretch>
                  <a:fillRect/>
                </a:stretch>
              </a:blipFill>
            </p:spPr>
            <p:txBody>
              <a:bodyPr/>
              <a:lstStyle/>
              <a:p>
                <a:r>
                  <a:rPr lang="en-GB">
                    <a:noFill/>
                  </a:rPr>
                  <a:t> </a:t>
                </a:r>
              </a:p>
            </p:txBody>
          </p:sp>
        </mc:Fallback>
      </mc:AlternateContent>
      <p:cxnSp>
        <p:nvCxnSpPr>
          <p:cNvPr id="19" name="Přímá spojnice se šipkou 18">
            <a:extLst>
              <a:ext uri="{FF2B5EF4-FFF2-40B4-BE49-F238E27FC236}">
                <a16:creationId xmlns:a16="http://schemas.microsoft.com/office/drawing/2014/main" id="{C619805C-B2B8-37E7-554C-A0257379DCBD}"/>
              </a:ext>
            </a:extLst>
          </p:cNvPr>
          <p:cNvCxnSpPr>
            <a:cxnSpLocks/>
          </p:cNvCxnSpPr>
          <p:nvPr/>
        </p:nvCxnSpPr>
        <p:spPr>
          <a:xfrm flipV="1">
            <a:off x="3714393" y="1916678"/>
            <a:ext cx="2052000" cy="322"/>
          </a:xfrm>
          <a:prstGeom prst="straightConnector1">
            <a:avLst/>
          </a:prstGeom>
          <a:ln w="25400">
            <a:solidFill>
              <a:srgbClr val="00B050"/>
            </a:solidFill>
            <a:headEnd type="triangle"/>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0" name="TextovéPole 19">
                <a:extLst>
                  <a:ext uri="{FF2B5EF4-FFF2-40B4-BE49-F238E27FC236}">
                    <a16:creationId xmlns:a16="http://schemas.microsoft.com/office/drawing/2014/main" id="{A75ECE2E-EBA4-9856-C9B4-C107BBA24375}"/>
                  </a:ext>
                </a:extLst>
              </p:cNvPr>
              <p:cNvSpPr txBox="1"/>
              <p:nvPr/>
            </p:nvSpPr>
            <p:spPr>
              <a:xfrm>
                <a:off x="2196000" y="4493198"/>
                <a:ext cx="1463927" cy="369332"/>
              </a:xfrm>
              <a:prstGeom prst="rect">
                <a:avLst/>
              </a:prstGeom>
              <a:noFill/>
            </p:spPr>
            <p:txBody>
              <a:bodyPr wrap="none" lIns="0" tIns="0" rIns="0" bIns="0" rtlCol="0">
                <a:spAutoFit/>
              </a:bodyPr>
              <a:lstStyle/>
              <a:p>
                <a:pPr algn="ctr">
                  <a:lnSpc>
                    <a:spcPct val="150000"/>
                  </a:lnSpc>
                </a:pPr>
                <a14:m>
                  <m:oMathPara xmlns:m="http://schemas.openxmlformats.org/officeDocument/2006/math">
                    <m:oMathParaPr>
                      <m:jc m:val="left"/>
                    </m:oMathParaPr>
                    <m:oMath xmlns:m="http://schemas.openxmlformats.org/officeDocument/2006/math">
                      <m:r>
                        <m:rPr>
                          <m:nor/>
                        </m:rPr>
                        <a:rPr lang="cs-CZ" sz="1600" b="0" i="0" smtClean="0">
                          <a:latin typeface="Cambria Math" panose="02040503050406030204" pitchFamily="18" charset="0"/>
                          <a:ea typeface="Cambria Math" panose="02040503050406030204" pitchFamily="18" charset="0"/>
                        </a:rPr>
                        <m:t>max</m:t>
                      </m:r>
                      <m:r>
                        <m:rPr>
                          <m:nor/>
                        </m:rPr>
                        <a:rPr lang="en-US" sz="1600" b="0" i="0" smtClean="0">
                          <a:latin typeface="Cambria Math" panose="02040503050406030204" pitchFamily="18" charset="0"/>
                          <a:ea typeface="Cambria Math" panose="02040503050406030204" pitchFamily="18" charset="0"/>
                        </a:rPr>
                        <m:t>[</m:t>
                      </m:r>
                      <m:sSub>
                        <m:sSubPr>
                          <m:ctrlPr>
                            <a:rPr lang="en-US" sz="1600" b="0" i="1" smtClean="0">
                              <a:latin typeface="Cambria Math" panose="02040503050406030204" pitchFamily="18" charset="0"/>
                              <a:ea typeface="Cambria Math" panose="02040503050406030204" pitchFamily="18" charset="0"/>
                            </a:rPr>
                          </m:ctrlPr>
                        </m:sSubPr>
                        <m:e>
                          <m:r>
                            <a:rPr lang="cs-CZ" sz="1600" b="0" i="1" smtClean="0">
                              <a:latin typeface="Cambria Math" panose="02040503050406030204" pitchFamily="18" charset="0"/>
                              <a:ea typeface="Cambria Math" panose="02040503050406030204" pitchFamily="18" charset="0"/>
                            </a:rPr>
                            <m:t>𝐶</m:t>
                          </m:r>
                        </m:e>
                        <m:sub>
                          <m:r>
                            <a:rPr lang="cs-CZ" sz="1600" b="0" i="1" smtClean="0">
                              <a:latin typeface="Cambria Math" panose="02040503050406030204" pitchFamily="18" charset="0"/>
                              <a:ea typeface="Cambria Math" panose="02040503050406030204" pitchFamily="18" charset="0"/>
                            </a:rPr>
                            <m:t>𝑡</m:t>
                          </m:r>
                        </m:sub>
                      </m:sSub>
                      <m:r>
                        <a:rPr lang="cs-CZ" sz="1600" b="0" i="1" smtClean="0">
                          <a:latin typeface="Cambria Math" panose="02040503050406030204" pitchFamily="18" charset="0"/>
                          <a:ea typeface="Cambria Math" panose="02040503050406030204" pitchFamily="18" charset="0"/>
                        </a:rPr>
                        <m:t>,</m:t>
                      </m:r>
                      <m:sSub>
                        <m:sSubPr>
                          <m:ctrlPr>
                            <a:rPr lang="cs-CZ" sz="1600" b="0" i="1" smtClean="0">
                              <a:latin typeface="Cambria Math" panose="02040503050406030204" pitchFamily="18" charset="0"/>
                              <a:ea typeface="Cambria Math" panose="02040503050406030204" pitchFamily="18" charset="0"/>
                            </a:rPr>
                          </m:ctrlPr>
                        </m:sSubPr>
                        <m:e>
                          <m:r>
                            <a:rPr lang="cs-CZ" sz="1600" b="0" i="1" smtClean="0">
                              <a:latin typeface="Cambria Math" panose="02040503050406030204" pitchFamily="18" charset="0"/>
                              <a:ea typeface="Cambria Math" panose="02040503050406030204" pitchFamily="18" charset="0"/>
                            </a:rPr>
                            <m:t>𝑃</m:t>
                          </m:r>
                        </m:e>
                        <m:sub>
                          <m:r>
                            <a:rPr lang="cs-CZ" sz="1600" b="0" i="1" smtClean="0">
                              <a:latin typeface="Cambria Math" panose="02040503050406030204" pitchFamily="18" charset="0"/>
                              <a:ea typeface="Cambria Math" panose="02040503050406030204" pitchFamily="18" charset="0"/>
                            </a:rPr>
                            <m:t>𝑡</m:t>
                          </m:r>
                        </m:sub>
                      </m:sSub>
                      <m:r>
                        <a:rPr lang="cs-CZ" sz="1600" b="0" i="1" smtClean="0">
                          <a:latin typeface="Cambria Math" panose="02040503050406030204" pitchFamily="18" charset="0"/>
                          <a:ea typeface="Cambria Math" panose="02040503050406030204" pitchFamily="18" charset="0"/>
                        </a:rPr>
                        <m:t>]=</m:t>
                      </m:r>
                      <m:sSub>
                        <m:sSubPr>
                          <m:ctrlPr>
                            <a:rPr lang="en-US" sz="1600" i="1">
                              <a:latin typeface="Cambria Math" panose="02040503050406030204" pitchFamily="18" charset="0"/>
                              <a:ea typeface="Cambria Math" panose="02040503050406030204" pitchFamily="18" charset="0"/>
                            </a:rPr>
                          </m:ctrlPr>
                        </m:sSubPr>
                        <m:e>
                          <m:r>
                            <a:rPr lang="cs-CZ" sz="1600" i="1">
                              <a:latin typeface="Cambria Math" panose="02040503050406030204" pitchFamily="18" charset="0"/>
                              <a:ea typeface="Cambria Math" panose="02040503050406030204" pitchFamily="18" charset="0"/>
                            </a:rPr>
                            <m:t>𝐶</m:t>
                          </m:r>
                        </m:e>
                        <m:sub>
                          <m:r>
                            <a:rPr lang="cs-CZ" sz="1600" i="1">
                              <a:latin typeface="Cambria Math" panose="02040503050406030204" pitchFamily="18" charset="0"/>
                              <a:ea typeface="Cambria Math" panose="02040503050406030204" pitchFamily="18" charset="0"/>
                            </a:rPr>
                            <m:t>𝑡</m:t>
                          </m:r>
                        </m:sub>
                      </m:sSub>
                    </m:oMath>
                  </m:oMathPara>
                </a14:m>
                <a:endParaRPr lang="cs-CZ" sz="1600" i="1" dirty="0">
                  <a:latin typeface="Cambria Math"/>
                  <a:ea typeface="Cambria Math" panose="02040503050406030204" pitchFamily="18" charset="0"/>
                </a:endParaRPr>
              </a:p>
            </p:txBody>
          </p:sp>
        </mc:Choice>
        <mc:Fallback xmlns="">
          <p:sp>
            <p:nvSpPr>
              <p:cNvPr id="20" name="TextovéPole 19">
                <a:extLst>
                  <a:ext uri="{FF2B5EF4-FFF2-40B4-BE49-F238E27FC236}">
                    <a16:creationId xmlns:a16="http://schemas.microsoft.com/office/drawing/2014/main" id="{A75ECE2E-EBA4-9856-C9B4-C107BBA24375}"/>
                  </a:ext>
                </a:extLst>
              </p:cNvPr>
              <p:cNvSpPr txBox="1">
                <a:spLocks noRot="1" noChangeAspect="1" noMove="1" noResize="1" noEditPoints="1" noAdjustHandles="1" noChangeArrowheads="1" noChangeShapeType="1" noTextEdit="1"/>
              </p:cNvSpPr>
              <p:nvPr/>
            </p:nvSpPr>
            <p:spPr>
              <a:xfrm>
                <a:off x="2196000" y="4493198"/>
                <a:ext cx="1463927" cy="369332"/>
              </a:xfrm>
              <a:prstGeom prst="rect">
                <a:avLst/>
              </a:prstGeom>
              <a:blipFill>
                <a:blip r:embed="rId22"/>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1" name="TextovéPole 20">
                <a:extLst>
                  <a:ext uri="{FF2B5EF4-FFF2-40B4-BE49-F238E27FC236}">
                    <a16:creationId xmlns:a16="http://schemas.microsoft.com/office/drawing/2014/main" id="{3A52A855-C00C-0F97-F904-E9FE394E625A}"/>
                  </a:ext>
                </a:extLst>
              </p:cNvPr>
              <p:cNvSpPr txBox="1"/>
              <p:nvPr/>
            </p:nvSpPr>
            <p:spPr>
              <a:xfrm>
                <a:off x="2160001" y="5123100"/>
                <a:ext cx="5189546" cy="394852"/>
              </a:xfrm>
              <a:prstGeom prst="rect">
                <a:avLst/>
              </a:prstGeom>
              <a:noFill/>
            </p:spPr>
            <p:txBody>
              <a:bodyPr wrap="square" lIns="0" tIns="0" rIns="0" bIns="0" rtlCol="0">
                <a:spAutoFit/>
              </a:bodyPr>
              <a:lstStyle/>
              <a:p>
                <a:pPr algn="ctr">
                  <a:lnSpc>
                    <a:spcPct val="150000"/>
                  </a:lnSpc>
                </a:pPr>
                <a14:m>
                  <m:oMathPara xmlns:m="http://schemas.openxmlformats.org/officeDocument/2006/math">
                    <m:oMathParaPr>
                      <m:jc m:val="left"/>
                    </m:oMathParaPr>
                    <m:oMath xmlns:m="http://schemas.openxmlformats.org/officeDocument/2006/math">
                      <m:r>
                        <m:rPr>
                          <m:nor/>
                        </m:rPr>
                        <a:rPr lang="cs-CZ" sz="1600" b="0" i="0" smtClean="0">
                          <a:latin typeface="Cambria Math" panose="02040503050406030204" pitchFamily="18" charset="0"/>
                          <a:ea typeface="Cambria Math" panose="02040503050406030204" pitchFamily="18" charset="0"/>
                        </a:rPr>
                        <m:t>max</m:t>
                      </m:r>
                      <m:r>
                        <m:rPr>
                          <m:nor/>
                        </m:rPr>
                        <a:rPr lang="en-US" sz="1600" b="0" i="0" smtClean="0">
                          <a:latin typeface="Cambria Math" panose="02040503050406030204" pitchFamily="18" charset="0"/>
                          <a:ea typeface="Cambria Math" panose="02040503050406030204" pitchFamily="18" charset="0"/>
                        </a:rPr>
                        <m:t>[</m:t>
                      </m:r>
                      <m:sSub>
                        <m:sSubPr>
                          <m:ctrlPr>
                            <a:rPr lang="en-US" sz="1600" b="0" i="1" smtClean="0">
                              <a:latin typeface="Cambria Math" panose="02040503050406030204" pitchFamily="18" charset="0"/>
                              <a:ea typeface="Cambria Math" panose="02040503050406030204" pitchFamily="18" charset="0"/>
                            </a:rPr>
                          </m:ctrlPr>
                        </m:sSubPr>
                        <m:e>
                          <m:r>
                            <a:rPr lang="cs-CZ" sz="1600" b="0" i="1" smtClean="0">
                              <a:latin typeface="Cambria Math" panose="02040503050406030204" pitchFamily="18" charset="0"/>
                              <a:ea typeface="Cambria Math" panose="02040503050406030204" pitchFamily="18" charset="0"/>
                            </a:rPr>
                            <m:t>𝐶</m:t>
                          </m:r>
                        </m:e>
                        <m:sub>
                          <m:r>
                            <a:rPr lang="cs-CZ" sz="1600" b="0" i="1" smtClean="0">
                              <a:latin typeface="Cambria Math" panose="02040503050406030204" pitchFamily="18" charset="0"/>
                              <a:ea typeface="Cambria Math" panose="02040503050406030204" pitchFamily="18" charset="0"/>
                            </a:rPr>
                            <m:t>𝑡</m:t>
                          </m:r>
                        </m:sub>
                      </m:sSub>
                      <m:r>
                        <a:rPr lang="cs-CZ" sz="1600" b="0" i="1" smtClean="0">
                          <a:latin typeface="Cambria Math" panose="02040503050406030204" pitchFamily="18" charset="0"/>
                          <a:ea typeface="Cambria Math" panose="02040503050406030204" pitchFamily="18" charset="0"/>
                        </a:rPr>
                        <m:t>,</m:t>
                      </m:r>
                      <m:sSub>
                        <m:sSubPr>
                          <m:ctrlPr>
                            <a:rPr lang="cs-CZ" sz="1600" b="0" i="1" smtClean="0">
                              <a:latin typeface="Cambria Math" panose="02040503050406030204" pitchFamily="18" charset="0"/>
                              <a:ea typeface="Cambria Math" panose="02040503050406030204" pitchFamily="18" charset="0"/>
                            </a:rPr>
                          </m:ctrlPr>
                        </m:sSubPr>
                        <m:e>
                          <m:r>
                            <a:rPr lang="cs-CZ" sz="1600" b="0" i="1" smtClean="0">
                              <a:latin typeface="Cambria Math" panose="02040503050406030204" pitchFamily="18" charset="0"/>
                              <a:ea typeface="Cambria Math" panose="02040503050406030204" pitchFamily="18" charset="0"/>
                            </a:rPr>
                            <m:t>𝑃</m:t>
                          </m:r>
                        </m:e>
                        <m:sub>
                          <m:r>
                            <a:rPr lang="cs-CZ" sz="1600" b="0" i="1" smtClean="0">
                              <a:latin typeface="Cambria Math" panose="02040503050406030204" pitchFamily="18" charset="0"/>
                              <a:ea typeface="Cambria Math" panose="02040503050406030204" pitchFamily="18" charset="0"/>
                            </a:rPr>
                            <m:t>𝑡</m:t>
                          </m:r>
                        </m:sub>
                      </m:sSub>
                      <m:r>
                        <a:rPr lang="cs-CZ" sz="1600" b="0" i="1" smtClean="0">
                          <a:latin typeface="Cambria Math" panose="02040503050406030204" pitchFamily="18" charset="0"/>
                          <a:ea typeface="Cambria Math" panose="02040503050406030204" pitchFamily="18" charset="0"/>
                        </a:rPr>
                        <m:t>]=</m:t>
                      </m:r>
                      <m:sSub>
                        <m:sSubPr>
                          <m:ctrlPr>
                            <a:rPr lang="en-US" sz="1600" i="1">
                              <a:latin typeface="Cambria Math" panose="02040503050406030204" pitchFamily="18" charset="0"/>
                              <a:ea typeface="Cambria Math" panose="02040503050406030204" pitchFamily="18" charset="0"/>
                            </a:rPr>
                          </m:ctrlPr>
                        </m:sSubPr>
                        <m:e>
                          <m:r>
                            <a:rPr lang="cs-CZ" sz="1600" b="0" i="1" smtClean="0">
                              <a:latin typeface="Cambria Math" panose="02040503050406030204" pitchFamily="18" charset="0"/>
                              <a:ea typeface="Cambria Math" panose="02040503050406030204" pitchFamily="18" charset="0"/>
                            </a:rPr>
                            <m:t>𝑃</m:t>
                          </m:r>
                        </m:e>
                        <m:sub>
                          <m:r>
                            <a:rPr lang="cs-CZ" sz="1600" i="1">
                              <a:latin typeface="Cambria Math" panose="02040503050406030204" pitchFamily="18" charset="0"/>
                              <a:ea typeface="Cambria Math" panose="02040503050406030204" pitchFamily="18" charset="0"/>
                            </a:rPr>
                            <m:t>𝑡</m:t>
                          </m:r>
                        </m:sub>
                      </m:sSub>
                      <m:r>
                        <a:rPr lang="cs-CZ" sz="1600" b="0" i="1" smtClean="0">
                          <a:latin typeface="Cambria Math" panose="02040503050406030204" pitchFamily="18" charset="0"/>
                          <a:ea typeface="Cambria Math" panose="02040503050406030204" pitchFamily="18" charset="0"/>
                        </a:rPr>
                        <m:t>  </m:t>
                      </m:r>
                      <m:r>
                        <a:rPr lang="cs-CZ" sz="1600" i="1" smtClean="0">
                          <a:latin typeface="Cambria Math" panose="02040503050406030204" pitchFamily="18" charset="0"/>
                          <a:ea typeface="Cambria Math" panose="02040503050406030204" pitchFamily="18" charset="0"/>
                        </a:rPr>
                        <m:t>⟺</m:t>
                      </m:r>
                      <m:sSub>
                        <m:sSubPr>
                          <m:ctrlPr>
                            <a:rPr lang="cs-CZ" sz="1600" i="1">
                              <a:latin typeface="Cambria Math" panose="02040503050406030204" pitchFamily="18" charset="0"/>
                              <a:ea typeface="Cambria Math" panose="02040503050406030204" pitchFamily="18" charset="0"/>
                            </a:rPr>
                          </m:ctrlPr>
                        </m:sSubPr>
                        <m:e>
                          <m:r>
                            <a:rPr lang="cs-CZ" sz="1600" i="1">
                              <a:latin typeface="Cambria Math" panose="02040503050406030204" pitchFamily="18" charset="0"/>
                              <a:ea typeface="Cambria Math" panose="02040503050406030204" pitchFamily="18" charset="0"/>
                            </a:rPr>
                            <m:t>𝑆</m:t>
                          </m:r>
                        </m:e>
                        <m:sub>
                          <m:r>
                            <a:rPr lang="cs-CZ" sz="1600" i="1">
                              <a:latin typeface="Cambria Math" panose="02040503050406030204" pitchFamily="18" charset="0"/>
                              <a:ea typeface="Cambria Math" panose="02040503050406030204" pitchFamily="18" charset="0"/>
                            </a:rPr>
                            <m:t>𝑡</m:t>
                          </m:r>
                        </m:sub>
                      </m:sSub>
                      <m:r>
                        <a:rPr lang="cs-CZ" sz="1600" b="0" i="1" smtClean="0">
                          <a:latin typeface="Cambria Math" panose="02040503050406030204" pitchFamily="18" charset="0"/>
                          <a:ea typeface="Cambria Math" panose="02040503050406030204" pitchFamily="18" charset="0"/>
                        </a:rPr>
                        <m:t>−</m:t>
                      </m:r>
                      <m:r>
                        <a:rPr lang="en-US" sz="1600" i="1">
                          <a:latin typeface="Cambria Math" panose="02040503050406030204" pitchFamily="18" charset="0"/>
                          <a:ea typeface="Cambria Math" panose="02040503050406030204" pitchFamily="18" charset="0"/>
                        </a:rPr>
                        <m:t>𝑋</m:t>
                      </m:r>
                      <m:sSup>
                        <m:sSupPr>
                          <m:ctrlPr>
                            <a:rPr lang="en-US" sz="1600" i="1">
                              <a:latin typeface="Cambria Math" panose="02040503050406030204" pitchFamily="18" charset="0"/>
                              <a:ea typeface="Cambria Math" panose="02040503050406030204" pitchFamily="18" charset="0"/>
                            </a:rPr>
                          </m:ctrlPr>
                        </m:sSupPr>
                        <m:e>
                          <m:r>
                            <a:rPr lang="en-US" sz="1600" i="1">
                              <a:latin typeface="Cambria Math" panose="02040503050406030204" pitchFamily="18" charset="0"/>
                              <a:ea typeface="Cambria Math" panose="02040503050406030204" pitchFamily="18" charset="0"/>
                            </a:rPr>
                            <m:t>𝑒</m:t>
                          </m:r>
                        </m:e>
                        <m:sup>
                          <m:r>
                            <a:rPr lang="en-US" sz="1600" i="1">
                              <a:latin typeface="Cambria Math" panose="02040503050406030204" pitchFamily="18" charset="0"/>
                              <a:ea typeface="Cambria Math" panose="02040503050406030204" pitchFamily="18" charset="0"/>
                            </a:rPr>
                            <m:t>−</m:t>
                          </m:r>
                          <m:r>
                            <a:rPr lang="en-US" sz="1600" i="1">
                              <a:latin typeface="Cambria Math" panose="02040503050406030204" pitchFamily="18" charset="0"/>
                              <a:ea typeface="Cambria Math" panose="02040503050406030204" pitchFamily="18" charset="0"/>
                            </a:rPr>
                            <m:t>𝑟</m:t>
                          </m:r>
                          <m:d>
                            <m:dPr>
                              <m:ctrlPr>
                                <a:rPr lang="cs-CZ" sz="1600" i="1">
                                  <a:latin typeface="Cambria Math" panose="02040503050406030204" pitchFamily="18" charset="0"/>
                                  <a:ea typeface="Cambria Math" panose="02040503050406030204" pitchFamily="18" charset="0"/>
                                </a:rPr>
                              </m:ctrlPr>
                            </m:dPr>
                            <m:e>
                              <m:r>
                                <a:rPr lang="en-US" sz="1600" i="1">
                                  <a:latin typeface="Cambria Math" panose="02040503050406030204" pitchFamily="18" charset="0"/>
                                  <a:ea typeface="Cambria Math" panose="02040503050406030204" pitchFamily="18" charset="0"/>
                                </a:rPr>
                                <m:t>𝑇</m:t>
                              </m:r>
                              <m:r>
                                <a:rPr lang="en-US" sz="1600" i="1">
                                  <a:latin typeface="Cambria Math" panose="02040503050406030204" pitchFamily="18" charset="0"/>
                                  <a:ea typeface="Cambria Math" panose="02040503050406030204" pitchFamily="18" charset="0"/>
                                </a:rPr>
                                <m:t>−</m:t>
                              </m:r>
                              <m:r>
                                <a:rPr lang="en-US" sz="1600" i="1">
                                  <a:latin typeface="Cambria Math" panose="02040503050406030204" pitchFamily="18" charset="0"/>
                                  <a:ea typeface="Cambria Math" panose="02040503050406030204" pitchFamily="18" charset="0"/>
                                </a:rPr>
                                <m:t>𝑡</m:t>
                              </m:r>
                            </m:e>
                          </m:d>
                        </m:sup>
                      </m:sSup>
                      <m:r>
                        <a:rPr lang="en-GB" sz="1600" b="0" i="1" smtClean="0">
                          <a:latin typeface="Cambria Math" panose="02040503050406030204" pitchFamily="18" charset="0"/>
                          <a:ea typeface="Cambria Math" panose="02040503050406030204" pitchFamily="18" charset="0"/>
                        </a:rPr>
                        <m:t>&lt;0</m:t>
                      </m:r>
                      <m:r>
                        <a:rPr lang="cs-CZ" sz="1600" i="1">
                          <a:latin typeface="Cambria Math" panose="02040503050406030204" pitchFamily="18" charset="0"/>
                          <a:ea typeface="Cambria Math" panose="02040503050406030204" pitchFamily="18" charset="0"/>
                        </a:rPr>
                        <m:t>⟺</m:t>
                      </m:r>
                      <m:sSub>
                        <m:sSubPr>
                          <m:ctrlPr>
                            <a:rPr lang="cs-CZ" sz="1600" i="1">
                              <a:latin typeface="Cambria Math" panose="02040503050406030204" pitchFamily="18" charset="0"/>
                              <a:ea typeface="Cambria Math" panose="02040503050406030204" pitchFamily="18" charset="0"/>
                            </a:rPr>
                          </m:ctrlPr>
                        </m:sSubPr>
                        <m:e>
                          <m:r>
                            <a:rPr lang="cs-CZ" sz="1600" i="1">
                              <a:latin typeface="Cambria Math" panose="02040503050406030204" pitchFamily="18" charset="0"/>
                              <a:ea typeface="Cambria Math" panose="02040503050406030204" pitchFamily="18" charset="0"/>
                            </a:rPr>
                            <m:t>𝑆</m:t>
                          </m:r>
                        </m:e>
                        <m:sub>
                          <m:r>
                            <a:rPr lang="cs-CZ" sz="1600" i="1">
                              <a:latin typeface="Cambria Math" panose="02040503050406030204" pitchFamily="18" charset="0"/>
                              <a:ea typeface="Cambria Math" panose="02040503050406030204" pitchFamily="18" charset="0"/>
                            </a:rPr>
                            <m:t>𝑡</m:t>
                          </m:r>
                        </m:sub>
                      </m:sSub>
                      <m:r>
                        <a:rPr lang="en-US" sz="1600" b="0" i="1" smtClean="0">
                          <a:latin typeface="Cambria Math" panose="02040503050406030204" pitchFamily="18" charset="0"/>
                          <a:ea typeface="Cambria Math" panose="02040503050406030204" pitchFamily="18" charset="0"/>
                        </a:rPr>
                        <m:t>&lt;</m:t>
                      </m:r>
                      <m:r>
                        <a:rPr lang="en-US" sz="1600" i="1">
                          <a:latin typeface="Cambria Math" panose="02040503050406030204" pitchFamily="18" charset="0"/>
                          <a:ea typeface="Cambria Math" panose="02040503050406030204" pitchFamily="18" charset="0"/>
                        </a:rPr>
                        <m:t>𝑋</m:t>
                      </m:r>
                      <m:sSup>
                        <m:sSupPr>
                          <m:ctrlPr>
                            <a:rPr lang="en-US" sz="1600" i="1">
                              <a:latin typeface="Cambria Math" panose="02040503050406030204" pitchFamily="18" charset="0"/>
                              <a:ea typeface="Cambria Math" panose="02040503050406030204" pitchFamily="18" charset="0"/>
                            </a:rPr>
                          </m:ctrlPr>
                        </m:sSupPr>
                        <m:e>
                          <m:r>
                            <a:rPr lang="en-US" sz="1600" i="1">
                              <a:latin typeface="Cambria Math" panose="02040503050406030204" pitchFamily="18" charset="0"/>
                              <a:ea typeface="Cambria Math" panose="02040503050406030204" pitchFamily="18" charset="0"/>
                            </a:rPr>
                            <m:t>𝑒</m:t>
                          </m:r>
                        </m:e>
                        <m:sup>
                          <m:r>
                            <a:rPr lang="en-US" sz="1600" i="1">
                              <a:latin typeface="Cambria Math" panose="02040503050406030204" pitchFamily="18" charset="0"/>
                              <a:ea typeface="Cambria Math" panose="02040503050406030204" pitchFamily="18" charset="0"/>
                            </a:rPr>
                            <m:t>−</m:t>
                          </m:r>
                          <m:r>
                            <a:rPr lang="en-US" sz="1600" i="1">
                              <a:latin typeface="Cambria Math" panose="02040503050406030204" pitchFamily="18" charset="0"/>
                              <a:ea typeface="Cambria Math" panose="02040503050406030204" pitchFamily="18" charset="0"/>
                            </a:rPr>
                            <m:t>𝑟</m:t>
                          </m:r>
                          <m:d>
                            <m:dPr>
                              <m:ctrlPr>
                                <a:rPr lang="cs-CZ" sz="1600" i="1">
                                  <a:latin typeface="Cambria Math" panose="02040503050406030204" pitchFamily="18" charset="0"/>
                                  <a:ea typeface="Cambria Math" panose="02040503050406030204" pitchFamily="18" charset="0"/>
                                </a:rPr>
                              </m:ctrlPr>
                            </m:dPr>
                            <m:e>
                              <m:r>
                                <a:rPr lang="en-US" sz="1600" i="1">
                                  <a:latin typeface="Cambria Math" panose="02040503050406030204" pitchFamily="18" charset="0"/>
                                  <a:ea typeface="Cambria Math" panose="02040503050406030204" pitchFamily="18" charset="0"/>
                                </a:rPr>
                                <m:t>𝑇</m:t>
                              </m:r>
                              <m:r>
                                <a:rPr lang="en-US" sz="1600" i="1">
                                  <a:latin typeface="Cambria Math" panose="02040503050406030204" pitchFamily="18" charset="0"/>
                                  <a:ea typeface="Cambria Math" panose="02040503050406030204" pitchFamily="18" charset="0"/>
                                </a:rPr>
                                <m:t>−</m:t>
                              </m:r>
                              <m:r>
                                <a:rPr lang="en-US" sz="1600" i="1">
                                  <a:latin typeface="Cambria Math" panose="02040503050406030204" pitchFamily="18" charset="0"/>
                                  <a:ea typeface="Cambria Math" panose="02040503050406030204" pitchFamily="18" charset="0"/>
                                </a:rPr>
                                <m:t>𝑡</m:t>
                              </m:r>
                            </m:e>
                          </m:d>
                        </m:sup>
                      </m:sSup>
                    </m:oMath>
                  </m:oMathPara>
                </a14:m>
                <a:endParaRPr lang="cs-CZ" sz="1600" i="1" dirty="0">
                  <a:latin typeface="Cambria Math"/>
                  <a:ea typeface="Cambria Math" panose="02040503050406030204" pitchFamily="18" charset="0"/>
                </a:endParaRPr>
              </a:p>
            </p:txBody>
          </p:sp>
        </mc:Choice>
        <mc:Fallback xmlns="">
          <p:sp>
            <p:nvSpPr>
              <p:cNvPr id="21" name="TextovéPole 20">
                <a:extLst>
                  <a:ext uri="{FF2B5EF4-FFF2-40B4-BE49-F238E27FC236}">
                    <a16:creationId xmlns:a16="http://schemas.microsoft.com/office/drawing/2014/main" id="{3A52A855-C00C-0F97-F904-E9FE394E625A}"/>
                  </a:ext>
                </a:extLst>
              </p:cNvPr>
              <p:cNvSpPr txBox="1">
                <a:spLocks noRot="1" noChangeAspect="1" noMove="1" noResize="1" noEditPoints="1" noAdjustHandles="1" noChangeArrowheads="1" noChangeShapeType="1" noTextEdit="1"/>
              </p:cNvSpPr>
              <p:nvPr/>
            </p:nvSpPr>
            <p:spPr>
              <a:xfrm>
                <a:off x="2160001" y="5123100"/>
                <a:ext cx="5189546" cy="394852"/>
              </a:xfrm>
              <a:prstGeom prst="rect">
                <a:avLst/>
              </a:prstGeom>
              <a:blipFill>
                <a:blip r:embed="rId2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8" name="TextovéPole 27">
                <a:extLst>
                  <a:ext uri="{FF2B5EF4-FFF2-40B4-BE49-F238E27FC236}">
                    <a16:creationId xmlns:a16="http://schemas.microsoft.com/office/drawing/2014/main" id="{9F341F81-E2DB-9FB3-D041-0A34C8D3CEBB}"/>
                  </a:ext>
                </a:extLst>
              </p:cNvPr>
              <p:cNvSpPr txBox="1"/>
              <p:nvPr/>
            </p:nvSpPr>
            <p:spPr>
              <a:xfrm>
                <a:off x="3708000" y="4475100"/>
                <a:ext cx="3654334" cy="394339"/>
              </a:xfrm>
              <a:prstGeom prst="rect">
                <a:avLst/>
              </a:prstGeom>
              <a:noFill/>
            </p:spPr>
            <p:txBody>
              <a:bodyPr wrap="none" lIns="0" tIns="0" rIns="0" bIns="0" rtlCol="0">
                <a:spAutoFit/>
              </a:bodyPr>
              <a:lstStyle/>
              <a:p>
                <a:pPr algn="ctr">
                  <a:lnSpc>
                    <a:spcPct val="150000"/>
                  </a:lnSpc>
                </a:pPr>
                <a14:m>
                  <m:oMathPara xmlns:m="http://schemas.openxmlformats.org/officeDocument/2006/math">
                    <m:oMathParaPr>
                      <m:jc m:val="left"/>
                    </m:oMathParaPr>
                    <m:oMath xmlns:m="http://schemas.openxmlformats.org/officeDocument/2006/math">
                      <m:r>
                        <a:rPr lang="cs-CZ" sz="1600" i="1" smtClean="0">
                          <a:latin typeface="Cambria Math" panose="02040503050406030204" pitchFamily="18" charset="0"/>
                          <a:ea typeface="Cambria Math" panose="02040503050406030204" pitchFamily="18" charset="0"/>
                        </a:rPr>
                        <m:t>⟺</m:t>
                      </m:r>
                      <m:r>
                        <a:rPr lang="en-US" sz="1600" i="1">
                          <a:latin typeface="Cambria Math" panose="02040503050406030204" pitchFamily="18" charset="0"/>
                          <a:ea typeface="Cambria Math" panose="02040503050406030204" pitchFamily="18" charset="0"/>
                        </a:rPr>
                        <m:t>𝑋</m:t>
                      </m:r>
                      <m:sSup>
                        <m:sSupPr>
                          <m:ctrlPr>
                            <a:rPr lang="en-US" sz="1600" i="1">
                              <a:latin typeface="Cambria Math" panose="02040503050406030204" pitchFamily="18" charset="0"/>
                              <a:ea typeface="Cambria Math" panose="02040503050406030204" pitchFamily="18" charset="0"/>
                            </a:rPr>
                          </m:ctrlPr>
                        </m:sSupPr>
                        <m:e>
                          <m:r>
                            <a:rPr lang="en-US" sz="1600" i="1">
                              <a:latin typeface="Cambria Math" panose="02040503050406030204" pitchFamily="18" charset="0"/>
                              <a:ea typeface="Cambria Math" panose="02040503050406030204" pitchFamily="18" charset="0"/>
                            </a:rPr>
                            <m:t>𝑒</m:t>
                          </m:r>
                        </m:e>
                        <m:sup>
                          <m:r>
                            <a:rPr lang="en-US" sz="1600" i="1">
                              <a:latin typeface="Cambria Math" panose="02040503050406030204" pitchFamily="18" charset="0"/>
                              <a:ea typeface="Cambria Math" panose="02040503050406030204" pitchFamily="18" charset="0"/>
                            </a:rPr>
                            <m:t>−</m:t>
                          </m:r>
                          <m:r>
                            <a:rPr lang="en-US" sz="1600" i="1">
                              <a:latin typeface="Cambria Math" panose="02040503050406030204" pitchFamily="18" charset="0"/>
                              <a:ea typeface="Cambria Math" panose="02040503050406030204" pitchFamily="18" charset="0"/>
                            </a:rPr>
                            <m:t>𝑟</m:t>
                          </m:r>
                          <m:d>
                            <m:dPr>
                              <m:ctrlPr>
                                <a:rPr lang="cs-CZ" sz="1600" i="1">
                                  <a:latin typeface="Cambria Math" panose="02040503050406030204" pitchFamily="18" charset="0"/>
                                  <a:ea typeface="Cambria Math" panose="02040503050406030204" pitchFamily="18" charset="0"/>
                                </a:rPr>
                              </m:ctrlPr>
                            </m:dPr>
                            <m:e>
                              <m:r>
                                <a:rPr lang="en-US" sz="1600" i="1">
                                  <a:latin typeface="Cambria Math" panose="02040503050406030204" pitchFamily="18" charset="0"/>
                                  <a:ea typeface="Cambria Math" panose="02040503050406030204" pitchFamily="18" charset="0"/>
                                </a:rPr>
                                <m:t>𝑇</m:t>
                              </m:r>
                              <m:r>
                                <a:rPr lang="en-US" sz="1600" i="1">
                                  <a:latin typeface="Cambria Math" panose="02040503050406030204" pitchFamily="18" charset="0"/>
                                  <a:ea typeface="Cambria Math" panose="02040503050406030204" pitchFamily="18" charset="0"/>
                                </a:rPr>
                                <m:t>−</m:t>
                              </m:r>
                              <m:r>
                                <a:rPr lang="en-US" sz="1600" i="1">
                                  <a:latin typeface="Cambria Math" panose="02040503050406030204" pitchFamily="18" charset="0"/>
                                  <a:ea typeface="Cambria Math" panose="02040503050406030204" pitchFamily="18" charset="0"/>
                                </a:rPr>
                                <m:t>𝑡</m:t>
                              </m:r>
                            </m:e>
                          </m:d>
                        </m:sup>
                      </m:sSup>
                      <m:r>
                        <a:rPr lang="cs-CZ" sz="1600" i="1">
                          <a:latin typeface="Cambria Math" panose="02040503050406030204" pitchFamily="18" charset="0"/>
                          <a:ea typeface="Cambria Math" panose="02040503050406030204" pitchFamily="18" charset="0"/>
                        </a:rPr>
                        <m:t>−</m:t>
                      </m:r>
                      <m:sSub>
                        <m:sSubPr>
                          <m:ctrlPr>
                            <a:rPr lang="cs-CZ" sz="1600" i="1">
                              <a:latin typeface="Cambria Math" panose="02040503050406030204" pitchFamily="18" charset="0"/>
                              <a:ea typeface="Cambria Math" panose="02040503050406030204" pitchFamily="18" charset="0"/>
                            </a:rPr>
                          </m:ctrlPr>
                        </m:sSubPr>
                        <m:e>
                          <m:r>
                            <a:rPr lang="cs-CZ" sz="1600" i="1">
                              <a:latin typeface="Cambria Math" panose="02040503050406030204" pitchFamily="18" charset="0"/>
                              <a:ea typeface="Cambria Math" panose="02040503050406030204" pitchFamily="18" charset="0"/>
                            </a:rPr>
                            <m:t>𝑆</m:t>
                          </m:r>
                        </m:e>
                        <m:sub>
                          <m:r>
                            <a:rPr lang="cs-CZ" sz="1600" i="1">
                              <a:latin typeface="Cambria Math" panose="02040503050406030204" pitchFamily="18" charset="0"/>
                              <a:ea typeface="Cambria Math" panose="02040503050406030204" pitchFamily="18" charset="0"/>
                            </a:rPr>
                            <m:t>𝑡</m:t>
                          </m:r>
                        </m:sub>
                      </m:sSub>
                      <m:r>
                        <a:rPr lang="en-GB" sz="1600" b="0" i="1" smtClean="0">
                          <a:latin typeface="Cambria Math" panose="02040503050406030204" pitchFamily="18" charset="0"/>
                          <a:ea typeface="Cambria Math" panose="02040503050406030204" pitchFamily="18" charset="0"/>
                        </a:rPr>
                        <m:t>&lt;0</m:t>
                      </m:r>
                      <m:r>
                        <a:rPr lang="cs-CZ" sz="1600" i="1">
                          <a:latin typeface="Cambria Math" panose="02040503050406030204" pitchFamily="18" charset="0"/>
                          <a:ea typeface="Cambria Math" panose="02040503050406030204" pitchFamily="18" charset="0"/>
                        </a:rPr>
                        <m:t>⟺</m:t>
                      </m:r>
                      <m:sSub>
                        <m:sSubPr>
                          <m:ctrlPr>
                            <a:rPr lang="cs-CZ" sz="1600" i="1">
                              <a:latin typeface="Cambria Math" panose="02040503050406030204" pitchFamily="18" charset="0"/>
                              <a:ea typeface="Cambria Math" panose="02040503050406030204" pitchFamily="18" charset="0"/>
                            </a:rPr>
                          </m:ctrlPr>
                        </m:sSubPr>
                        <m:e>
                          <m:r>
                            <a:rPr lang="cs-CZ" sz="1600" i="1">
                              <a:latin typeface="Cambria Math" panose="02040503050406030204" pitchFamily="18" charset="0"/>
                              <a:ea typeface="Cambria Math" panose="02040503050406030204" pitchFamily="18" charset="0"/>
                            </a:rPr>
                            <m:t>𝑆</m:t>
                          </m:r>
                        </m:e>
                        <m:sub>
                          <m:r>
                            <a:rPr lang="cs-CZ" sz="1600" i="1">
                              <a:latin typeface="Cambria Math" panose="02040503050406030204" pitchFamily="18" charset="0"/>
                              <a:ea typeface="Cambria Math" panose="02040503050406030204" pitchFamily="18" charset="0"/>
                            </a:rPr>
                            <m:t>𝑡</m:t>
                          </m:r>
                        </m:sub>
                      </m:sSub>
                      <m:r>
                        <a:rPr lang="en-GB" sz="1600" b="0" i="1" smtClean="0">
                          <a:latin typeface="Cambria Math" panose="02040503050406030204" pitchFamily="18" charset="0"/>
                          <a:ea typeface="Cambria Math" panose="02040503050406030204" pitchFamily="18" charset="0"/>
                        </a:rPr>
                        <m:t>&gt;</m:t>
                      </m:r>
                      <m:r>
                        <a:rPr lang="en-US" sz="1600" i="1">
                          <a:latin typeface="Cambria Math" panose="02040503050406030204" pitchFamily="18" charset="0"/>
                          <a:ea typeface="Cambria Math" panose="02040503050406030204" pitchFamily="18" charset="0"/>
                        </a:rPr>
                        <m:t>𝑋</m:t>
                      </m:r>
                      <m:sSup>
                        <m:sSupPr>
                          <m:ctrlPr>
                            <a:rPr lang="en-US" sz="1600" i="1">
                              <a:latin typeface="Cambria Math" panose="02040503050406030204" pitchFamily="18" charset="0"/>
                              <a:ea typeface="Cambria Math" panose="02040503050406030204" pitchFamily="18" charset="0"/>
                            </a:rPr>
                          </m:ctrlPr>
                        </m:sSupPr>
                        <m:e>
                          <m:r>
                            <a:rPr lang="en-US" sz="1600" i="1">
                              <a:latin typeface="Cambria Math" panose="02040503050406030204" pitchFamily="18" charset="0"/>
                              <a:ea typeface="Cambria Math" panose="02040503050406030204" pitchFamily="18" charset="0"/>
                            </a:rPr>
                            <m:t>𝑒</m:t>
                          </m:r>
                        </m:e>
                        <m:sup>
                          <m:r>
                            <a:rPr lang="en-US" sz="1600" i="1">
                              <a:latin typeface="Cambria Math" panose="02040503050406030204" pitchFamily="18" charset="0"/>
                              <a:ea typeface="Cambria Math" panose="02040503050406030204" pitchFamily="18" charset="0"/>
                            </a:rPr>
                            <m:t>−</m:t>
                          </m:r>
                          <m:r>
                            <a:rPr lang="en-US" sz="1600" i="1">
                              <a:latin typeface="Cambria Math" panose="02040503050406030204" pitchFamily="18" charset="0"/>
                              <a:ea typeface="Cambria Math" panose="02040503050406030204" pitchFamily="18" charset="0"/>
                            </a:rPr>
                            <m:t>𝑟</m:t>
                          </m:r>
                          <m:d>
                            <m:dPr>
                              <m:ctrlPr>
                                <a:rPr lang="cs-CZ" sz="1600" i="1">
                                  <a:latin typeface="Cambria Math" panose="02040503050406030204" pitchFamily="18" charset="0"/>
                                  <a:ea typeface="Cambria Math" panose="02040503050406030204" pitchFamily="18" charset="0"/>
                                </a:rPr>
                              </m:ctrlPr>
                            </m:dPr>
                            <m:e>
                              <m:r>
                                <a:rPr lang="en-US" sz="1600" i="1">
                                  <a:latin typeface="Cambria Math" panose="02040503050406030204" pitchFamily="18" charset="0"/>
                                  <a:ea typeface="Cambria Math" panose="02040503050406030204" pitchFamily="18" charset="0"/>
                                </a:rPr>
                                <m:t>𝑇</m:t>
                              </m:r>
                              <m:r>
                                <a:rPr lang="en-US" sz="1600" i="1">
                                  <a:latin typeface="Cambria Math" panose="02040503050406030204" pitchFamily="18" charset="0"/>
                                  <a:ea typeface="Cambria Math" panose="02040503050406030204" pitchFamily="18" charset="0"/>
                                </a:rPr>
                                <m:t>−</m:t>
                              </m:r>
                              <m:r>
                                <a:rPr lang="en-US" sz="1600" i="1">
                                  <a:latin typeface="Cambria Math" panose="02040503050406030204" pitchFamily="18" charset="0"/>
                                  <a:ea typeface="Cambria Math" panose="02040503050406030204" pitchFamily="18" charset="0"/>
                                </a:rPr>
                                <m:t>𝑡</m:t>
                              </m:r>
                            </m:e>
                          </m:d>
                        </m:sup>
                      </m:sSup>
                    </m:oMath>
                  </m:oMathPara>
                </a14:m>
                <a:endParaRPr lang="cs-CZ" sz="1600" i="1" dirty="0">
                  <a:latin typeface="Cambria Math"/>
                  <a:ea typeface="Cambria Math" panose="02040503050406030204" pitchFamily="18" charset="0"/>
                </a:endParaRPr>
              </a:p>
            </p:txBody>
          </p:sp>
        </mc:Choice>
        <mc:Fallback xmlns="">
          <p:sp>
            <p:nvSpPr>
              <p:cNvPr id="28" name="TextovéPole 27">
                <a:extLst>
                  <a:ext uri="{FF2B5EF4-FFF2-40B4-BE49-F238E27FC236}">
                    <a16:creationId xmlns:a16="http://schemas.microsoft.com/office/drawing/2014/main" id="{9F341F81-E2DB-9FB3-D041-0A34C8D3CEBB}"/>
                  </a:ext>
                </a:extLst>
              </p:cNvPr>
              <p:cNvSpPr txBox="1">
                <a:spLocks noRot="1" noChangeAspect="1" noMove="1" noResize="1" noEditPoints="1" noAdjustHandles="1" noChangeArrowheads="1" noChangeShapeType="1" noTextEdit="1"/>
              </p:cNvSpPr>
              <p:nvPr/>
            </p:nvSpPr>
            <p:spPr>
              <a:xfrm>
                <a:off x="3708000" y="4475100"/>
                <a:ext cx="3654334" cy="394339"/>
              </a:xfrm>
              <a:prstGeom prst="rect">
                <a:avLst/>
              </a:prstGeom>
              <a:blipFill>
                <a:blip r:embed="rId24"/>
                <a:stretch>
                  <a:fillRect/>
                </a:stretch>
              </a:blipFill>
            </p:spPr>
            <p:txBody>
              <a:bodyPr/>
              <a:lstStyle/>
              <a:p>
                <a:r>
                  <a:rPr lang="en-GB">
                    <a:noFill/>
                  </a:rPr>
                  <a:t> </a:t>
                </a:r>
              </a:p>
            </p:txBody>
          </p:sp>
        </mc:Fallback>
      </mc:AlternateContent>
    </p:spTree>
    <p:extLst>
      <p:ext uri="{BB962C8B-B14F-4D97-AF65-F5344CB8AC3E}">
        <p14:creationId xmlns:p14="http://schemas.microsoft.com/office/powerpoint/2010/main" val="9562849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 name="TextovéPole 59">
            <a:extLst>
              <a:ext uri="{FF2B5EF4-FFF2-40B4-BE49-F238E27FC236}">
                <a16:creationId xmlns:a16="http://schemas.microsoft.com/office/drawing/2014/main" id="{05FC8A4A-3761-4383-881C-9096ADBF4AD7}"/>
              </a:ext>
            </a:extLst>
          </p:cNvPr>
          <p:cNvSpPr txBox="1"/>
          <p:nvPr/>
        </p:nvSpPr>
        <p:spPr>
          <a:xfrm>
            <a:off x="1188000" y="4283905"/>
            <a:ext cx="7314888" cy="584775"/>
          </a:xfrm>
          <a:prstGeom prst="rect">
            <a:avLst/>
          </a:prstGeom>
          <a:noFill/>
          <a:ln>
            <a:noFill/>
          </a:ln>
        </p:spPr>
        <p:txBody>
          <a:bodyPr wrap="square" rtlCol="0">
            <a:spAutoFit/>
          </a:bodyPr>
          <a:lstStyle/>
          <a:p>
            <a:pPr marL="180000" indent="-180000">
              <a:buClr>
                <a:srgbClr val="7030A0"/>
              </a:buClr>
              <a:buSzPct val="100000"/>
              <a:buFont typeface="Wingdings" panose="05000000000000000000" pitchFamily="2" charset="2"/>
              <a:buChar char="§"/>
            </a:pPr>
            <a:r>
              <a:rPr lang="en-GB" sz="1600" dirty="0">
                <a:latin typeface="Cambria Math"/>
                <a:ea typeface="Cambria Math" panose="02040503050406030204" pitchFamily="18" charset="0"/>
              </a:rPr>
              <a:t>Dual-strike option: payoff is the higher intrinsic value of two options written on two different underlying assets		</a:t>
            </a:r>
            <a:endParaRPr lang="en-GB" sz="1600" dirty="0">
              <a:latin typeface="Cambria Math" panose="02040503050406030204" pitchFamily="18" charset="0"/>
              <a:ea typeface="Cambria Math" panose="02040503050406030204" pitchFamily="18" charset="0"/>
            </a:endParaRPr>
          </a:p>
        </p:txBody>
      </p:sp>
      <p:sp>
        <p:nvSpPr>
          <p:cNvPr id="2" name="Zástupný symbol pro zápatí 1"/>
          <p:cNvSpPr>
            <a:spLocks noGrp="1"/>
          </p:cNvSpPr>
          <p:nvPr>
            <p:ph type="ftr" sz="quarter" idx="11"/>
          </p:nvPr>
        </p:nvSpPr>
        <p:spPr>
          <a:xfrm>
            <a:off x="180000" y="6336000"/>
            <a:ext cx="3312000" cy="360000"/>
          </a:xfrm>
        </p:spPr>
        <p:txBody>
          <a:bodyPr/>
          <a:lstStyle/>
          <a:p>
            <a:r>
              <a:rPr lang="en-GB" dirty="0"/>
              <a:t>Exotic options</a:t>
            </a:r>
          </a:p>
        </p:txBody>
      </p:sp>
      <p:sp>
        <p:nvSpPr>
          <p:cNvPr id="3" name="Zástupný symbol pro číslo snímku 2"/>
          <p:cNvSpPr>
            <a:spLocks noGrp="1"/>
          </p:cNvSpPr>
          <p:nvPr>
            <p:ph type="sldNum" sz="quarter" idx="12"/>
          </p:nvPr>
        </p:nvSpPr>
        <p:spPr>
          <a:xfrm>
            <a:off x="7164000" y="6336000"/>
            <a:ext cx="1800000" cy="360000"/>
          </a:xfrm>
        </p:spPr>
        <p:txBody>
          <a:bodyPr/>
          <a:lstStyle/>
          <a:p>
            <a:pPr algn="r"/>
            <a:fld id="{DFE5482F-2F05-49C5-9E15-73F945A41231}" type="slidenum">
              <a:rPr lang="cs-CZ" smtClean="0"/>
              <a:pPr algn="r"/>
              <a:t>12</a:t>
            </a:fld>
            <a:endParaRPr lang="cs-CZ" dirty="0"/>
          </a:p>
        </p:txBody>
      </p:sp>
      <p:sp>
        <p:nvSpPr>
          <p:cNvPr id="4" name="Nadpis 3"/>
          <p:cNvSpPr>
            <a:spLocks noGrp="1"/>
          </p:cNvSpPr>
          <p:nvPr>
            <p:ph type="title"/>
          </p:nvPr>
        </p:nvSpPr>
        <p:spPr>
          <a:xfrm>
            <a:off x="144000" y="144000"/>
            <a:ext cx="3492000" cy="648072"/>
          </a:xfrm>
        </p:spPr>
        <p:txBody>
          <a:bodyPr/>
          <a:lstStyle/>
          <a:p>
            <a:r>
              <a:rPr lang="en-GB" dirty="0">
                <a:solidFill>
                  <a:srgbClr val="000000"/>
                </a:solidFill>
              </a:rPr>
              <a:t>Multi</a:t>
            </a:r>
            <a:r>
              <a:rPr lang="cs-CZ" dirty="0">
                <a:solidFill>
                  <a:srgbClr val="000000"/>
                </a:solidFill>
              </a:rPr>
              <a:t>-</a:t>
            </a:r>
            <a:r>
              <a:rPr lang="en-GB" dirty="0">
                <a:solidFill>
                  <a:srgbClr val="000000"/>
                </a:solidFill>
              </a:rPr>
              <a:t>asset options</a:t>
            </a:r>
          </a:p>
        </p:txBody>
      </p:sp>
      <p:sp>
        <p:nvSpPr>
          <p:cNvPr id="29" name="TextovéPole 28"/>
          <p:cNvSpPr txBox="1"/>
          <p:nvPr/>
        </p:nvSpPr>
        <p:spPr>
          <a:xfrm>
            <a:off x="864000" y="864000"/>
            <a:ext cx="2267840"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Description</a:t>
            </a:r>
          </a:p>
        </p:txBody>
      </p:sp>
      <p:sp>
        <p:nvSpPr>
          <p:cNvPr id="59" name="TextovéPole 58"/>
          <p:cNvSpPr txBox="1"/>
          <p:nvPr/>
        </p:nvSpPr>
        <p:spPr>
          <a:xfrm>
            <a:off x="1187623" y="1193093"/>
            <a:ext cx="7776377" cy="646331"/>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solidFill>
                  <a:srgbClr val="7030A0"/>
                </a:solidFill>
                <a:latin typeface="Cambria Math" panose="02040503050406030204" pitchFamily="18" charset="0"/>
                <a:ea typeface="Cambria Math" panose="02040503050406030204" pitchFamily="18" charset="0"/>
              </a:rPr>
              <a:t>Mult</a:t>
            </a:r>
            <a:r>
              <a:rPr lang="cs-CZ" dirty="0">
                <a:solidFill>
                  <a:srgbClr val="7030A0"/>
                </a:solidFill>
                <a:latin typeface="Cambria Math" panose="02040503050406030204" pitchFamily="18" charset="0"/>
                <a:ea typeface="Cambria Math" panose="02040503050406030204" pitchFamily="18" charset="0"/>
              </a:rPr>
              <a:t>i</a:t>
            </a:r>
            <a:r>
              <a:rPr lang="en-GB" dirty="0">
                <a:solidFill>
                  <a:srgbClr val="7030A0"/>
                </a:solidFill>
                <a:latin typeface="Cambria Math" panose="02040503050406030204" pitchFamily="18" charset="0"/>
                <a:ea typeface="Cambria Math" panose="02040503050406030204" pitchFamily="18" charset="0"/>
              </a:rPr>
              <a:t>-asset (correlation) options </a:t>
            </a:r>
            <a:r>
              <a:rPr lang="en-GB" dirty="0">
                <a:latin typeface="Cambria Math" panose="02040503050406030204" pitchFamily="18" charset="0"/>
                <a:ea typeface="Cambria Math" panose="02040503050406030204" pitchFamily="18" charset="0"/>
              </a:rPr>
              <a:t>provide payoffs that depend on prices of two or more assets rather than on the price of a single asset</a:t>
            </a:r>
          </a:p>
        </p:txBody>
      </p:sp>
      <p:sp>
        <p:nvSpPr>
          <p:cNvPr id="70" name="TextovéPole 69"/>
          <p:cNvSpPr txBox="1"/>
          <p:nvPr/>
        </p:nvSpPr>
        <p:spPr>
          <a:xfrm>
            <a:off x="864000" y="2340000"/>
            <a:ext cx="1763784"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Examples</a:t>
            </a:r>
          </a:p>
        </p:txBody>
      </p:sp>
      <p:sp>
        <p:nvSpPr>
          <p:cNvPr id="46" name="TextovéPole 45"/>
          <p:cNvSpPr txBox="1"/>
          <p:nvPr/>
        </p:nvSpPr>
        <p:spPr>
          <a:xfrm>
            <a:off x="1187624" y="1750588"/>
            <a:ext cx="7812376" cy="646331"/>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The important variable in valuing these options is the correlation between the prices of the underlying assets</a:t>
            </a:r>
          </a:p>
        </p:txBody>
      </p:sp>
      <p:sp>
        <p:nvSpPr>
          <p:cNvPr id="79" name="TextovéPole 78">
            <a:extLst>
              <a:ext uri="{FF2B5EF4-FFF2-40B4-BE49-F238E27FC236}">
                <a16:creationId xmlns:a16="http://schemas.microsoft.com/office/drawing/2014/main" id="{05FC8A4A-3761-4383-881C-9096ADBF4AD7}"/>
              </a:ext>
            </a:extLst>
          </p:cNvPr>
          <p:cNvSpPr txBox="1"/>
          <p:nvPr/>
        </p:nvSpPr>
        <p:spPr>
          <a:xfrm>
            <a:off x="1188000" y="2672693"/>
            <a:ext cx="7128000" cy="584775"/>
          </a:xfrm>
          <a:prstGeom prst="rect">
            <a:avLst/>
          </a:prstGeom>
          <a:noFill/>
          <a:ln>
            <a:noFill/>
          </a:ln>
        </p:spPr>
        <p:txBody>
          <a:bodyPr wrap="square" rtlCol="0">
            <a:spAutoFit/>
          </a:bodyPr>
          <a:lstStyle/>
          <a:p>
            <a:pPr marL="180000" indent="-180000">
              <a:buClr>
                <a:srgbClr val="7030A0"/>
              </a:buClr>
              <a:buSzPct val="100000"/>
              <a:buFont typeface="Wingdings" panose="05000000000000000000" pitchFamily="2" charset="2"/>
              <a:buChar char="§"/>
            </a:pPr>
            <a:r>
              <a:rPr lang="en-GB" sz="1600" dirty="0">
                <a:latin typeface="Cambria Math"/>
                <a:ea typeface="Cambria Math" panose="02040503050406030204" pitchFamily="18" charset="0"/>
              </a:rPr>
              <a:t>Basket option: payoff depends on the total performance of a portfolio (shares, stock indexes, currencies, etc.)</a:t>
            </a:r>
            <a:endParaRPr lang="en-GB" sz="1600" dirty="0">
              <a:latin typeface="Cambria Math" panose="02040503050406030204" pitchFamily="18" charset="0"/>
              <a:ea typeface="Cambria Math" panose="02040503050406030204" pitchFamily="18" charset="0"/>
            </a:endParaRPr>
          </a:p>
        </p:txBody>
      </p:sp>
      <mc:AlternateContent xmlns:mc="http://schemas.openxmlformats.org/markup-compatibility/2006" xmlns:a14="http://schemas.microsoft.com/office/drawing/2010/main">
        <mc:Choice Requires="a14">
          <p:sp>
            <p:nvSpPr>
              <p:cNvPr id="64" name="TextovéPole 63"/>
              <p:cNvSpPr txBox="1"/>
              <p:nvPr/>
            </p:nvSpPr>
            <p:spPr>
              <a:xfrm>
                <a:off x="5688000" y="3020611"/>
                <a:ext cx="2197589" cy="246221"/>
              </a:xfrm>
              <a:prstGeom prst="rect">
                <a:avLst/>
              </a:prstGeom>
              <a:noFill/>
            </p:spPr>
            <p:txBody>
              <a:bodyPr wrap="none" lIns="0" tIns="0" rIns="0" bIns="0" rtlCol="0">
                <a:spAutoFit/>
              </a:bodyPr>
              <a:lstStyle/>
              <a:p>
                <a:pPr algn="ctr"/>
                <a14:m>
                  <m:oMathPara xmlns:m="http://schemas.openxmlformats.org/officeDocument/2006/math">
                    <m:oMathParaPr>
                      <m:jc m:val="centerGroup"/>
                    </m:oMathParaPr>
                    <m:oMath xmlns:m="http://schemas.openxmlformats.org/officeDocument/2006/math">
                      <m:r>
                        <a:rPr lang="cs-CZ" sz="1600" b="0" i="1" smtClean="0">
                          <a:latin typeface="Cambria Math" panose="02040503050406030204" pitchFamily="18" charset="0"/>
                          <a:ea typeface="Cambria Math" panose="02040503050406030204" pitchFamily="18" charset="0"/>
                        </a:rPr>
                        <m:t>𝑉</m:t>
                      </m:r>
                      <m:r>
                        <a:rPr lang="cs-CZ" sz="1600" b="0" i="1" smtClean="0">
                          <a:latin typeface="Cambria Math" panose="02040503050406030204" pitchFamily="18" charset="0"/>
                          <a:ea typeface="Cambria Math" panose="02040503050406030204" pitchFamily="18" charset="0"/>
                        </a:rPr>
                        <m:t>=</m:t>
                      </m:r>
                      <m:r>
                        <m:rPr>
                          <m:nor/>
                        </m:rPr>
                        <a:rPr lang="cs-CZ" sz="1600" b="0" i="0" smtClean="0">
                          <a:latin typeface="Cambria Math" panose="02040503050406030204" pitchFamily="18" charset="0"/>
                          <a:ea typeface="Cambria Math" panose="02040503050406030204" pitchFamily="18" charset="0"/>
                        </a:rPr>
                        <m:t>max</m:t>
                      </m:r>
                      <m:r>
                        <m:rPr>
                          <m:nor/>
                        </m:rPr>
                        <a:rPr lang="en-US" sz="1600" b="0" i="0" smtClean="0">
                          <a:latin typeface="Cambria Math" panose="02040503050406030204" pitchFamily="18" charset="0"/>
                          <a:ea typeface="Cambria Math" panose="02040503050406030204" pitchFamily="18" charset="0"/>
                        </a:rPr>
                        <m:t>[</m:t>
                      </m:r>
                      <m:d>
                        <m:dPr>
                          <m:ctrlPr>
                            <a:rPr lang="cs-CZ" sz="1600" b="0" i="1" smtClean="0">
                              <a:latin typeface="Cambria Math" panose="02040503050406030204" pitchFamily="18" charset="0"/>
                              <a:ea typeface="Cambria Math" panose="02040503050406030204" pitchFamily="18" charset="0"/>
                            </a:rPr>
                          </m:ctrlPr>
                        </m:dPr>
                        <m:e>
                          <m:sSub>
                            <m:sSubPr>
                              <m:ctrlPr>
                                <a:rPr lang="en-US" sz="1600" b="0" i="1" smtClean="0">
                                  <a:latin typeface="Cambria Math" panose="02040503050406030204" pitchFamily="18" charset="0"/>
                                  <a:ea typeface="Cambria Math" panose="02040503050406030204" pitchFamily="18" charset="0"/>
                                </a:rPr>
                              </m:ctrlPr>
                            </m:sSubPr>
                            <m:e>
                              <m:r>
                                <m:rPr>
                                  <m:sty m:val="p"/>
                                </m:rPr>
                                <a:rPr lang="el-GR" sz="1600" b="0" i="1" smtClean="0">
                                  <a:latin typeface="Cambria Math" panose="02040503050406030204" pitchFamily="18" charset="0"/>
                                  <a:ea typeface="Cambria Math" panose="02040503050406030204" pitchFamily="18" charset="0"/>
                                </a:rPr>
                                <m:t>Σ</m:t>
                              </m:r>
                              <m:r>
                                <a:rPr lang="cs-CZ" sz="1600" b="0" i="1" smtClean="0">
                                  <a:latin typeface="Cambria Math" panose="02040503050406030204" pitchFamily="18" charset="0"/>
                                  <a:ea typeface="Cambria Math" panose="02040503050406030204" pitchFamily="18" charset="0"/>
                                </a:rPr>
                                <m:t>𝑤</m:t>
                              </m:r>
                            </m:e>
                            <m:sub>
                              <m:r>
                                <a:rPr lang="cs-CZ" sz="1600" b="0" i="1" smtClean="0">
                                  <a:latin typeface="Cambria Math" panose="02040503050406030204" pitchFamily="18" charset="0"/>
                                  <a:ea typeface="Cambria Math" panose="02040503050406030204" pitchFamily="18" charset="0"/>
                                </a:rPr>
                                <m:t>𝑖</m:t>
                              </m:r>
                            </m:sub>
                          </m:sSub>
                          <m:sSub>
                            <m:sSubPr>
                              <m:ctrlPr>
                                <a:rPr lang="cs-CZ" sz="1600" b="0" i="1" smtClean="0">
                                  <a:latin typeface="Cambria Math" panose="02040503050406030204" pitchFamily="18" charset="0"/>
                                  <a:ea typeface="Cambria Math" panose="02040503050406030204" pitchFamily="18" charset="0"/>
                                </a:rPr>
                              </m:ctrlPr>
                            </m:sSubPr>
                            <m:e>
                              <m:r>
                                <a:rPr lang="cs-CZ" sz="1600" b="0" i="1" smtClean="0">
                                  <a:latin typeface="Cambria Math" panose="02040503050406030204" pitchFamily="18" charset="0"/>
                                  <a:ea typeface="Cambria Math" panose="02040503050406030204" pitchFamily="18" charset="0"/>
                                </a:rPr>
                                <m:t>𝑆</m:t>
                              </m:r>
                            </m:e>
                            <m:sub>
                              <m:r>
                                <a:rPr lang="cs-CZ" sz="1600" b="0" i="1" smtClean="0">
                                  <a:latin typeface="Cambria Math" panose="02040503050406030204" pitchFamily="18" charset="0"/>
                                  <a:ea typeface="Cambria Math" panose="02040503050406030204" pitchFamily="18" charset="0"/>
                                </a:rPr>
                                <m:t>𝑖</m:t>
                              </m:r>
                            </m:sub>
                          </m:sSub>
                          <m:r>
                            <a:rPr lang="cs-CZ" sz="1600" b="0" i="1" smtClean="0">
                              <a:latin typeface="Cambria Math" panose="02040503050406030204" pitchFamily="18" charset="0"/>
                              <a:ea typeface="Cambria Math" panose="02040503050406030204" pitchFamily="18" charset="0"/>
                            </a:rPr>
                            <m:t>−</m:t>
                          </m:r>
                          <m:r>
                            <a:rPr lang="cs-CZ" sz="1600" b="0" i="1" smtClean="0">
                              <a:latin typeface="Cambria Math" panose="02040503050406030204" pitchFamily="18" charset="0"/>
                              <a:ea typeface="Cambria Math" panose="02040503050406030204" pitchFamily="18" charset="0"/>
                            </a:rPr>
                            <m:t>𝑋</m:t>
                          </m:r>
                        </m:e>
                      </m:d>
                      <m:r>
                        <a:rPr lang="cs-CZ" sz="1600" b="0" i="1" smtClean="0">
                          <a:latin typeface="Cambria Math" panose="02040503050406030204" pitchFamily="18" charset="0"/>
                          <a:ea typeface="Cambria Math" panose="02040503050406030204" pitchFamily="18" charset="0"/>
                        </a:rPr>
                        <m:t>,0]</m:t>
                      </m:r>
                    </m:oMath>
                  </m:oMathPara>
                </a14:m>
                <a:endParaRPr lang="cs-CZ" sz="1600" i="1" dirty="0">
                  <a:latin typeface="Cambria Math"/>
                  <a:ea typeface="Cambria Math" panose="02040503050406030204" pitchFamily="18" charset="0"/>
                </a:endParaRPr>
              </a:p>
            </p:txBody>
          </p:sp>
        </mc:Choice>
        <mc:Fallback xmlns="">
          <p:sp>
            <p:nvSpPr>
              <p:cNvPr id="64" name="TextovéPole 63"/>
              <p:cNvSpPr txBox="1">
                <a:spLocks noRot="1" noChangeAspect="1" noMove="1" noResize="1" noEditPoints="1" noAdjustHandles="1" noChangeArrowheads="1" noChangeShapeType="1" noTextEdit="1"/>
              </p:cNvSpPr>
              <p:nvPr/>
            </p:nvSpPr>
            <p:spPr>
              <a:xfrm>
                <a:off x="5688000" y="3020611"/>
                <a:ext cx="2197589" cy="246221"/>
              </a:xfrm>
              <a:prstGeom prst="rect">
                <a:avLst/>
              </a:prstGeom>
              <a:blipFill>
                <a:blip r:embed="rId13"/>
                <a:stretch>
                  <a:fillRect l="-2770" r="-1662" b="-35000"/>
                </a:stretch>
              </a:blipFill>
            </p:spPr>
            <p:txBody>
              <a:bodyPr/>
              <a:lstStyle/>
              <a:p>
                <a:r>
                  <a:rPr lang="en-GB">
                    <a:noFill/>
                  </a:rPr>
                  <a:t> </a:t>
                </a:r>
              </a:p>
            </p:txBody>
          </p:sp>
        </mc:Fallback>
      </mc:AlternateContent>
      <p:sp>
        <p:nvSpPr>
          <p:cNvPr id="63" name="TextovéPole 62">
            <a:extLst>
              <a:ext uri="{FF2B5EF4-FFF2-40B4-BE49-F238E27FC236}">
                <a16:creationId xmlns:a16="http://schemas.microsoft.com/office/drawing/2014/main" id="{05FC8A4A-3761-4383-881C-9096ADBF4AD7}"/>
              </a:ext>
            </a:extLst>
          </p:cNvPr>
          <p:cNvSpPr txBox="1"/>
          <p:nvPr/>
        </p:nvSpPr>
        <p:spPr>
          <a:xfrm>
            <a:off x="1188000" y="3215169"/>
            <a:ext cx="7128000" cy="584775"/>
          </a:xfrm>
          <a:prstGeom prst="rect">
            <a:avLst/>
          </a:prstGeom>
          <a:noFill/>
          <a:ln>
            <a:noFill/>
          </a:ln>
        </p:spPr>
        <p:txBody>
          <a:bodyPr wrap="square" rtlCol="0">
            <a:spAutoFit/>
          </a:bodyPr>
          <a:lstStyle/>
          <a:p>
            <a:pPr marL="180000" indent="-180000">
              <a:buClr>
                <a:srgbClr val="7030A0"/>
              </a:buClr>
              <a:buSzPct val="100000"/>
              <a:buFont typeface="Wingdings" panose="05000000000000000000" pitchFamily="2" charset="2"/>
              <a:buChar char="§"/>
            </a:pPr>
            <a:r>
              <a:rPr lang="en-GB" sz="1600" dirty="0">
                <a:latin typeface="Cambria Math"/>
                <a:ea typeface="Cambria Math" panose="02040503050406030204" pitchFamily="18" charset="0"/>
              </a:rPr>
              <a:t>Spread option: payoff depends on the difference (spread) between two prices (interest rates, raw and refined oil, etc.)</a:t>
            </a:r>
            <a:endParaRPr lang="en-GB" sz="1600" dirty="0">
              <a:latin typeface="Cambria Math" panose="02040503050406030204" pitchFamily="18" charset="0"/>
              <a:ea typeface="Cambria Math" panose="02040503050406030204" pitchFamily="18" charset="0"/>
            </a:endParaRPr>
          </a:p>
        </p:txBody>
      </p:sp>
      <mc:AlternateContent xmlns:mc="http://schemas.openxmlformats.org/markup-compatibility/2006" xmlns:a14="http://schemas.microsoft.com/office/drawing/2010/main">
        <mc:Choice Requires="a14">
          <p:sp>
            <p:nvSpPr>
              <p:cNvPr id="66" name="TextovéPole 65"/>
              <p:cNvSpPr txBox="1"/>
              <p:nvPr/>
            </p:nvSpPr>
            <p:spPr>
              <a:xfrm>
                <a:off x="5688000" y="3558464"/>
                <a:ext cx="2430089" cy="277961"/>
              </a:xfrm>
              <a:prstGeom prst="rect">
                <a:avLst/>
              </a:prstGeom>
              <a:noFill/>
            </p:spPr>
            <p:txBody>
              <a:bodyPr wrap="none" lIns="0" tIns="0" rIns="0" bIns="0" rtlCol="0">
                <a:spAutoFit/>
              </a:bodyPr>
              <a:lstStyle/>
              <a:p>
                <a:pPr algn="ctr"/>
                <a14:m>
                  <m:oMathPara xmlns:m="http://schemas.openxmlformats.org/officeDocument/2006/math">
                    <m:oMathParaPr>
                      <m:jc m:val="centerGroup"/>
                    </m:oMathParaPr>
                    <m:oMath xmlns:m="http://schemas.openxmlformats.org/officeDocument/2006/math">
                      <m:r>
                        <a:rPr lang="cs-CZ" sz="1600" b="0" i="1" smtClean="0">
                          <a:latin typeface="Cambria Math" panose="02040503050406030204" pitchFamily="18" charset="0"/>
                          <a:ea typeface="Cambria Math" panose="02040503050406030204" pitchFamily="18" charset="0"/>
                        </a:rPr>
                        <m:t>𝑉</m:t>
                      </m:r>
                      <m:r>
                        <a:rPr lang="cs-CZ" sz="1600" b="0" i="1" smtClean="0">
                          <a:latin typeface="Cambria Math" panose="02040503050406030204" pitchFamily="18" charset="0"/>
                          <a:ea typeface="Cambria Math" panose="02040503050406030204" pitchFamily="18" charset="0"/>
                        </a:rPr>
                        <m:t>=</m:t>
                      </m:r>
                      <m:r>
                        <m:rPr>
                          <m:nor/>
                        </m:rPr>
                        <a:rPr lang="cs-CZ" sz="1600" b="0" i="0" smtClean="0">
                          <a:latin typeface="Cambria Math" panose="02040503050406030204" pitchFamily="18" charset="0"/>
                          <a:ea typeface="Cambria Math" panose="02040503050406030204" pitchFamily="18" charset="0"/>
                        </a:rPr>
                        <m:t>max</m:t>
                      </m:r>
                      <m:r>
                        <m:rPr>
                          <m:nor/>
                        </m:rPr>
                        <a:rPr lang="en-US" sz="1600" b="0" i="0" smtClean="0">
                          <a:latin typeface="Cambria Math" panose="02040503050406030204" pitchFamily="18" charset="0"/>
                          <a:ea typeface="Cambria Math" panose="02040503050406030204" pitchFamily="18" charset="0"/>
                        </a:rPr>
                        <m:t>[</m:t>
                      </m:r>
                      <m:d>
                        <m:dPr>
                          <m:ctrlPr>
                            <a:rPr lang="cs-CZ" sz="1600" b="0" i="1" smtClean="0">
                              <a:latin typeface="Cambria Math" panose="02040503050406030204" pitchFamily="18" charset="0"/>
                              <a:ea typeface="Cambria Math" panose="02040503050406030204" pitchFamily="18" charset="0"/>
                            </a:rPr>
                          </m:ctrlPr>
                        </m:dPr>
                        <m:e>
                          <m:sSub>
                            <m:sSubPr>
                              <m:ctrlPr>
                                <a:rPr lang="cs-CZ" sz="1600" b="0" i="1" smtClean="0">
                                  <a:latin typeface="Cambria Math" panose="02040503050406030204" pitchFamily="18" charset="0"/>
                                  <a:ea typeface="Cambria Math" panose="02040503050406030204" pitchFamily="18" charset="0"/>
                                </a:rPr>
                              </m:ctrlPr>
                            </m:sSubPr>
                            <m:e>
                              <m:r>
                                <a:rPr lang="cs-CZ" sz="1600" b="0" i="1" smtClean="0">
                                  <a:latin typeface="Cambria Math" panose="02040503050406030204" pitchFamily="18" charset="0"/>
                                  <a:ea typeface="Cambria Math" panose="02040503050406030204" pitchFamily="18" charset="0"/>
                                </a:rPr>
                                <m:t>(</m:t>
                              </m:r>
                              <m:r>
                                <a:rPr lang="cs-CZ" sz="1600" b="0" i="1" smtClean="0">
                                  <a:latin typeface="Cambria Math" panose="02040503050406030204" pitchFamily="18" charset="0"/>
                                  <a:ea typeface="Cambria Math" panose="02040503050406030204" pitchFamily="18" charset="0"/>
                                </a:rPr>
                                <m:t>𝑆</m:t>
                              </m:r>
                            </m:e>
                            <m:sub>
                              <m:r>
                                <a:rPr lang="cs-CZ" sz="1600" b="0" i="1" smtClean="0">
                                  <a:latin typeface="Cambria Math" panose="02040503050406030204" pitchFamily="18" charset="0"/>
                                  <a:ea typeface="Cambria Math" panose="02040503050406030204" pitchFamily="18" charset="0"/>
                                </a:rPr>
                                <m:t>1</m:t>
                              </m:r>
                            </m:sub>
                          </m:sSub>
                          <m:r>
                            <a:rPr lang="cs-CZ" sz="1600" b="0" i="1" smtClean="0">
                              <a:latin typeface="Cambria Math" panose="02040503050406030204" pitchFamily="18" charset="0"/>
                              <a:ea typeface="Cambria Math" panose="02040503050406030204" pitchFamily="18" charset="0"/>
                            </a:rPr>
                            <m:t>−</m:t>
                          </m:r>
                          <m:sSub>
                            <m:sSubPr>
                              <m:ctrlPr>
                                <a:rPr lang="cs-CZ" sz="1600" b="0" i="1" smtClean="0">
                                  <a:latin typeface="Cambria Math" panose="02040503050406030204" pitchFamily="18" charset="0"/>
                                  <a:ea typeface="Cambria Math" panose="02040503050406030204" pitchFamily="18" charset="0"/>
                                </a:rPr>
                              </m:ctrlPr>
                            </m:sSubPr>
                            <m:e>
                              <m:r>
                                <a:rPr lang="cs-CZ" sz="1600" b="0" i="1" smtClean="0">
                                  <a:latin typeface="Cambria Math" panose="02040503050406030204" pitchFamily="18" charset="0"/>
                                  <a:ea typeface="Cambria Math" panose="02040503050406030204" pitchFamily="18" charset="0"/>
                                </a:rPr>
                                <m:t>𝑆</m:t>
                              </m:r>
                            </m:e>
                            <m:sub>
                              <m:r>
                                <a:rPr lang="cs-CZ" sz="1600" b="0" i="1" smtClean="0">
                                  <a:latin typeface="Cambria Math" panose="02040503050406030204" pitchFamily="18" charset="0"/>
                                  <a:ea typeface="Cambria Math" panose="02040503050406030204" pitchFamily="18" charset="0"/>
                                </a:rPr>
                                <m:t>2</m:t>
                              </m:r>
                            </m:sub>
                          </m:sSub>
                          <m:r>
                            <a:rPr lang="cs-CZ" sz="1600" b="0" i="1" smtClean="0">
                              <a:latin typeface="Cambria Math" panose="02040503050406030204" pitchFamily="18" charset="0"/>
                              <a:ea typeface="Cambria Math" panose="02040503050406030204" pitchFamily="18" charset="0"/>
                            </a:rPr>
                            <m:t>)−</m:t>
                          </m:r>
                          <m:r>
                            <a:rPr lang="cs-CZ" sz="1600" b="0" i="1" smtClean="0">
                              <a:latin typeface="Cambria Math" panose="02040503050406030204" pitchFamily="18" charset="0"/>
                              <a:ea typeface="Cambria Math" panose="02040503050406030204" pitchFamily="18" charset="0"/>
                            </a:rPr>
                            <m:t>𝑋</m:t>
                          </m:r>
                        </m:e>
                      </m:d>
                      <m:r>
                        <a:rPr lang="cs-CZ" sz="1600" b="0" i="1" smtClean="0">
                          <a:latin typeface="Cambria Math" panose="02040503050406030204" pitchFamily="18" charset="0"/>
                          <a:ea typeface="Cambria Math" panose="02040503050406030204" pitchFamily="18" charset="0"/>
                        </a:rPr>
                        <m:t>,0]</m:t>
                      </m:r>
                    </m:oMath>
                  </m:oMathPara>
                </a14:m>
                <a:endParaRPr lang="cs-CZ" sz="1600" i="1" dirty="0">
                  <a:latin typeface="Cambria Math"/>
                  <a:ea typeface="Cambria Math" panose="02040503050406030204" pitchFamily="18" charset="0"/>
                </a:endParaRPr>
              </a:p>
            </p:txBody>
          </p:sp>
        </mc:Choice>
        <mc:Fallback xmlns="">
          <p:sp>
            <p:nvSpPr>
              <p:cNvPr id="66" name="TextovéPole 65"/>
              <p:cNvSpPr txBox="1">
                <a:spLocks noRot="1" noChangeAspect="1" noMove="1" noResize="1" noEditPoints="1" noAdjustHandles="1" noChangeArrowheads="1" noChangeShapeType="1" noTextEdit="1"/>
              </p:cNvSpPr>
              <p:nvPr/>
            </p:nvSpPr>
            <p:spPr>
              <a:xfrm>
                <a:off x="5688000" y="3558464"/>
                <a:ext cx="2430089" cy="277961"/>
              </a:xfrm>
              <a:prstGeom prst="rect">
                <a:avLst/>
              </a:prstGeom>
              <a:blipFill>
                <a:blip r:embed="rId14"/>
                <a:stretch>
                  <a:fillRect l="-2506" r="-1504" b="-26667"/>
                </a:stretch>
              </a:blipFill>
            </p:spPr>
            <p:txBody>
              <a:bodyPr/>
              <a:lstStyle/>
              <a:p>
                <a:r>
                  <a:rPr lang="en-GB">
                    <a:noFill/>
                  </a:rPr>
                  <a:t> </a:t>
                </a:r>
              </a:p>
            </p:txBody>
          </p:sp>
        </mc:Fallback>
      </mc:AlternateContent>
      <p:sp>
        <p:nvSpPr>
          <p:cNvPr id="67" name="TextovéPole 66">
            <a:extLst>
              <a:ext uri="{FF2B5EF4-FFF2-40B4-BE49-F238E27FC236}">
                <a16:creationId xmlns:a16="http://schemas.microsoft.com/office/drawing/2014/main" id="{05FC8A4A-3761-4383-881C-9096ADBF4AD7}"/>
              </a:ext>
            </a:extLst>
          </p:cNvPr>
          <p:cNvSpPr txBox="1"/>
          <p:nvPr/>
        </p:nvSpPr>
        <p:spPr>
          <a:xfrm>
            <a:off x="1188000" y="3753466"/>
            <a:ext cx="7314888" cy="584775"/>
          </a:xfrm>
          <a:prstGeom prst="rect">
            <a:avLst/>
          </a:prstGeom>
          <a:noFill/>
          <a:ln>
            <a:noFill/>
          </a:ln>
        </p:spPr>
        <p:txBody>
          <a:bodyPr wrap="square" rtlCol="0">
            <a:spAutoFit/>
          </a:bodyPr>
          <a:lstStyle/>
          <a:p>
            <a:pPr marL="180000" indent="-180000">
              <a:buClr>
                <a:srgbClr val="7030A0"/>
              </a:buClr>
              <a:buSzPct val="100000"/>
              <a:buFont typeface="Wingdings" panose="05000000000000000000" pitchFamily="2" charset="2"/>
              <a:buChar char="§"/>
            </a:pPr>
            <a:r>
              <a:rPr lang="en-GB" sz="1600" dirty="0">
                <a:latin typeface="Cambria Math"/>
                <a:ea typeface="Cambria Math" panose="02040503050406030204" pitchFamily="18" charset="0"/>
              </a:rPr>
              <a:t>Product option: exercise price is equal to the product of two economic variables (exports × exchange rate, sales × price, etc.)</a:t>
            </a:r>
            <a:endParaRPr lang="en-GB" sz="1600" dirty="0">
              <a:latin typeface="Cambria Math" panose="02040503050406030204" pitchFamily="18" charset="0"/>
              <a:ea typeface="Cambria Math" panose="02040503050406030204" pitchFamily="18" charset="0"/>
            </a:endParaRPr>
          </a:p>
        </p:txBody>
      </p:sp>
      <mc:AlternateContent xmlns:mc="http://schemas.openxmlformats.org/markup-compatibility/2006" xmlns:a14="http://schemas.microsoft.com/office/drawing/2010/main">
        <mc:Choice Requires="a14">
          <p:sp>
            <p:nvSpPr>
              <p:cNvPr id="68" name="TextovéPole 67"/>
              <p:cNvSpPr txBox="1"/>
              <p:nvPr/>
            </p:nvSpPr>
            <p:spPr>
              <a:xfrm>
                <a:off x="5688000" y="4630948"/>
                <a:ext cx="2623154" cy="246221"/>
              </a:xfrm>
              <a:prstGeom prst="rect">
                <a:avLst/>
              </a:prstGeom>
              <a:noFill/>
            </p:spPr>
            <p:txBody>
              <a:bodyPr wrap="none" lIns="0" tIns="0" rIns="0" bIns="0" rtlCol="0">
                <a:spAutoFit/>
              </a:bodyPr>
              <a:lstStyle/>
              <a:p>
                <a:pPr algn="ctr"/>
                <a14:m>
                  <m:oMathPara xmlns:m="http://schemas.openxmlformats.org/officeDocument/2006/math">
                    <m:oMathParaPr>
                      <m:jc m:val="centerGroup"/>
                    </m:oMathParaPr>
                    <m:oMath xmlns:m="http://schemas.openxmlformats.org/officeDocument/2006/math">
                      <m:r>
                        <a:rPr lang="cs-CZ" sz="1600" b="0" i="1" smtClean="0">
                          <a:latin typeface="Cambria Math" panose="02040503050406030204" pitchFamily="18" charset="0"/>
                          <a:ea typeface="Cambria Math" panose="02040503050406030204" pitchFamily="18" charset="0"/>
                        </a:rPr>
                        <m:t>𝑉</m:t>
                      </m:r>
                      <m:r>
                        <a:rPr lang="cs-CZ" sz="1600" b="0" i="1" smtClean="0">
                          <a:latin typeface="Cambria Math" panose="02040503050406030204" pitchFamily="18" charset="0"/>
                          <a:ea typeface="Cambria Math" panose="02040503050406030204" pitchFamily="18" charset="0"/>
                        </a:rPr>
                        <m:t>=</m:t>
                      </m:r>
                      <m:r>
                        <m:rPr>
                          <m:nor/>
                        </m:rPr>
                        <a:rPr lang="cs-CZ" sz="1600" b="0" i="0" smtClean="0">
                          <a:latin typeface="Cambria Math" panose="02040503050406030204" pitchFamily="18" charset="0"/>
                          <a:ea typeface="Cambria Math" panose="02040503050406030204" pitchFamily="18" charset="0"/>
                        </a:rPr>
                        <m:t>max</m:t>
                      </m:r>
                      <m:r>
                        <m:rPr>
                          <m:nor/>
                        </m:rPr>
                        <a:rPr lang="en-US" sz="1600" b="0" i="0" smtClean="0">
                          <a:latin typeface="Cambria Math" panose="02040503050406030204" pitchFamily="18" charset="0"/>
                          <a:ea typeface="Cambria Math" panose="02040503050406030204" pitchFamily="18" charset="0"/>
                        </a:rPr>
                        <m:t>[</m:t>
                      </m:r>
                      <m:r>
                        <a:rPr lang="cs-CZ" sz="1600" b="0" i="1" smtClean="0">
                          <a:latin typeface="Cambria Math" panose="02040503050406030204" pitchFamily="18" charset="0"/>
                          <a:ea typeface="Cambria Math" panose="02040503050406030204" pitchFamily="18" charset="0"/>
                        </a:rPr>
                        <m:t>(</m:t>
                      </m:r>
                      <m:sSub>
                        <m:sSubPr>
                          <m:ctrlPr>
                            <a:rPr lang="cs-CZ" sz="1600" b="0" i="1" smtClean="0">
                              <a:latin typeface="Cambria Math" panose="02040503050406030204" pitchFamily="18" charset="0"/>
                              <a:ea typeface="Cambria Math" panose="02040503050406030204" pitchFamily="18" charset="0"/>
                            </a:rPr>
                          </m:ctrlPr>
                        </m:sSubPr>
                        <m:e>
                          <m:r>
                            <a:rPr lang="cs-CZ" sz="1600" b="0" i="1" smtClean="0">
                              <a:latin typeface="Cambria Math" panose="02040503050406030204" pitchFamily="18" charset="0"/>
                              <a:ea typeface="Cambria Math" panose="02040503050406030204" pitchFamily="18" charset="0"/>
                            </a:rPr>
                            <m:t>𝑆</m:t>
                          </m:r>
                        </m:e>
                        <m:sub>
                          <m:r>
                            <a:rPr lang="cs-CZ" sz="1600" b="0" i="1" smtClean="0">
                              <a:latin typeface="Cambria Math" panose="02040503050406030204" pitchFamily="18" charset="0"/>
                              <a:ea typeface="Cambria Math" panose="02040503050406030204" pitchFamily="18" charset="0"/>
                            </a:rPr>
                            <m:t>1</m:t>
                          </m:r>
                        </m:sub>
                      </m:sSub>
                      <m:r>
                        <a:rPr lang="cs-CZ" sz="1600" b="0" i="1" smtClean="0">
                          <a:latin typeface="Cambria Math" panose="02040503050406030204" pitchFamily="18" charset="0"/>
                          <a:ea typeface="Cambria Math" panose="02040503050406030204" pitchFamily="18" charset="0"/>
                        </a:rPr>
                        <m:t>−</m:t>
                      </m:r>
                      <m:sSub>
                        <m:sSubPr>
                          <m:ctrlPr>
                            <a:rPr lang="cs-CZ" sz="1600" b="0" i="1" smtClean="0">
                              <a:latin typeface="Cambria Math" panose="02040503050406030204" pitchFamily="18" charset="0"/>
                              <a:ea typeface="Cambria Math" panose="02040503050406030204" pitchFamily="18" charset="0"/>
                            </a:rPr>
                          </m:ctrlPr>
                        </m:sSubPr>
                        <m:e>
                          <m:r>
                            <a:rPr lang="cs-CZ" sz="1600" b="0" i="1" smtClean="0">
                              <a:latin typeface="Cambria Math" panose="02040503050406030204" pitchFamily="18" charset="0"/>
                              <a:ea typeface="Cambria Math" panose="02040503050406030204" pitchFamily="18" charset="0"/>
                            </a:rPr>
                            <m:t>𝑋</m:t>
                          </m:r>
                        </m:e>
                        <m:sub>
                          <m:r>
                            <a:rPr lang="cs-CZ" sz="1600" b="0" i="1" smtClean="0">
                              <a:latin typeface="Cambria Math" panose="02040503050406030204" pitchFamily="18" charset="0"/>
                              <a:ea typeface="Cambria Math" panose="02040503050406030204" pitchFamily="18" charset="0"/>
                            </a:rPr>
                            <m:t>1</m:t>
                          </m:r>
                        </m:sub>
                      </m:sSub>
                      <m:r>
                        <a:rPr lang="cs-CZ" sz="1600" b="0" i="1" smtClean="0">
                          <a:latin typeface="Cambria Math" panose="02040503050406030204" pitchFamily="18" charset="0"/>
                          <a:ea typeface="Cambria Math" panose="02040503050406030204" pitchFamily="18" charset="0"/>
                        </a:rPr>
                        <m:t>,</m:t>
                      </m:r>
                      <m:sSub>
                        <m:sSubPr>
                          <m:ctrlPr>
                            <a:rPr lang="cs-CZ" sz="1600" b="0" i="1" smtClean="0">
                              <a:latin typeface="Cambria Math" panose="02040503050406030204" pitchFamily="18" charset="0"/>
                              <a:ea typeface="Cambria Math" panose="02040503050406030204" pitchFamily="18" charset="0"/>
                            </a:rPr>
                          </m:ctrlPr>
                        </m:sSubPr>
                        <m:e>
                          <m:r>
                            <a:rPr lang="cs-CZ" sz="1600" b="0" i="1" smtClean="0">
                              <a:latin typeface="Cambria Math" panose="02040503050406030204" pitchFamily="18" charset="0"/>
                              <a:ea typeface="Cambria Math" panose="02040503050406030204" pitchFamily="18" charset="0"/>
                            </a:rPr>
                            <m:t>𝑆</m:t>
                          </m:r>
                        </m:e>
                        <m:sub>
                          <m:r>
                            <a:rPr lang="cs-CZ" sz="1600" b="0" i="1" smtClean="0">
                              <a:latin typeface="Cambria Math" panose="02040503050406030204" pitchFamily="18" charset="0"/>
                              <a:ea typeface="Cambria Math" panose="02040503050406030204" pitchFamily="18" charset="0"/>
                            </a:rPr>
                            <m:t>2</m:t>
                          </m:r>
                        </m:sub>
                      </m:sSub>
                      <m:r>
                        <a:rPr lang="cs-CZ" sz="1600" b="0" i="1" smtClean="0">
                          <a:latin typeface="Cambria Math" panose="02040503050406030204" pitchFamily="18" charset="0"/>
                          <a:ea typeface="Cambria Math" panose="02040503050406030204" pitchFamily="18" charset="0"/>
                        </a:rPr>
                        <m:t>−</m:t>
                      </m:r>
                      <m:sSub>
                        <m:sSubPr>
                          <m:ctrlPr>
                            <a:rPr lang="cs-CZ" sz="1600" b="0" i="1" smtClean="0">
                              <a:latin typeface="Cambria Math" panose="02040503050406030204" pitchFamily="18" charset="0"/>
                              <a:ea typeface="Cambria Math" panose="02040503050406030204" pitchFamily="18" charset="0"/>
                            </a:rPr>
                          </m:ctrlPr>
                        </m:sSubPr>
                        <m:e>
                          <m:r>
                            <a:rPr lang="cs-CZ" sz="1600" b="0" i="1" smtClean="0">
                              <a:latin typeface="Cambria Math" panose="02040503050406030204" pitchFamily="18" charset="0"/>
                              <a:ea typeface="Cambria Math" panose="02040503050406030204" pitchFamily="18" charset="0"/>
                            </a:rPr>
                            <m:t>𝑋</m:t>
                          </m:r>
                        </m:e>
                        <m:sub>
                          <m:r>
                            <a:rPr lang="cs-CZ" sz="1600" b="0" i="1" smtClean="0">
                              <a:latin typeface="Cambria Math" panose="02040503050406030204" pitchFamily="18" charset="0"/>
                              <a:ea typeface="Cambria Math" panose="02040503050406030204" pitchFamily="18" charset="0"/>
                            </a:rPr>
                            <m:t>2</m:t>
                          </m:r>
                        </m:sub>
                      </m:sSub>
                      <m:r>
                        <a:rPr lang="cs-CZ" sz="1600" b="0" i="1" smtClean="0">
                          <a:latin typeface="Cambria Math" panose="02040503050406030204" pitchFamily="18" charset="0"/>
                          <a:ea typeface="Cambria Math" panose="02040503050406030204" pitchFamily="18" charset="0"/>
                        </a:rPr>
                        <m:t>,0]</m:t>
                      </m:r>
                    </m:oMath>
                  </m:oMathPara>
                </a14:m>
                <a:endParaRPr lang="cs-CZ" sz="1600" i="1" dirty="0">
                  <a:latin typeface="Cambria Math"/>
                  <a:ea typeface="Cambria Math" panose="02040503050406030204" pitchFamily="18" charset="0"/>
                </a:endParaRPr>
              </a:p>
            </p:txBody>
          </p:sp>
        </mc:Choice>
        <mc:Fallback xmlns="">
          <p:sp>
            <p:nvSpPr>
              <p:cNvPr id="68" name="TextovéPole 67"/>
              <p:cNvSpPr txBox="1">
                <a:spLocks noRot="1" noChangeAspect="1" noMove="1" noResize="1" noEditPoints="1" noAdjustHandles="1" noChangeArrowheads="1" noChangeShapeType="1" noTextEdit="1"/>
              </p:cNvSpPr>
              <p:nvPr/>
            </p:nvSpPr>
            <p:spPr>
              <a:xfrm>
                <a:off x="5688000" y="4630948"/>
                <a:ext cx="2623154" cy="246221"/>
              </a:xfrm>
              <a:prstGeom prst="rect">
                <a:avLst/>
              </a:prstGeom>
              <a:blipFill>
                <a:blip r:embed="rId15"/>
                <a:stretch>
                  <a:fillRect l="-2093" r="-1628" b="-35000"/>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1" name="TextovéPole 60"/>
              <p:cNvSpPr txBox="1"/>
              <p:nvPr/>
            </p:nvSpPr>
            <p:spPr>
              <a:xfrm>
                <a:off x="5688000" y="4097380"/>
                <a:ext cx="2283254" cy="246221"/>
              </a:xfrm>
              <a:prstGeom prst="rect">
                <a:avLst/>
              </a:prstGeom>
              <a:noFill/>
            </p:spPr>
            <p:txBody>
              <a:bodyPr wrap="none" lIns="0" tIns="0" rIns="0" bIns="0" rtlCol="0">
                <a:spAutoFit/>
              </a:bodyPr>
              <a:lstStyle/>
              <a:p>
                <a:pPr algn="ctr"/>
                <a14:m>
                  <m:oMathPara xmlns:m="http://schemas.openxmlformats.org/officeDocument/2006/math">
                    <m:oMathParaPr>
                      <m:jc m:val="centerGroup"/>
                    </m:oMathParaPr>
                    <m:oMath xmlns:m="http://schemas.openxmlformats.org/officeDocument/2006/math">
                      <m:r>
                        <a:rPr lang="cs-CZ" sz="1600" b="0" i="1" smtClean="0">
                          <a:latin typeface="Cambria Math" panose="02040503050406030204" pitchFamily="18" charset="0"/>
                          <a:ea typeface="Cambria Math" panose="02040503050406030204" pitchFamily="18" charset="0"/>
                        </a:rPr>
                        <m:t>𝑉</m:t>
                      </m:r>
                      <m:r>
                        <a:rPr lang="cs-CZ" sz="1600" b="0" i="1" smtClean="0">
                          <a:latin typeface="Cambria Math" panose="02040503050406030204" pitchFamily="18" charset="0"/>
                          <a:ea typeface="Cambria Math" panose="02040503050406030204" pitchFamily="18" charset="0"/>
                        </a:rPr>
                        <m:t>=</m:t>
                      </m:r>
                      <m:r>
                        <m:rPr>
                          <m:nor/>
                        </m:rPr>
                        <a:rPr lang="cs-CZ" sz="1600" b="0" i="0" smtClean="0">
                          <a:latin typeface="Cambria Math" panose="02040503050406030204" pitchFamily="18" charset="0"/>
                          <a:ea typeface="Cambria Math" panose="02040503050406030204" pitchFamily="18" charset="0"/>
                        </a:rPr>
                        <m:t>max</m:t>
                      </m:r>
                      <m:r>
                        <m:rPr>
                          <m:nor/>
                        </m:rPr>
                        <a:rPr lang="en-US" sz="1600" b="0" i="0" smtClean="0">
                          <a:latin typeface="Cambria Math" panose="02040503050406030204" pitchFamily="18" charset="0"/>
                          <a:ea typeface="Cambria Math" panose="02040503050406030204" pitchFamily="18" charset="0"/>
                        </a:rPr>
                        <m:t>[</m:t>
                      </m:r>
                      <m:sSub>
                        <m:sSubPr>
                          <m:ctrlPr>
                            <a:rPr lang="cs-CZ" sz="1600" i="1">
                              <a:latin typeface="Cambria Math" panose="02040503050406030204" pitchFamily="18" charset="0"/>
                              <a:ea typeface="Cambria Math" panose="02040503050406030204" pitchFamily="18" charset="0"/>
                            </a:rPr>
                          </m:ctrlPr>
                        </m:sSubPr>
                        <m:e>
                          <m:r>
                            <a:rPr lang="cs-CZ" sz="1600" i="1">
                              <a:latin typeface="Cambria Math" panose="02040503050406030204" pitchFamily="18" charset="0"/>
                              <a:ea typeface="Cambria Math" panose="02040503050406030204" pitchFamily="18" charset="0"/>
                            </a:rPr>
                            <m:t>(</m:t>
                          </m:r>
                          <m:r>
                            <a:rPr lang="cs-CZ" sz="1600" i="1">
                              <a:latin typeface="Cambria Math" panose="02040503050406030204" pitchFamily="18" charset="0"/>
                              <a:ea typeface="Cambria Math" panose="02040503050406030204" pitchFamily="18" charset="0"/>
                            </a:rPr>
                            <m:t>𝑆</m:t>
                          </m:r>
                        </m:e>
                        <m:sub>
                          <m:r>
                            <a:rPr lang="cs-CZ" sz="1600" i="1">
                              <a:latin typeface="Cambria Math" panose="02040503050406030204" pitchFamily="18" charset="0"/>
                              <a:ea typeface="Cambria Math" panose="02040503050406030204" pitchFamily="18" charset="0"/>
                            </a:rPr>
                            <m:t>1</m:t>
                          </m:r>
                        </m:sub>
                      </m:sSub>
                      <m:r>
                        <a:rPr lang="cs-CZ" sz="1600" i="1">
                          <a:latin typeface="Cambria Math" panose="02040503050406030204" pitchFamily="18" charset="0"/>
                          <a:ea typeface="Cambria Math" panose="02040503050406030204" pitchFamily="18" charset="0"/>
                        </a:rPr>
                        <m:t>×</m:t>
                      </m:r>
                      <m:sSub>
                        <m:sSubPr>
                          <m:ctrlPr>
                            <a:rPr lang="cs-CZ" sz="1600" i="1">
                              <a:latin typeface="Cambria Math" panose="02040503050406030204" pitchFamily="18" charset="0"/>
                              <a:ea typeface="Cambria Math" panose="02040503050406030204" pitchFamily="18" charset="0"/>
                            </a:rPr>
                          </m:ctrlPr>
                        </m:sSubPr>
                        <m:e>
                          <m:r>
                            <a:rPr lang="cs-CZ" sz="1600" i="1">
                              <a:latin typeface="Cambria Math" panose="02040503050406030204" pitchFamily="18" charset="0"/>
                              <a:ea typeface="Cambria Math" panose="02040503050406030204" pitchFamily="18" charset="0"/>
                            </a:rPr>
                            <m:t>𝑆</m:t>
                          </m:r>
                        </m:e>
                        <m:sub>
                          <m:r>
                            <a:rPr lang="cs-CZ" sz="1600" i="1">
                              <a:latin typeface="Cambria Math" panose="02040503050406030204" pitchFamily="18" charset="0"/>
                              <a:ea typeface="Cambria Math" panose="02040503050406030204" pitchFamily="18" charset="0"/>
                            </a:rPr>
                            <m:t>2</m:t>
                          </m:r>
                        </m:sub>
                      </m:sSub>
                      <m:r>
                        <a:rPr lang="cs-CZ" sz="1600" b="0" i="1" smtClean="0">
                          <a:latin typeface="Cambria Math" panose="02040503050406030204" pitchFamily="18" charset="0"/>
                          <a:ea typeface="Cambria Math" panose="02040503050406030204" pitchFamily="18" charset="0"/>
                        </a:rPr>
                        <m:t>−</m:t>
                      </m:r>
                      <m:r>
                        <a:rPr lang="cs-CZ" sz="1600" b="0" i="1" smtClean="0">
                          <a:latin typeface="Cambria Math" panose="02040503050406030204" pitchFamily="18" charset="0"/>
                          <a:ea typeface="Cambria Math" panose="02040503050406030204" pitchFamily="18" charset="0"/>
                        </a:rPr>
                        <m:t>𝑋</m:t>
                      </m:r>
                      <m:r>
                        <a:rPr lang="cs-CZ" sz="1600" i="1">
                          <a:latin typeface="Cambria Math" panose="02040503050406030204" pitchFamily="18" charset="0"/>
                          <a:ea typeface="Cambria Math" panose="02040503050406030204" pitchFamily="18" charset="0"/>
                        </a:rPr>
                        <m:t>)</m:t>
                      </m:r>
                      <m:r>
                        <a:rPr lang="cs-CZ" sz="1600" b="0" i="1" smtClean="0">
                          <a:latin typeface="Cambria Math" panose="02040503050406030204" pitchFamily="18" charset="0"/>
                          <a:ea typeface="Cambria Math" panose="02040503050406030204" pitchFamily="18" charset="0"/>
                        </a:rPr>
                        <m:t>,0]</m:t>
                      </m:r>
                    </m:oMath>
                  </m:oMathPara>
                </a14:m>
                <a:endParaRPr lang="cs-CZ" sz="1600" i="1" dirty="0">
                  <a:latin typeface="Cambria Math"/>
                  <a:ea typeface="Cambria Math" panose="02040503050406030204" pitchFamily="18" charset="0"/>
                </a:endParaRPr>
              </a:p>
            </p:txBody>
          </p:sp>
        </mc:Choice>
        <mc:Fallback xmlns="">
          <p:sp>
            <p:nvSpPr>
              <p:cNvPr id="61" name="TextovéPole 60"/>
              <p:cNvSpPr txBox="1">
                <a:spLocks noRot="1" noChangeAspect="1" noMove="1" noResize="1" noEditPoints="1" noAdjustHandles="1" noChangeArrowheads="1" noChangeShapeType="1" noTextEdit="1"/>
              </p:cNvSpPr>
              <p:nvPr/>
            </p:nvSpPr>
            <p:spPr>
              <a:xfrm>
                <a:off x="5688000" y="4097380"/>
                <a:ext cx="2283254" cy="246221"/>
              </a:xfrm>
              <a:prstGeom prst="rect">
                <a:avLst/>
              </a:prstGeom>
              <a:blipFill>
                <a:blip r:embed="rId16"/>
                <a:stretch>
                  <a:fillRect l="-2667" r="-1600" b="-34146"/>
                </a:stretch>
              </a:blipFill>
            </p:spPr>
            <p:txBody>
              <a:bodyPr/>
              <a:lstStyle/>
              <a:p>
                <a:r>
                  <a:rPr lang="en-GB">
                    <a:noFill/>
                  </a:rPr>
                  <a:t> </a:t>
                </a:r>
              </a:p>
            </p:txBody>
          </p:sp>
        </mc:Fallback>
      </mc:AlternateContent>
      <p:sp>
        <p:nvSpPr>
          <p:cNvPr id="62" name="TextovéPole 61">
            <a:extLst>
              <a:ext uri="{FF2B5EF4-FFF2-40B4-BE49-F238E27FC236}">
                <a16:creationId xmlns:a16="http://schemas.microsoft.com/office/drawing/2014/main" id="{05FC8A4A-3761-4383-881C-9096ADBF4AD7}"/>
              </a:ext>
            </a:extLst>
          </p:cNvPr>
          <p:cNvSpPr txBox="1"/>
          <p:nvPr/>
        </p:nvSpPr>
        <p:spPr>
          <a:xfrm>
            <a:off x="1188000" y="4815519"/>
            <a:ext cx="7501292" cy="584775"/>
          </a:xfrm>
          <a:prstGeom prst="rect">
            <a:avLst/>
          </a:prstGeom>
          <a:noFill/>
          <a:ln>
            <a:noFill/>
          </a:ln>
        </p:spPr>
        <p:txBody>
          <a:bodyPr wrap="square" rtlCol="0">
            <a:spAutoFit/>
          </a:bodyPr>
          <a:lstStyle/>
          <a:p>
            <a:pPr marL="180000" indent="-180000">
              <a:buClr>
                <a:srgbClr val="7030A0"/>
              </a:buClr>
              <a:buSzPct val="100000"/>
              <a:buFont typeface="Wingdings" panose="05000000000000000000" pitchFamily="2" charset="2"/>
              <a:buChar char="§"/>
            </a:pPr>
            <a:r>
              <a:rPr lang="en-GB" sz="1600" dirty="0">
                <a:latin typeface="Cambria Math"/>
                <a:ea typeface="Cambria Math" panose="02040503050406030204" pitchFamily="18" charset="0"/>
              </a:rPr>
              <a:t>Rainbow option: payoff is the highest appreciation index among two or more indexes</a:t>
            </a:r>
            <a:endParaRPr lang="en-GB" sz="1600" dirty="0">
              <a:latin typeface="Cambria Math" panose="02040503050406030204" pitchFamily="18" charset="0"/>
              <a:ea typeface="Cambria Math" panose="02040503050406030204" pitchFamily="18" charset="0"/>
            </a:endParaRPr>
          </a:p>
        </p:txBody>
      </p:sp>
      <mc:AlternateContent xmlns:mc="http://schemas.openxmlformats.org/markup-compatibility/2006" xmlns:a14="http://schemas.microsoft.com/office/drawing/2010/main">
        <mc:Choice Requires="a14">
          <p:sp>
            <p:nvSpPr>
              <p:cNvPr id="65" name="TextovéPole 64"/>
              <p:cNvSpPr txBox="1"/>
              <p:nvPr/>
            </p:nvSpPr>
            <p:spPr>
              <a:xfrm>
                <a:off x="5688000" y="5169667"/>
                <a:ext cx="2419765" cy="246221"/>
              </a:xfrm>
              <a:prstGeom prst="rect">
                <a:avLst/>
              </a:prstGeom>
              <a:noFill/>
            </p:spPr>
            <p:txBody>
              <a:bodyPr wrap="none" lIns="0" tIns="0" rIns="0" bIns="0" rtlCol="0">
                <a:spAutoFit/>
              </a:bodyPr>
              <a:lstStyle/>
              <a:p>
                <a:pPr algn="ctr"/>
                <a14:m>
                  <m:oMathPara xmlns:m="http://schemas.openxmlformats.org/officeDocument/2006/math">
                    <m:oMathParaPr>
                      <m:jc m:val="centerGroup"/>
                    </m:oMathParaPr>
                    <m:oMath xmlns:m="http://schemas.openxmlformats.org/officeDocument/2006/math">
                      <m:r>
                        <a:rPr lang="cs-CZ" sz="1600" b="0" i="1" smtClean="0">
                          <a:latin typeface="Cambria Math" panose="02040503050406030204" pitchFamily="18" charset="0"/>
                          <a:ea typeface="Cambria Math" panose="02040503050406030204" pitchFamily="18" charset="0"/>
                        </a:rPr>
                        <m:t>𝑉</m:t>
                      </m:r>
                      <m:r>
                        <a:rPr lang="cs-CZ" sz="1600" b="0" i="1" smtClean="0">
                          <a:latin typeface="Cambria Math" panose="02040503050406030204" pitchFamily="18" charset="0"/>
                          <a:ea typeface="Cambria Math" panose="02040503050406030204" pitchFamily="18" charset="0"/>
                        </a:rPr>
                        <m:t>=</m:t>
                      </m:r>
                      <m:r>
                        <m:rPr>
                          <m:nor/>
                        </m:rPr>
                        <a:rPr lang="cs-CZ" sz="1600" b="0" i="0" smtClean="0">
                          <a:latin typeface="Cambria Math" panose="02040503050406030204" pitchFamily="18" charset="0"/>
                          <a:ea typeface="Cambria Math" panose="02040503050406030204" pitchFamily="18" charset="0"/>
                        </a:rPr>
                        <m:t>max</m:t>
                      </m:r>
                      <m:r>
                        <m:rPr>
                          <m:nor/>
                        </m:rPr>
                        <a:rPr lang="en-US" sz="1600" b="0" i="0" smtClean="0">
                          <a:latin typeface="Cambria Math" panose="02040503050406030204" pitchFamily="18" charset="0"/>
                          <a:ea typeface="Cambria Math" panose="02040503050406030204" pitchFamily="18" charset="0"/>
                        </a:rPr>
                        <m:t>[</m:t>
                      </m:r>
                      <m:r>
                        <m:rPr>
                          <m:nor/>
                        </m:rPr>
                        <a:rPr lang="cs-CZ" sz="1600" b="0" i="0" smtClean="0">
                          <a:latin typeface="Cambria Math" panose="02040503050406030204" pitchFamily="18" charset="0"/>
                          <a:ea typeface="Cambria Math" panose="02040503050406030204" pitchFamily="18" charset="0"/>
                        </a:rPr>
                        <m:t>max</m:t>
                      </m:r>
                      <m:r>
                        <a:rPr lang="cs-CZ" sz="1600" b="0" i="1" smtClean="0">
                          <a:latin typeface="Cambria Math" panose="02040503050406030204" pitchFamily="18" charset="0"/>
                          <a:ea typeface="Cambria Math" panose="02040503050406030204" pitchFamily="18" charset="0"/>
                        </a:rPr>
                        <m:t>(</m:t>
                      </m:r>
                      <m:sSub>
                        <m:sSubPr>
                          <m:ctrlPr>
                            <a:rPr lang="cs-CZ" sz="1600" b="0" i="1" smtClean="0">
                              <a:latin typeface="Cambria Math" panose="02040503050406030204" pitchFamily="18" charset="0"/>
                              <a:ea typeface="Cambria Math" panose="02040503050406030204" pitchFamily="18" charset="0"/>
                            </a:rPr>
                          </m:ctrlPr>
                        </m:sSubPr>
                        <m:e>
                          <m:r>
                            <a:rPr lang="cs-CZ" sz="1600" b="0" i="1" smtClean="0">
                              <a:latin typeface="Cambria Math" panose="02040503050406030204" pitchFamily="18" charset="0"/>
                              <a:ea typeface="Cambria Math" panose="02040503050406030204" pitchFamily="18" charset="0"/>
                            </a:rPr>
                            <m:t>𝐼</m:t>
                          </m:r>
                        </m:e>
                        <m:sub>
                          <m:r>
                            <a:rPr lang="cs-CZ" sz="1600" b="0" i="1" smtClean="0">
                              <a:latin typeface="Cambria Math" panose="02040503050406030204" pitchFamily="18" charset="0"/>
                              <a:ea typeface="Cambria Math" panose="02040503050406030204" pitchFamily="18" charset="0"/>
                            </a:rPr>
                            <m:t>1</m:t>
                          </m:r>
                        </m:sub>
                      </m:sSub>
                      <m:r>
                        <a:rPr lang="cs-CZ" sz="1600" b="0" i="1" smtClean="0">
                          <a:latin typeface="Cambria Math" panose="02040503050406030204" pitchFamily="18" charset="0"/>
                          <a:ea typeface="Cambria Math" panose="02040503050406030204" pitchFamily="18" charset="0"/>
                        </a:rPr>
                        <m:t>,</m:t>
                      </m:r>
                      <m:sSub>
                        <m:sSubPr>
                          <m:ctrlPr>
                            <a:rPr lang="cs-CZ" sz="1600" b="0" i="1" smtClean="0">
                              <a:latin typeface="Cambria Math" panose="02040503050406030204" pitchFamily="18" charset="0"/>
                              <a:ea typeface="Cambria Math" panose="02040503050406030204" pitchFamily="18" charset="0"/>
                            </a:rPr>
                          </m:ctrlPr>
                        </m:sSubPr>
                        <m:e>
                          <m:r>
                            <a:rPr lang="cs-CZ" sz="1600" b="0" i="1" smtClean="0">
                              <a:latin typeface="Cambria Math" panose="02040503050406030204" pitchFamily="18" charset="0"/>
                              <a:ea typeface="Cambria Math" panose="02040503050406030204" pitchFamily="18" charset="0"/>
                            </a:rPr>
                            <m:t>𝐼</m:t>
                          </m:r>
                        </m:e>
                        <m:sub>
                          <m:r>
                            <a:rPr lang="cs-CZ" sz="1600" b="0" i="1" smtClean="0">
                              <a:latin typeface="Cambria Math" panose="02040503050406030204" pitchFamily="18" charset="0"/>
                              <a:ea typeface="Cambria Math" panose="02040503050406030204" pitchFamily="18" charset="0"/>
                            </a:rPr>
                            <m:t>2</m:t>
                          </m:r>
                        </m:sub>
                      </m:sSub>
                      <m:r>
                        <a:rPr lang="cs-CZ" sz="1600" b="0" i="1" smtClean="0">
                          <a:latin typeface="Cambria Math" panose="02040503050406030204" pitchFamily="18" charset="0"/>
                          <a:ea typeface="Cambria Math" panose="02040503050406030204" pitchFamily="18" charset="0"/>
                        </a:rPr>
                        <m:t>)−</m:t>
                      </m:r>
                      <m:r>
                        <a:rPr lang="cs-CZ" sz="1600" b="0" i="1" smtClean="0">
                          <a:latin typeface="Cambria Math" panose="02040503050406030204" pitchFamily="18" charset="0"/>
                          <a:ea typeface="Cambria Math" panose="02040503050406030204" pitchFamily="18" charset="0"/>
                        </a:rPr>
                        <m:t>𝐼</m:t>
                      </m:r>
                      <m:r>
                        <a:rPr lang="cs-CZ" sz="1600" b="0" i="1" smtClean="0">
                          <a:latin typeface="Cambria Math" panose="02040503050406030204" pitchFamily="18" charset="0"/>
                          <a:ea typeface="Cambria Math" panose="02040503050406030204" pitchFamily="18" charset="0"/>
                        </a:rPr>
                        <m:t>,0]</m:t>
                      </m:r>
                    </m:oMath>
                  </m:oMathPara>
                </a14:m>
                <a:endParaRPr lang="cs-CZ" sz="1600" i="1" dirty="0">
                  <a:latin typeface="Cambria Math"/>
                  <a:ea typeface="Cambria Math" panose="02040503050406030204" pitchFamily="18" charset="0"/>
                </a:endParaRPr>
              </a:p>
            </p:txBody>
          </p:sp>
        </mc:Choice>
        <mc:Fallback xmlns="">
          <p:sp>
            <p:nvSpPr>
              <p:cNvPr id="65" name="TextovéPole 64"/>
              <p:cNvSpPr txBox="1">
                <a:spLocks noRot="1" noChangeAspect="1" noMove="1" noResize="1" noEditPoints="1" noAdjustHandles="1" noChangeArrowheads="1" noChangeShapeType="1" noTextEdit="1"/>
              </p:cNvSpPr>
              <p:nvPr/>
            </p:nvSpPr>
            <p:spPr>
              <a:xfrm>
                <a:off x="5688000" y="5169667"/>
                <a:ext cx="2419765" cy="246221"/>
              </a:xfrm>
              <a:prstGeom prst="rect">
                <a:avLst/>
              </a:prstGeom>
              <a:blipFill>
                <a:blip r:embed="rId17"/>
                <a:stretch>
                  <a:fillRect l="-2267" r="-1763" b="-37500"/>
                </a:stretch>
              </a:blipFill>
            </p:spPr>
            <p:txBody>
              <a:bodyPr/>
              <a:lstStyle/>
              <a:p>
                <a:r>
                  <a:rPr lang="en-GB">
                    <a:noFill/>
                  </a:rPr>
                  <a:t> </a:t>
                </a:r>
              </a:p>
            </p:txBody>
          </p:sp>
        </mc:Fallback>
      </mc:AlternateContent>
      <p:sp>
        <p:nvSpPr>
          <p:cNvPr id="69" name="TextovéPole 68">
            <a:extLst>
              <a:ext uri="{FF2B5EF4-FFF2-40B4-BE49-F238E27FC236}">
                <a16:creationId xmlns:a16="http://schemas.microsoft.com/office/drawing/2014/main" id="{05FC8A4A-3761-4383-881C-9096ADBF4AD7}"/>
              </a:ext>
            </a:extLst>
          </p:cNvPr>
          <p:cNvSpPr txBox="1"/>
          <p:nvPr/>
        </p:nvSpPr>
        <p:spPr>
          <a:xfrm>
            <a:off x="1188000" y="5350258"/>
            <a:ext cx="7501292" cy="584775"/>
          </a:xfrm>
          <a:prstGeom prst="rect">
            <a:avLst/>
          </a:prstGeom>
          <a:noFill/>
          <a:ln>
            <a:noFill/>
          </a:ln>
        </p:spPr>
        <p:txBody>
          <a:bodyPr wrap="square" rtlCol="0">
            <a:spAutoFit/>
          </a:bodyPr>
          <a:lstStyle/>
          <a:p>
            <a:pPr marL="180000" indent="-180000">
              <a:buClr>
                <a:srgbClr val="7030A0"/>
              </a:buClr>
              <a:buSzPct val="100000"/>
              <a:buFont typeface="Wingdings" panose="05000000000000000000" pitchFamily="2" charset="2"/>
              <a:buChar char="§"/>
            </a:pPr>
            <a:r>
              <a:rPr lang="en-GB" sz="1600" dirty="0">
                <a:latin typeface="Cambria Math"/>
                <a:ea typeface="Cambria Math" panose="02040503050406030204" pitchFamily="18" charset="0"/>
              </a:rPr>
              <a:t>Exchange option: payoff consists of the exchange of one unit of an asset for one unit of another asset (shares of two companies)</a:t>
            </a:r>
            <a:endParaRPr lang="en-GB" sz="1600" dirty="0">
              <a:latin typeface="Cambria Math" panose="02040503050406030204" pitchFamily="18" charset="0"/>
              <a:ea typeface="Cambria Math" panose="02040503050406030204" pitchFamily="18" charset="0"/>
            </a:endParaRPr>
          </a:p>
        </p:txBody>
      </p:sp>
      <mc:AlternateContent xmlns:mc="http://schemas.openxmlformats.org/markup-compatibility/2006" xmlns:a14="http://schemas.microsoft.com/office/drawing/2010/main">
        <mc:Choice Requires="a14">
          <p:sp>
            <p:nvSpPr>
              <p:cNvPr id="71" name="TextovéPole 70"/>
              <p:cNvSpPr txBox="1"/>
              <p:nvPr/>
            </p:nvSpPr>
            <p:spPr>
              <a:xfrm>
                <a:off x="5688000" y="5688000"/>
                <a:ext cx="1953740" cy="246221"/>
              </a:xfrm>
              <a:prstGeom prst="rect">
                <a:avLst/>
              </a:prstGeom>
              <a:noFill/>
            </p:spPr>
            <p:txBody>
              <a:bodyPr wrap="none" lIns="0" tIns="0" rIns="0" bIns="0" rtlCol="0">
                <a:spAutoFit/>
              </a:bodyPr>
              <a:lstStyle/>
              <a:p>
                <a:pPr algn="ctr"/>
                <a14:m>
                  <m:oMathPara xmlns:m="http://schemas.openxmlformats.org/officeDocument/2006/math">
                    <m:oMathParaPr>
                      <m:jc m:val="centerGroup"/>
                    </m:oMathParaPr>
                    <m:oMath xmlns:m="http://schemas.openxmlformats.org/officeDocument/2006/math">
                      <m:r>
                        <a:rPr lang="cs-CZ" sz="1600" b="0" i="1" smtClean="0">
                          <a:latin typeface="Cambria Math" panose="02040503050406030204" pitchFamily="18" charset="0"/>
                          <a:ea typeface="Cambria Math" panose="02040503050406030204" pitchFamily="18" charset="0"/>
                        </a:rPr>
                        <m:t>𝑉</m:t>
                      </m:r>
                      <m:r>
                        <a:rPr lang="cs-CZ" sz="1600" b="0" i="1" smtClean="0">
                          <a:latin typeface="Cambria Math" panose="02040503050406030204" pitchFamily="18" charset="0"/>
                          <a:ea typeface="Cambria Math" panose="02040503050406030204" pitchFamily="18" charset="0"/>
                        </a:rPr>
                        <m:t>=</m:t>
                      </m:r>
                      <m:r>
                        <m:rPr>
                          <m:nor/>
                        </m:rPr>
                        <a:rPr lang="cs-CZ" sz="1600" b="0" i="0" smtClean="0">
                          <a:latin typeface="Cambria Math" panose="02040503050406030204" pitchFamily="18" charset="0"/>
                          <a:ea typeface="Cambria Math" panose="02040503050406030204" pitchFamily="18" charset="0"/>
                        </a:rPr>
                        <m:t>max</m:t>
                      </m:r>
                      <m:r>
                        <m:rPr>
                          <m:nor/>
                        </m:rPr>
                        <a:rPr lang="en-US" sz="1600" b="0" i="0" smtClean="0">
                          <a:latin typeface="Cambria Math" panose="02040503050406030204" pitchFamily="18" charset="0"/>
                          <a:ea typeface="Cambria Math" panose="02040503050406030204" pitchFamily="18" charset="0"/>
                        </a:rPr>
                        <m:t>[</m:t>
                      </m:r>
                      <m:r>
                        <a:rPr lang="cs-CZ" sz="1600" b="0" i="1" smtClean="0">
                          <a:latin typeface="Cambria Math" panose="02040503050406030204" pitchFamily="18" charset="0"/>
                          <a:ea typeface="Cambria Math" panose="02040503050406030204" pitchFamily="18" charset="0"/>
                        </a:rPr>
                        <m:t>(</m:t>
                      </m:r>
                      <m:sSub>
                        <m:sSubPr>
                          <m:ctrlPr>
                            <a:rPr lang="cs-CZ" sz="1600" b="0" i="1" smtClean="0">
                              <a:latin typeface="Cambria Math" panose="02040503050406030204" pitchFamily="18" charset="0"/>
                              <a:ea typeface="Cambria Math" panose="02040503050406030204" pitchFamily="18" charset="0"/>
                            </a:rPr>
                          </m:ctrlPr>
                        </m:sSubPr>
                        <m:e>
                          <m:r>
                            <a:rPr lang="cs-CZ" sz="1600" b="0" i="1" smtClean="0">
                              <a:latin typeface="Cambria Math" panose="02040503050406030204" pitchFamily="18" charset="0"/>
                              <a:ea typeface="Cambria Math" panose="02040503050406030204" pitchFamily="18" charset="0"/>
                            </a:rPr>
                            <m:t>𝑆</m:t>
                          </m:r>
                        </m:e>
                        <m:sub>
                          <m:r>
                            <a:rPr lang="cs-CZ" sz="1600" b="0" i="1" smtClean="0">
                              <a:latin typeface="Cambria Math" panose="02040503050406030204" pitchFamily="18" charset="0"/>
                              <a:ea typeface="Cambria Math" panose="02040503050406030204" pitchFamily="18" charset="0"/>
                            </a:rPr>
                            <m:t>1</m:t>
                          </m:r>
                        </m:sub>
                      </m:sSub>
                      <m:r>
                        <a:rPr lang="cs-CZ" sz="1600" b="0" i="1" smtClean="0">
                          <a:latin typeface="Cambria Math" panose="02040503050406030204" pitchFamily="18" charset="0"/>
                          <a:ea typeface="Cambria Math" panose="02040503050406030204" pitchFamily="18" charset="0"/>
                        </a:rPr>
                        <m:t>−</m:t>
                      </m:r>
                      <m:sSub>
                        <m:sSubPr>
                          <m:ctrlPr>
                            <a:rPr lang="cs-CZ" sz="1600" b="0" i="1" smtClean="0">
                              <a:latin typeface="Cambria Math" panose="02040503050406030204" pitchFamily="18" charset="0"/>
                              <a:ea typeface="Cambria Math" panose="02040503050406030204" pitchFamily="18" charset="0"/>
                            </a:rPr>
                          </m:ctrlPr>
                        </m:sSubPr>
                        <m:e>
                          <m:r>
                            <a:rPr lang="cs-CZ" sz="1600" b="0" i="1" smtClean="0">
                              <a:latin typeface="Cambria Math" panose="02040503050406030204" pitchFamily="18" charset="0"/>
                              <a:ea typeface="Cambria Math" panose="02040503050406030204" pitchFamily="18" charset="0"/>
                            </a:rPr>
                            <m:t>𝑆</m:t>
                          </m:r>
                        </m:e>
                        <m:sub>
                          <m:r>
                            <a:rPr lang="cs-CZ" sz="1600" b="0" i="1" smtClean="0">
                              <a:latin typeface="Cambria Math" panose="02040503050406030204" pitchFamily="18" charset="0"/>
                              <a:ea typeface="Cambria Math" panose="02040503050406030204" pitchFamily="18" charset="0"/>
                            </a:rPr>
                            <m:t>2</m:t>
                          </m:r>
                        </m:sub>
                      </m:sSub>
                      <m:r>
                        <a:rPr lang="cs-CZ" sz="1600" b="0" i="1" smtClean="0">
                          <a:latin typeface="Cambria Math" panose="02040503050406030204" pitchFamily="18" charset="0"/>
                          <a:ea typeface="Cambria Math" panose="02040503050406030204" pitchFamily="18" charset="0"/>
                        </a:rPr>
                        <m:t>),0]</m:t>
                      </m:r>
                    </m:oMath>
                  </m:oMathPara>
                </a14:m>
                <a:endParaRPr lang="cs-CZ" sz="1600" i="1" dirty="0">
                  <a:latin typeface="Cambria Math"/>
                  <a:ea typeface="Cambria Math" panose="02040503050406030204" pitchFamily="18" charset="0"/>
                </a:endParaRPr>
              </a:p>
            </p:txBody>
          </p:sp>
        </mc:Choice>
        <mc:Fallback xmlns="">
          <p:sp>
            <p:nvSpPr>
              <p:cNvPr id="71" name="TextovéPole 70"/>
              <p:cNvSpPr txBox="1">
                <a:spLocks noRot="1" noChangeAspect="1" noMove="1" noResize="1" noEditPoints="1" noAdjustHandles="1" noChangeArrowheads="1" noChangeShapeType="1" noTextEdit="1"/>
              </p:cNvSpPr>
              <p:nvPr/>
            </p:nvSpPr>
            <p:spPr>
              <a:xfrm>
                <a:off x="5688000" y="5688000"/>
                <a:ext cx="1953740" cy="246221"/>
              </a:xfrm>
              <a:prstGeom prst="rect">
                <a:avLst/>
              </a:prstGeom>
              <a:blipFill>
                <a:blip r:embed="rId18"/>
                <a:stretch>
                  <a:fillRect l="-3115" r="-1869" b="-37500"/>
                </a:stretch>
              </a:blipFill>
            </p:spPr>
            <p:txBody>
              <a:bodyPr/>
              <a:lstStyle/>
              <a:p>
                <a:r>
                  <a:rPr lang="en-GB">
                    <a:noFill/>
                  </a:rPr>
                  <a:t> </a:t>
                </a:r>
              </a:p>
            </p:txBody>
          </p:sp>
        </mc:Fallback>
      </mc:AlternateContent>
    </p:spTree>
    <p:extLst>
      <p:ext uri="{BB962C8B-B14F-4D97-AF65-F5344CB8AC3E}">
        <p14:creationId xmlns:p14="http://schemas.microsoft.com/office/powerpoint/2010/main" val="20959509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 name="TextovéPole 59">
            <a:extLst>
              <a:ext uri="{FF2B5EF4-FFF2-40B4-BE49-F238E27FC236}">
                <a16:creationId xmlns:a16="http://schemas.microsoft.com/office/drawing/2014/main" id="{05FC8A4A-3761-4383-881C-9096ADBF4AD7}"/>
              </a:ext>
            </a:extLst>
          </p:cNvPr>
          <p:cNvSpPr txBox="1"/>
          <p:nvPr/>
        </p:nvSpPr>
        <p:spPr>
          <a:xfrm>
            <a:off x="1188000" y="4202225"/>
            <a:ext cx="7314888" cy="584775"/>
          </a:xfrm>
          <a:prstGeom prst="rect">
            <a:avLst/>
          </a:prstGeom>
          <a:noFill/>
          <a:ln>
            <a:noFill/>
          </a:ln>
        </p:spPr>
        <p:txBody>
          <a:bodyPr wrap="square" rtlCol="0">
            <a:spAutoFit/>
          </a:bodyPr>
          <a:lstStyle/>
          <a:p>
            <a:pPr marL="180000" indent="-180000">
              <a:buClr>
                <a:srgbClr val="7030A0"/>
              </a:buClr>
              <a:buSzPct val="100000"/>
              <a:buFont typeface="Wingdings" panose="05000000000000000000" pitchFamily="2" charset="2"/>
              <a:buChar char="§"/>
            </a:pPr>
            <a:r>
              <a:rPr lang="en-GB" sz="1600" dirty="0">
                <a:latin typeface="Cambria Math"/>
                <a:ea typeface="Cambria Math" panose="02040503050406030204" pitchFamily="18" charset="0"/>
              </a:rPr>
              <a:t>Forward-start option: option contract will take effect at some future time when the exercise price is also set to make the option initially at the money </a:t>
            </a:r>
            <a:endParaRPr lang="en-GB" sz="1600" dirty="0">
              <a:latin typeface="Cambria Math" panose="02040503050406030204" pitchFamily="18" charset="0"/>
              <a:ea typeface="Cambria Math" panose="02040503050406030204" pitchFamily="18" charset="0"/>
            </a:endParaRPr>
          </a:p>
        </p:txBody>
      </p:sp>
      <p:sp>
        <p:nvSpPr>
          <p:cNvPr id="2" name="Zástupný symbol pro zápatí 1"/>
          <p:cNvSpPr>
            <a:spLocks noGrp="1"/>
          </p:cNvSpPr>
          <p:nvPr>
            <p:ph type="ftr" sz="quarter" idx="11"/>
          </p:nvPr>
        </p:nvSpPr>
        <p:spPr>
          <a:xfrm>
            <a:off x="180000" y="6336000"/>
            <a:ext cx="3312000" cy="360000"/>
          </a:xfrm>
        </p:spPr>
        <p:txBody>
          <a:bodyPr/>
          <a:lstStyle/>
          <a:p>
            <a:r>
              <a:rPr lang="en-GB" dirty="0"/>
              <a:t>Exotic options</a:t>
            </a:r>
          </a:p>
        </p:txBody>
      </p:sp>
      <p:sp>
        <p:nvSpPr>
          <p:cNvPr id="3" name="Zástupný symbol pro číslo snímku 2"/>
          <p:cNvSpPr>
            <a:spLocks noGrp="1"/>
          </p:cNvSpPr>
          <p:nvPr>
            <p:ph type="sldNum" sz="quarter" idx="12"/>
          </p:nvPr>
        </p:nvSpPr>
        <p:spPr>
          <a:xfrm>
            <a:off x="7164000" y="6336000"/>
            <a:ext cx="1800000" cy="360000"/>
          </a:xfrm>
        </p:spPr>
        <p:txBody>
          <a:bodyPr/>
          <a:lstStyle/>
          <a:p>
            <a:pPr algn="r"/>
            <a:fld id="{DFE5482F-2F05-49C5-9E15-73F945A41231}" type="slidenum">
              <a:rPr lang="cs-CZ" smtClean="0"/>
              <a:pPr algn="r"/>
              <a:t>13</a:t>
            </a:fld>
            <a:endParaRPr lang="cs-CZ" dirty="0"/>
          </a:p>
        </p:txBody>
      </p:sp>
      <p:sp>
        <p:nvSpPr>
          <p:cNvPr id="4" name="Nadpis 3"/>
          <p:cNvSpPr>
            <a:spLocks noGrp="1"/>
          </p:cNvSpPr>
          <p:nvPr>
            <p:ph type="title"/>
          </p:nvPr>
        </p:nvSpPr>
        <p:spPr>
          <a:xfrm>
            <a:off x="144000" y="144000"/>
            <a:ext cx="2843824" cy="648072"/>
          </a:xfrm>
        </p:spPr>
        <p:txBody>
          <a:bodyPr/>
          <a:lstStyle/>
          <a:p>
            <a:r>
              <a:rPr lang="en-GB" dirty="0">
                <a:solidFill>
                  <a:srgbClr val="000000"/>
                </a:solidFill>
              </a:rPr>
              <a:t>Hybrid options</a:t>
            </a:r>
          </a:p>
        </p:txBody>
      </p:sp>
      <p:sp>
        <p:nvSpPr>
          <p:cNvPr id="70" name="TextovéPole 69"/>
          <p:cNvSpPr txBox="1"/>
          <p:nvPr/>
        </p:nvSpPr>
        <p:spPr>
          <a:xfrm>
            <a:off x="864000" y="2338336"/>
            <a:ext cx="1907800"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Examples</a:t>
            </a:r>
          </a:p>
        </p:txBody>
      </p:sp>
      <p:sp>
        <p:nvSpPr>
          <p:cNvPr id="79" name="TextovéPole 78">
            <a:extLst>
              <a:ext uri="{FF2B5EF4-FFF2-40B4-BE49-F238E27FC236}">
                <a16:creationId xmlns:a16="http://schemas.microsoft.com/office/drawing/2014/main" id="{05FC8A4A-3761-4383-881C-9096ADBF4AD7}"/>
              </a:ext>
            </a:extLst>
          </p:cNvPr>
          <p:cNvSpPr txBox="1"/>
          <p:nvPr/>
        </p:nvSpPr>
        <p:spPr>
          <a:xfrm>
            <a:off x="1188000" y="2675324"/>
            <a:ext cx="7128000" cy="584775"/>
          </a:xfrm>
          <a:prstGeom prst="rect">
            <a:avLst/>
          </a:prstGeom>
          <a:noFill/>
          <a:ln>
            <a:noFill/>
          </a:ln>
        </p:spPr>
        <p:txBody>
          <a:bodyPr wrap="square" rtlCol="0">
            <a:spAutoFit/>
          </a:bodyPr>
          <a:lstStyle/>
          <a:p>
            <a:pPr marL="180000" indent="-180000">
              <a:buClr>
                <a:srgbClr val="7030A0"/>
              </a:buClr>
              <a:buSzPct val="100000"/>
              <a:buFont typeface="Wingdings" panose="05000000000000000000" pitchFamily="2" charset="2"/>
              <a:buChar char="§"/>
            </a:pPr>
            <a:r>
              <a:rPr lang="en-GB" sz="1600" dirty="0">
                <a:latin typeface="Cambria Math"/>
                <a:ea typeface="Cambria Math" panose="02040503050406030204" pitchFamily="18" charset="0"/>
              </a:rPr>
              <a:t>Boston option: premium is paid upon exercising the option rather than at the beginning of the option contract</a:t>
            </a:r>
            <a:endParaRPr lang="en-GB" sz="1600" dirty="0">
              <a:latin typeface="Cambria Math" panose="02040503050406030204" pitchFamily="18" charset="0"/>
              <a:ea typeface="Cambria Math" panose="02040503050406030204" pitchFamily="18" charset="0"/>
            </a:endParaRPr>
          </a:p>
        </p:txBody>
      </p:sp>
      <p:sp>
        <p:nvSpPr>
          <p:cNvPr id="63" name="TextovéPole 62">
            <a:extLst>
              <a:ext uri="{FF2B5EF4-FFF2-40B4-BE49-F238E27FC236}">
                <a16:creationId xmlns:a16="http://schemas.microsoft.com/office/drawing/2014/main" id="{05FC8A4A-3761-4383-881C-9096ADBF4AD7}"/>
              </a:ext>
            </a:extLst>
          </p:cNvPr>
          <p:cNvSpPr txBox="1"/>
          <p:nvPr/>
        </p:nvSpPr>
        <p:spPr>
          <a:xfrm>
            <a:off x="1188000" y="3184291"/>
            <a:ext cx="7128000" cy="584775"/>
          </a:xfrm>
          <a:prstGeom prst="rect">
            <a:avLst/>
          </a:prstGeom>
          <a:noFill/>
          <a:ln>
            <a:noFill/>
          </a:ln>
        </p:spPr>
        <p:txBody>
          <a:bodyPr wrap="square" rtlCol="0">
            <a:spAutoFit/>
          </a:bodyPr>
          <a:lstStyle/>
          <a:p>
            <a:pPr marL="180000" indent="-180000">
              <a:buClr>
                <a:srgbClr val="7030A0"/>
              </a:buClr>
              <a:buSzPct val="100000"/>
              <a:buFont typeface="Wingdings" panose="05000000000000000000" pitchFamily="2" charset="2"/>
              <a:buChar char="§"/>
            </a:pPr>
            <a:r>
              <a:rPr lang="en-GB" sz="1600" dirty="0">
                <a:latin typeface="Cambria Math"/>
                <a:ea typeface="Cambria Math" panose="02040503050406030204" pitchFamily="18" charset="0"/>
              </a:rPr>
              <a:t>Bermudan option: early exercise in an American option is restricted to certain dates</a:t>
            </a:r>
            <a:endParaRPr lang="en-GB" sz="1600" dirty="0">
              <a:latin typeface="Cambria Math" panose="02040503050406030204" pitchFamily="18" charset="0"/>
              <a:ea typeface="Cambria Math" panose="02040503050406030204" pitchFamily="18" charset="0"/>
            </a:endParaRPr>
          </a:p>
        </p:txBody>
      </p:sp>
      <p:sp>
        <p:nvSpPr>
          <p:cNvPr id="67" name="TextovéPole 66">
            <a:extLst>
              <a:ext uri="{FF2B5EF4-FFF2-40B4-BE49-F238E27FC236}">
                <a16:creationId xmlns:a16="http://schemas.microsoft.com/office/drawing/2014/main" id="{05FC8A4A-3761-4383-881C-9096ADBF4AD7}"/>
              </a:ext>
            </a:extLst>
          </p:cNvPr>
          <p:cNvSpPr txBox="1"/>
          <p:nvPr/>
        </p:nvSpPr>
        <p:spPr>
          <a:xfrm>
            <a:off x="1188000" y="3693258"/>
            <a:ext cx="6948000" cy="584775"/>
          </a:xfrm>
          <a:prstGeom prst="rect">
            <a:avLst/>
          </a:prstGeom>
          <a:noFill/>
          <a:ln>
            <a:noFill/>
          </a:ln>
        </p:spPr>
        <p:txBody>
          <a:bodyPr wrap="square" rtlCol="0">
            <a:spAutoFit/>
          </a:bodyPr>
          <a:lstStyle/>
          <a:p>
            <a:pPr marL="180000" indent="-180000">
              <a:buClr>
                <a:srgbClr val="7030A0"/>
              </a:buClr>
              <a:buSzPct val="100000"/>
              <a:buFont typeface="Wingdings" panose="05000000000000000000" pitchFamily="2" charset="2"/>
              <a:buChar char="§"/>
            </a:pPr>
            <a:r>
              <a:rPr lang="en-GB" sz="1600" dirty="0">
                <a:latin typeface="Cambria Math"/>
                <a:ea typeface="Cambria Math" panose="02040503050406030204" pitchFamily="18" charset="0"/>
              </a:rPr>
              <a:t>Pay-later option: option premium is returned if the option ends up out of the money and it is increased if the option ends up in the money</a:t>
            </a:r>
            <a:endParaRPr lang="en-GB" sz="1600" dirty="0">
              <a:latin typeface="Cambria Math" panose="02040503050406030204" pitchFamily="18" charset="0"/>
              <a:ea typeface="Cambria Math" panose="02040503050406030204" pitchFamily="18" charset="0"/>
            </a:endParaRPr>
          </a:p>
        </p:txBody>
      </p:sp>
      <p:sp>
        <p:nvSpPr>
          <p:cNvPr id="62" name="TextovéPole 61">
            <a:extLst>
              <a:ext uri="{FF2B5EF4-FFF2-40B4-BE49-F238E27FC236}">
                <a16:creationId xmlns:a16="http://schemas.microsoft.com/office/drawing/2014/main" id="{05FC8A4A-3761-4383-881C-9096ADBF4AD7}"/>
              </a:ext>
            </a:extLst>
          </p:cNvPr>
          <p:cNvSpPr txBox="1"/>
          <p:nvPr/>
        </p:nvSpPr>
        <p:spPr>
          <a:xfrm>
            <a:off x="1188000" y="4711192"/>
            <a:ext cx="7135684" cy="584775"/>
          </a:xfrm>
          <a:prstGeom prst="rect">
            <a:avLst/>
          </a:prstGeom>
          <a:noFill/>
          <a:ln>
            <a:noFill/>
          </a:ln>
        </p:spPr>
        <p:txBody>
          <a:bodyPr wrap="square" rtlCol="0">
            <a:spAutoFit/>
          </a:bodyPr>
          <a:lstStyle/>
          <a:p>
            <a:pPr marL="180000" indent="-180000">
              <a:buClr>
                <a:srgbClr val="7030A0"/>
              </a:buClr>
              <a:buSzPct val="100000"/>
              <a:buFont typeface="Wingdings" panose="05000000000000000000" pitchFamily="2" charset="2"/>
              <a:buChar char="§"/>
            </a:pPr>
            <a:r>
              <a:rPr lang="en-GB" sz="1600" dirty="0">
                <a:latin typeface="Cambria Math"/>
                <a:ea typeface="Cambria Math" panose="02040503050406030204" pitchFamily="18" charset="0"/>
              </a:rPr>
              <a:t>Ratchet option: exercise price is improved from the holder's point of view if the price of the underlying asset passes a certain threshold level</a:t>
            </a:r>
            <a:endParaRPr lang="en-GB" sz="1600" dirty="0">
              <a:latin typeface="Cambria Math" panose="02040503050406030204" pitchFamily="18" charset="0"/>
              <a:ea typeface="Cambria Math" panose="02040503050406030204" pitchFamily="18" charset="0"/>
            </a:endParaRPr>
          </a:p>
        </p:txBody>
      </p:sp>
      <p:sp>
        <p:nvSpPr>
          <p:cNvPr id="69" name="TextovéPole 68">
            <a:extLst>
              <a:ext uri="{FF2B5EF4-FFF2-40B4-BE49-F238E27FC236}">
                <a16:creationId xmlns:a16="http://schemas.microsoft.com/office/drawing/2014/main" id="{05FC8A4A-3761-4383-881C-9096ADBF4AD7}"/>
              </a:ext>
            </a:extLst>
          </p:cNvPr>
          <p:cNvSpPr txBox="1"/>
          <p:nvPr/>
        </p:nvSpPr>
        <p:spPr>
          <a:xfrm>
            <a:off x="1188000" y="5220161"/>
            <a:ext cx="7501292" cy="584775"/>
          </a:xfrm>
          <a:prstGeom prst="rect">
            <a:avLst/>
          </a:prstGeom>
          <a:noFill/>
          <a:ln>
            <a:noFill/>
          </a:ln>
        </p:spPr>
        <p:txBody>
          <a:bodyPr wrap="square" rtlCol="0">
            <a:spAutoFit/>
          </a:bodyPr>
          <a:lstStyle/>
          <a:p>
            <a:pPr marL="180000" indent="-180000">
              <a:buClr>
                <a:srgbClr val="7030A0"/>
              </a:buClr>
              <a:buSzPct val="100000"/>
              <a:buFont typeface="Wingdings" panose="05000000000000000000" pitchFamily="2" charset="2"/>
              <a:buChar char="§"/>
            </a:pPr>
            <a:r>
              <a:rPr lang="en-GB" sz="1600" dirty="0">
                <a:latin typeface="Cambria Math"/>
                <a:ea typeface="Cambria Math" panose="02040503050406030204" pitchFamily="18" charset="0"/>
              </a:rPr>
              <a:t>Instalment option: the option premium increases if the price of the underlying asset passes a certain threshold level</a:t>
            </a:r>
            <a:endParaRPr lang="en-GB" sz="1600" dirty="0">
              <a:latin typeface="Cambria Math" panose="02040503050406030204" pitchFamily="18" charset="0"/>
              <a:ea typeface="Cambria Math" panose="02040503050406030204" pitchFamily="18" charset="0"/>
            </a:endParaRPr>
          </a:p>
        </p:txBody>
      </p:sp>
      <p:sp>
        <p:nvSpPr>
          <p:cNvPr id="7" name="TextovéPole 6">
            <a:extLst>
              <a:ext uri="{FF2B5EF4-FFF2-40B4-BE49-F238E27FC236}">
                <a16:creationId xmlns:a16="http://schemas.microsoft.com/office/drawing/2014/main" id="{D2168911-5B00-B819-6E52-C710A1110372}"/>
              </a:ext>
            </a:extLst>
          </p:cNvPr>
          <p:cNvSpPr txBox="1"/>
          <p:nvPr/>
        </p:nvSpPr>
        <p:spPr>
          <a:xfrm>
            <a:off x="864000" y="864000"/>
            <a:ext cx="1980000"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Description</a:t>
            </a:r>
          </a:p>
        </p:txBody>
      </p:sp>
      <p:sp>
        <p:nvSpPr>
          <p:cNvPr id="9" name="TextovéPole 8">
            <a:extLst>
              <a:ext uri="{FF2B5EF4-FFF2-40B4-BE49-F238E27FC236}">
                <a16:creationId xmlns:a16="http://schemas.microsoft.com/office/drawing/2014/main" id="{AE978C4F-730C-F405-1DC4-942E7CED36D3}"/>
              </a:ext>
            </a:extLst>
          </p:cNvPr>
          <p:cNvSpPr txBox="1"/>
          <p:nvPr/>
        </p:nvSpPr>
        <p:spPr>
          <a:xfrm>
            <a:off x="1187623" y="1205793"/>
            <a:ext cx="7776377" cy="646331"/>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solidFill>
                  <a:srgbClr val="7030A0"/>
                </a:solidFill>
                <a:latin typeface="Cambria Math" panose="02040503050406030204" pitchFamily="18" charset="0"/>
                <a:ea typeface="Cambria Math" panose="02040503050406030204" pitchFamily="18" charset="0"/>
              </a:rPr>
              <a:t>Hybrid options </a:t>
            </a:r>
            <a:r>
              <a:rPr lang="en-GB" dirty="0">
                <a:latin typeface="Cambria Math" panose="02040503050406030204" pitchFamily="18" charset="0"/>
                <a:ea typeface="Cambria Math" panose="02040503050406030204" pitchFamily="18" charset="0"/>
              </a:rPr>
              <a:t>form a heterogeneous group of exotic options without any unifying feature</a:t>
            </a:r>
          </a:p>
        </p:txBody>
      </p:sp>
      <p:sp>
        <p:nvSpPr>
          <p:cNvPr id="10" name="TextovéPole 9">
            <a:extLst>
              <a:ext uri="{FF2B5EF4-FFF2-40B4-BE49-F238E27FC236}">
                <a16:creationId xmlns:a16="http://schemas.microsoft.com/office/drawing/2014/main" id="{90ECD23C-E3BC-75BB-329A-D942F45E71A1}"/>
              </a:ext>
            </a:extLst>
          </p:cNvPr>
          <p:cNvSpPr txBox="1"/>
          <p:nvPr/>
        </p:nvSpPr>
        <p:spPr>
          <a:xfrm>
            <a:off x="1188000" y="1770850"/>
            <a:ext cx="7776377" cy="646331"/>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Hybrid options address heterogenous tailor-made needs of investors and are the challenge for their fair valuation</a:t>
            </a:r>
          </a:p>
        </p:txBody>
      </p:sp>
    </p:spTree>
    <p:extLst>
      <p:ext uri="{BB962C8B-B14F-4D97-AF65-F5344CB8AC3E}">
        <p14:creationId xmlns:p14="http://schemas.microsoft.com/office/powerpoint/2010/main" val="22263500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Zástupný symbol pro číslo snímku 2"/>
          <p:cNvSpPr>
            <a:spLocks noGrp="1"/>
          </p:cNvSpPr>
          <p:nvPr>
            <p:ph type="sldNum" sz="quarter" idx="12"/>
          </p:nvPr>
        </p:nvSpPr>
        <p:spPr>
          <a:xfrm>
            <a:off x="7164000" y="6336000"/>
            <a:ext cx="1800000" cy="360000"/>
          </a:xfrm>
        </p:spPr>
        <p:txBody>
          <a:bodyPr/>
          <a:lstStyle/>
          <a:p>
            <a:pPr algn="r"/>
            <a:r>
              <a:rPr lang="cs-CZ" dirty="0"/>
              <a:t>14</a:t>
            </a:r>
          </a:p>
        </p:txBody>
      </p:sp>
      <p:sp>
        <p:nvSpPr>
          <p:cNvPr id="10" name="Zástupný symbol pro zápatí 1"/>
          <p:cNvSpPr>
            <a:spLocks noGrp="1"/>
          </p:cNvSpPr>
          <p:nvPr>
            <p:ph type="ftr" sz="quarter" idx="11"/>
          </p:nvPr>
        </p:nvSpPr>
        <p:spPr>
          <a:xfrm>
            <a:off x="180000" y="6336000"/>
            <a:ext cx="3312000" cy="360000"/>
          </a:xfrm>
        </p:spPr>
        <p:txBody>
          <a:bodyPr/>
          <a:lstStyle/>
          <a:p>
            <a:r>
              <a:rPr lang="en-GB" dirty="0"/>
              <a:t>Exotic options</a:t>
            </a:r>
          </a:p>
        </p:txBody>
      </p:sp>
      <p:sp>
        <p:nvSpPr>
          <p:cNvPr id="2" name="Nadpis 1"/>
          <p:cNvSpPr>
            <a:spLocks noGrp="1"/>
          </p:cNvSpPr>
          <p:nvPr>
            <p:ph type="title"/>
          </p:nvPr>
        </p:nvSpPr>
        <p:spPr>
          <a:xfrm>
            <a:off x="2052000" y="2160000"/>
            <a:ext cx="5976000" cy="1800000"/>
          </a:xfrm>
        </p:spPr>
        <p:txBody>
          <a:bodyPr/>
          <a:lstStyle/>
          <a:p>
            <a:pPr marL="182880" indent="0" algn="l">
              <a:buNone/>
            </a:pPr>
            <a:r>
              <a:rPr lang="en-GB" dirty="0">
                <a:solidFill>
                  <a:srgbClr val="7030A0"/>
                </a:solidFill>
              </a:rPr>
              <a:t>Good luck </a:t>
            </a:r>
            <a:br>
              <a:rPr lang="en-GB" dirty="0">
                <a:solidFill>
                  <a:srgbClr val="7030A0"/>
                </a:solidFill>
              </a:rPr>
            </a:br>
            <a:r>
              <a:rPr lang="en-GB" dirty="0">
                <a:solidFill>
                  <a:srgbClr val="7030A0"/>
                </a:solidFill>
              </a:rPr>
              <a:t>in your career</a:t>
            </a:r>
          </a:p>
        </p:txBody>
      </p:sp>
      <p:sp>
        <p:nvSpPr>
          <p:cNvPr id="14" name="Podnadpis 2">
            <a:extLst>
              <a:ext uri="{FF2B5EF4-FFF2-40B4-BE49-F238E27FC236}">
                <a16:creationId xmlns:a16="http://schemas.microsoft.com/office/drawing/2014/main" id="{399BB577-ED3B-001A-25AE-470C45B9E15B}"/>
              </a:ext>
            </a:extLst>
          </p:cNvPr>
          <p:cNvSpPr txBox="1">
            <a:spLocks/>
          </p:cNvSpPr>
          <p:nvPr/>
        </p:nvSpPr>
        <p:spPr>
          <a:xfrm>
            <a:off x="180000" y="288000"/>
            <a:ext cx="2700000" cy="504000"/>
          </a:xfrm>
          <a:prstGeom prst="rect">
            <a:avLst/>
          </a:prstGeom>
        </p:spPr>
        <p:txBody>
          <a:bodyPr vert="horz" wrap="square" lIns="91440" tIns="45720" rIns="91440" bIns="45720" rtlCol="0" anchor="t">
            <a:spAutoFit/>
          </a:bodyPr>
          <a:lstStyle>
            <a:lvl1pPr marL="0" indent="0" algn="r" defTabSz="914400" rtl="0" eaLnBrk="1" latinLnBrk="0" hangingPunct="1">
              <a:spcBef>
                <a:spcPct val="20000"/>
              </a:spcBef>
              <a:spcAft>
                <a:spcPts val="300"/>
              </a:spcAft>
              <a:buClr>
                <a:schemeClr val="accent6">
                  <a:lumMod val="75000"/>
                </a:schemeClr>
              </a:buClr>
              <a:buSzPct val="130000"/>
              <a:buFont typeface="Georgia" pitchFamily="18" charset="0"/>
              <a:buNone/>
              <a:defRPr sz="2000" kern="1200">
                <a:solidFill>
                  <a:schemeClr val="tx2"/>
                </a:solidFill>
                <a:latin typeface="+mn-lt"/>
                <a:ea typeface="+mn-ea"/>
                <a:cs typeface="+mn-cs"/>
              </a:defRPr>
            </a:lvl1pPr>
            <a:lvl2pPr marL="4572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800" kern="1200">
                <a:solidFill>
                  <a:schemeClr val="tx1">
                    <a:tint val="75000"/>
                  </a:schemeClr>
                </a:solidFill>
                <a:latin typeface="+mn-lt"/>
                <a:ea typeface="+mn-ea"/>
                <a:cs typeface="+mn-cs"/>
              </a:defRPr>
            </a:lvl2pPr>
            <a:lvl3pPr marL="9144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600" kern="1200">
                <a:solidFill>
                  <a:schemeClr val="tx1">
                    <a:tint val="75000"/>
                  </a:schemeClr>
                </a:solidFill>
                <a:latin typeface="+mn-lt"/>
                <a:ea typeface="+mn-ea"/>
                <a:cs typeface="+mn-cs"/>
              </a:defRPr>
            </a:lvl3pPr>
            <a:lvl4pPr marL="13716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400" kern="1200">
                <a:solidFill>
                  <a:schemeClr val="tx1">
                    <a:tint val="75000"/>
                  </a:schemeClr>
                </a:solidFill>
                <a:latin typeface="+mn-lt"/>
                <a:ea typeface="+mn-ea"/>
                <a:cs typeface="+mn-cs"/>
              </a:defRPr>
            </a:lvl4pPr>
            <a:lvl5pPr marL="18288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400" kern="1200">
                <a:solidFill>
                  <a:schemeClr val="tx1">
                    <a:tint val="75000"/>
                  </a:schemeClr>
                </a:solidFill>
                <a:latin typeface="+mn-lt"/>
                <a:ea typeface="+mn-ea"/>
                <a:cs typeface="+mn-cs"/>
              </a:defRPr>
            </a:lvl5pPr>
            <a:lvl6pPr marL="22860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400" kern="1200">
                <a:solidFill>
                  <a:schemeClr val="tx1">
                    <a:tint val="75000"/>
                  </a:schemeClr>
                </a:solidFill>
                <a:latin typeface="+mn-lt"/>
                <a:ea typeface="+mn-ea"/>
                <a:cs typeface="+mn-cs"/>
              </a:defRPr>
            </a:lvl6pPr>
            <a:lvl7pPr marL="27432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400" kern="1200">
                <a:solidFill>
                  <a:schemeClr val="tx1">
                    <a:tint val="75000"/>
                  </a:schemeClr>
                </a:solidFill>
                <a:latin typeface="+mn-lt"/>
                <a:ea typeface="+mn-ea"/>
                <a:cs typeface="+mn-cs"/>
              </a:defRPr>
            </a:lvl7pPr>
            <a:lvl8pPr marL="32004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400" kern="1200">
                <a:solidFill>
                  <a:schemeClr val="tx1">
                    <a:tint val="75000"/>
                  </a:schemeClr>
                </a:solidFill>
                <a:latin typeface="+mn-lt"/>
                <a:ea typeface="+mn-ea"/>
                <a:cs typeface="+mn-cs"/>
              </a:defRPr>
            </a:lvl8pPr>
            <a:lvl9pPr marL="36576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400" kern="1200">
                <a:solidFill>
                  <a:schemeClr val="tx1">
                    <a:tint val="75000"/>
                  </a:schemeClr>
                </a:solidFill>
                <a:latin typeface="+mn-lt"/>
                <a:ea typeface="+mn-ea"/>
                <a:cs typeface="+mn-cs"/>
              </a:defRPr>
            </a:lvl9pPr>
          </a:lstStyle>
          <a:p>
            <a:pPr marL="361950" indent="-361950" algn="l">
              <a:spcBef>
                <a:spcPts val="0"/>
              </a:spcBef>
              <a:spcAft>
                <a:spcPts val="0"/>
              </a:spcAft>
            </a:pPr>
            <a:r>
              <a:rPr lang="en-GB" sz="1600" cap="small" dirty="0">
                <a:latin typeface="Algerian" panose="04020705040A02060702" pitchFamily="82" charset="0"/>
                <a:ea typeface="Tahoma" panose="020B0604030504040204" pitchFamily="34" charset="0"/>
                <a:cs typeface="Tahoma" panose="020B0604030504040204" pitchFamily="34" charset="0"/>
              </a:rPr>
              <a:t>©</a:t>
            </a:r>
            <a:r>
              <a:rPr lang="en-GB" sz="1800" cap="small" dirty="0">
                <a:latin typeface="Algerian" panose="04020705040A02060702" pitchFamily="82" charset="0"/>
                <a:ea typeface="Tahoma" panose="020B0604030504040204" pitchFamily="34" charset="0"/>
                <a:cs typeface="Tahoma" panose="020B0604030504040204" pitchFamily="34" charset="0"/>
              </a:rPr>
              <a:t> O.D. Lecturing Legacy</a:t>
            </a:r>
            <a:endParaRPr lang="cs-CZ" sz="1800" cap="small" dirty="0">
              <a:latin typeface="Algerian" panose="04020705040A02060702" pitchFamily="82" charset="0"/>
              <a:ea typeface="Tahoma" panose="020B0604030504040204" pitchFamily="34" charset="0"/>
              <a:cs typeface="Tahoma" panose="020B0604030504040204" pitchFamily="34" charset="0"/>
            </a:endParaRPr>
          </a:p>
          <a:p>
            <a:pPr marL="180975" algn="l">
              <a:spcBef>
                <a:spcPts val="0"/>
              </a:spcBef>
              <a:spcAft>
                <a:spcPts val="0"/>
              </a:spcAft>
            </a:pPr>
            <a:r>
              <a:rPr lang="cs-CZ" sz="1000" dirty="0">
                <a:latin typeface="Arial" panose="020B0604020202020204" pitchFamily="34" charset="0"/>
                <a:ea typeface="Tahoma" panose="020B0604030504040204" pitchFamily="34" charset="0"/>
                <a:cs typeface="Arial" panose="020B0604020202020204" pitchFamily="34" charset="0"/>
              </a:rPr>
              <a:t> dedekold@gmail.com</a:t>
            </a:r>
            <a:endParaRPr lang="en-GB" sz="1000" cap="small" dirty="0">
              <a:ea typeface="Tahoma" panose="020B0604030504040204" pitchFamily="34" charset="0"/>
              <a:cs typeface="Tahoma" panose="020B0604030504040204" pitchFamily="34" charset="0"/>
            </a:endParaRPr>
          </a:p>
        </p:txBody>
      </p:sp>
      <p:pic>
        <p:nvPicPr>
          <p:cNvPr id="12" name="Obrázek 11">
            <a:extLst>
              <a:ext uri="{FF2B5EF4-FFF2-40B4-BE49-F238E27FC236}">
                <a16:creationId xmlns:a16="http://schemas.microsoft.com/office/drawing/2014/main" id="{9CBA9FA5-4B1A-DDA1-35EF-8F28D4D4B9C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2000" y="5184000"/>
            <a:ext cx="864000" cy="864000"/>
          </a:xfrm>
          <a:prstGeom prst="rect">
            <a:avLst/>
          </a:prstGeom>
        </p:spPr>
      </p:pic>
      <p:sp>
        <p:nvSpPr>
          <p:cNvPr id="3" name="Obdélník 2">
            <a:extLst>
              <a:ext uri="{FF2B5EF4-FFF2-40B4-BE49-F238E27FC236}">
                <a16:creationId xmlns:a16="http://schemas.microsoft.com/office/drawing/2014/main" id="{AAF6C1A5-ED43-7CAF-D4DF-FF349320D1DB}"/>
              </a:ext>
            </a:extLst>
          </p:cNvPr>
          <p:cNvSpPr/>
          <p:nvPr/>
        </p:nvSpPr>
        <p:spPr>
          <a:xfrm>
            <a:off x="1224000" y="5400000"/>
            <a:ext cx="5076192" cy="400110"/>
          </a:xfrm>
          <a:prstGeom prst="rect">
            <a:avLst/>
          </a:prstGeom>
          <a:ln/>
        </p:spPr>
        <p:style>
          <a:lnRef idx="0">
            <a:schemeClr val="accent2"/>
          </a:lnRef>
          <a:fillRef idx="3">
            <a:schemeClr val="accent2"/>
          </a:fillRef>
          <a:effectRef idx="3">
            <a:schemeClr val="accent2"/>
          </a:effectRef>
          <a:fontRef idx="minor">
            <a:schemeClr val="lt1"/>
          </a:fontRef>
        </p:style>
        <p:txBody>
          <a:bodyPr wrap="square" lIns="91440" tIns="45720" rIns="91440" bIns="45720">
            <a:spAutoFit/>
          </a:bodyPr>
          <a:lstStyle/>
          <a:p>
            <a:r>
              <a:rPr lang="en-GB" sz="1000" noProof="0" dirty="0">
                <a:ln w="0"/>
                <a:solidFill>
                  <a:schemeClr val="bg1"/>
                </a:solidFill>
                <a:effectLst>
                  <a:outerShdw blurRad="38100" dist="25400" dir="5400000" algn="ctr" rotWithShape="0">
                    <a:srgbClr val="6E747A">
                      <a:alpha val="43000"/>
                    </a:srgbClr>
                  </a:outerShdw>
                </a:effectLst>
              </a:rPr>
              <a:t>Visit</a:t>
            </a:r>
            <a:r>
              <a:rPr lang="en-GB" sz="1000" noProof="0" dirty="0">
                <a:ln w="0"/>
                <a:solidFill>
                  <a:schemeClr val="accent1"/>
                </a:solidFill>
                <a:effectLst>
                  <a:outerShdw blurRad="38100" dist="25400" dir="5400000" algn="ctr" rotWithShape="0">
                    <a:srgbClr val="6E747A">
                      <a:alpha val="43000"/>
                    </a:srgbClr>
                  </a:outerShdw>
                </a:effectLst>
              </a:rPr>
              <a:t> </a:t>
            </a:r>
            <a:r>
              <a:rPr lang="en-GB" sz="1000" noProof="0" dirty="0">
                <a:ln w="0"/>
                <a:solidFill>
                  <a:srgbClr val="C00000"/>
                </a:solidFill>
                <a:effectLst>
                  <a:outerShdw blurRad="38100" dist="25400" dir="5400000" algn="ctr" rotWithShape="0">
                    <a:srgbClr val="6E747A">
                      <a:alpha val="43000"/>
                    </a:srgbClr>
                  </a:outerShdw>
                </a:effectLst>
                <a:hlinkClick r:id="rId4">
                  <a:extLst>
                    <a:ext uri="{A12FA001-AC4F-418D-AE19-62706E023703}">
                      <ahyp:hlinkClr xmlns:ahyp="http://schemas.microsoft.com/office/drawing/2018/hyperlinkcolor" val="tx"/>
                    </a:ext>
                  </a:extLst>
                </a:hlinkClick>
              </a:rPr>
              <a:t>dedeklegacy.cz </a:t>
            </a:r>
            <a:r>
              <a:rPr lang="en-GB" sz="1000" noProof="0" dirty="0">
                <a:ln w="0"/>
                <a:solidFill>
                  <a:schemeClr val="bg1"/>
                </a:solidFill>
                <a:effectLst>
                  <a:outerShdw blurRad="38100" dist="25400" dir="5400000" algn="ctr" rotWithShape="0">
                    <a:srgbClr val="6E747A">
                      <a:alpha val="43000"/>
                    </a:srgbClr>
                  </a:outerShdw>
                </a:effectLst>
              </a:rPr>
              <a:t>or </a:t>
            </a:r>
            <a:r>
              <a:rPr lang="en-GB" sz="1000" noProof="0" dirty="0">
                <a:ln w="0"/>
                <a:solidFill>
                  <a:srgbClr val="C00000"/>
                </a:solidFill>
                <a:effectLst>
                  <a:outerShdw blurRad="38100" dist="25400" dir="5400000" algn="ctr" rotWithShape="0">
                    <a:srgbClr val="6E747A">
                      <a:alpha val="43000"/>
                    </a:srgbClr>
                  </a:outerShdw>
                </a:effectLst>
                <a:hlinkClick r:id="rId5">
                  <a:extLst>
                    <a:ext uri="{A12FA001-AC4F-418D-AE19-62706E023703}">
                      <ahyp:hlinkClr xmlns:ahyp="http://schemas.microsoft.com/office/drawing/2018/hyperlinkcolor" val="tx"/>
                    </a:ext>
                  </a:extLst>
                </a:hlinkClick>
              </a:rPr>
              <a:t>TALKING SLIDES </a:t>
            </a:r>
            <a:r>
              <a:rPr lang="en-GB" sz="1000" noProof="0" dirty="0">
                <a:ln w="0"/>
                <a:solidFill>
                  <a:schemeClr val="bg1"/>
                </a:solidFill>
                <a:effectLst>
                  <a:outerShdw blurRad="38100" dist="25400" dir="5400000" algn="ctr" rotWithShape="0">
                    <a:srgbClr val="6E747A">
                      <a:alpha val="43000"/>
                    </a:srgbClr>
                  </a:outerShdw>
                </a:effectLst>
              </a:rPr>
              <a:t>for the animated version of this presentation</a:t>
            </a:r>
          </a:p>
          <a:p>
            <a:r>
              <a:rPr lang="en-GB" sz="1000" noProof="0" dirty="0">
                <a:ln w="0"/>
                <a:solidFill>
                  <a:schemeClr val="bg1"/>
                </a:solidFill>
                <a:effectLst>
                  <a:outerShdw blurRad="38100" dist="25400" dir="5400000" algn="ctr" rotWithShape="0">
                    <a:srgbClr val="6E747A">
                      <a:alpha val="43000"/>
                    </a:srgbClr>
                  </a:outerShdw>
                </a:effectLst>
              </a:rPr>
              <a:t>(with English narrations and English/Czech subtitles)</a:t>
            </a:r>
          </a:p>
        </p:txBody>
      </p:sp>
    </p:spTree>
    <p:extLst>
      <p:ext uri="{BB962C8B-B14F-4D97-AF65-F5344CB8AC3E}">
        <p14:creationId xmlns:p14="http://schemas.microsoft.com/office/powerpoint/2010/main" val="10582353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3104F5-4440-EBB3-D3B5-0F5E88E98503}"/>
            </a:ext>
          </a:extLst>
        </p:cNvPr>
        <p:cNvGrpSpPr/>
        <p:nvPr/>
      </p:nvGrpSpPr>
      <p:grpSpPr>
        <a:xfrm>
          <a:off x="0" y="0"/>
          <a:ext cx="0" cy="0"/>
          <a:chOff x="0" y="0"/>
          <a:chExt cx="0" cy="0"/>
        </a:xfrm>
      </p:grpSpPr>
      <p:sp>
        <p:nvSpPr>
          <p:cNvPr id="2" name="Zástupný symbol pro zápatí 1">
            <a:extLst>
              <a:ext uri="{FF2B5EF4-FFF2-40B4-BE49-F238E27FC236}">
                <a16:creationId xmlns:a16="http://schemas.microsoft.com/office/drawing/2014/main" id="{53EF516E-69ED-C26A-FBDD-4BB82D9F826C}"/>
              </a:ext>
            </a:extLst>
          </p:cNvPr>
          <p:cNvSpPr>
            <a:spLocks noGrp="1"/>
          </p:cNvSpPr>
          <p:nvPr>
            <p:ph type="ftr" sz="quarter" idx="11"/>
          </p:nvPr>
        </p:nvSpPr>
        <p:spPr>
          <a:xfrm>
            <a:off x="180000" y="6336000"/>
            <a:ext cx="3312000" cy="360000"/>
          </a:xfrm>
        </p:spPr>
        <p:txBody>
          <a:bodyPr/>
          <a:lstStyle/>
          <a:p>
            <a:r>
              <a:rPr lang="en-GB" dirty="0"/>
              <a:t>Exotic options</a:t>
            </a:r>
          </a:p>
        </p:txBody>
      </p:sp>
      <p:sp>
        <p:nvSpPr>
          <p:cNvPr id="3" name="Zástupný symbol pro číslo snímku 2">
            <a:extLst>
              <a:ext uri="{FF2B5EF4-FFF2-40B4-BE49-F238E27FC236}">
                <a16:creationId xmlns:a16="http://schemas.microsoft.com/office/drawing/2014/main" id="{F011D5B3-6B39-C02F-861E-E5E64F032D30}"/>
              </a:ext>
            </a:extLst>
          </p:cNvPr>
          <p:cNvSpPr>
            <a:spLocks noGrp="1"/>
          </p:cNvSpPr>
          <p:nvPr>
            <p:ph type="sldNum" sz="quarter" idx="12"/>
          </p:nvPr>
        </p:nvSpPr>
        <p:spPr>
          <a:xfrm>
            <a:off x="7164000" y="6336000"/>
            <a:ext cx="1800000" cy="360000"/>
          </a:xfrm>
        </p:spPr>
        <p:txBody>
          <a:bodyPr/>
          <a:lstStyle/>
          <a:p>
            <a:pPr algn="r"/>
            <a:r>
              <a:rPr lang="cs-CZ" dirty="0"/>
              <a:t>15</a:t>
            </a:r>
          </a:p>
        </p:txBody>
      </p:sp>
      <p:sp>
        <p:nvSpPr>
          <p:cNvPr id="4" name="Nadpis 3">
            <a:extLst>
              <a:ext uri="{FF2B5EF4-FFF2-40B4-BE49-F238E27FC236}">
                <a16:creationId xmlns:a16="http://schemas.microsoft.com/office/drawing/2014/main" id="{DEEEBA01-32F6-DE74-E41C-233552AF06D1}"/>
              </a:ext>
            </a:extLst>
          </p:cNvPr>
          <p:cNvSpPr>
            <a:spLocks noGrp="1"/>
          </p:cNvSpPr>
          <p:nvPr>
            <p:ph type="title"/>
          </p:nvPr>
        </p:nvSpPr>
        <p:spPr>
          <a:xfrm>
            <a:off x="144000" y="180000"/>
            <a:ext cx="1547680" cy="338554"/>
          </a:xfrm>
        </p:spPr>
        <p:txBody>
          <a:bodyPr wrap="square">
            <a:spAutoFit/>
          </a:bodyPr>
          <a:lstStyle/>
          <a:p>
            <a:r>
              <a:rPr lang="en-GB" sz="1600" noProof="0" dirty="0"/>
              <a:t>Footnote</a:t>
            </a:r>
            <a:r>
              <a:rPr lang="cs-CZ" sz="1600" noProof="0" dirty="0"/>
              <a:t>s</a:t>
            </a:r>
            <a:endParaRPr lang="en-GB" sz="1600" noProof="0" dirty="0"/>
          </a:p>
        </p:txBody>
      </p:sp>
      <p:sp>
        <p:nvSpPr>
          <p:cNvPr id="5" name="TextovéPole 4">
            <a:extLst>
              <a:ext uri="{FF2B5EF4-FFF2-40B4-BE49-F238E27FC236}">
                <a16:creationId xmlns:a16="http://schemas.microsoft.com/office/drawing/2014/main" id="{A17A1425-D170-F6C5-1DB8-52B001F6F3C9}"/>
              </a:ext>
            </a:extLst>
          </p:cNvPr>
          <p:cNvSpPr txBox="1"/>
          <p:nvPr/>
        </p:nvSpPr>
        <p:spPr>
          <a:xfrm>
            <a:off x="252001" y="540000"/>
            <a:ext cx="8639999" cy="3093154"/>
          </a:xfrm>
          <a:prstGeom prst="rect">
            <a:avLst/>
          </a:prstGeom>
          <a:noFill/>
        </p:spPr>
        <p:txBody>
          <a:bodyPr wrap="square">
            <a:spAutoFit/>
          </a:bodyPr>
          <a:lstStyle/>
          <a:p>
            <a:pPr>
              <a:spcAft>
                <a:spcPts val="600"/>
              </a:spcAft>
            </a:pPr>
            <a:r>
              <a:rPr lang="en-GB" sz="1200" noProof="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EU regulation allows only professional investors to trade binary options.</a:t>
            </a:r>
          </a:p>
          <a:p>
            <a:r>
              <a:rPr lang="en-GB" sz="1200" noProof="0" dirty="0">
                <a:latin typeface="Times New Roman" panose="02020603050405020304" pitchFamily="18" charset="0"/>
                <a:ea typeface="Times New Roman" panose="02020603050405020304" pitchFamily="18" charset="0"/>
                <a:cs typeface="Times New Roman" panose="02020603050405020304" pitchFamily="18" charset="0"/>
              </a:rPr>
              <a:t>The EU-wide decision prohibiting the marketing, distribution or sale of binary options to retail clients was a response to the lack of transparency in internet trading platforms that had begun to develop in financial markets since 2000.</a:t>
            </a:r>
          </a:p>
          <a:p>
            <a:pPr>
              <a:spcBef>
                <a:spcPts val="300"/>
              </a:spcBef>
            </a:pPr>
            <a:r>
              <a:rPr lang="en-GB" sz="1200" noProof="0" dirty="0">
                <a:latin typeface="Times New Roman" panose="02020603050405020304" pitchFamily="18" charset="0"/>
                <a:ea typeface="Times New Roman" panose="02020603050405020304" pitchFamily="18" charset="0"/>
                <a:cs typeface="Times New Roman" panose="02020603050405020304" pitchFamily="18" charset="0"/>
              </a:rPr>
              <a:t>The clients of these primarily cross-border dealers bet on an increase or decrease in the underlying asset. If they guessed correctly, they received their investment back plus a profit. However, if they guessed incorrectly, they lost all the money they put in. The underlying assets were currency pairs, equities, precious metals or stock market indices.</a:t>
            </a:r>
          </a:p>
          <a:p>
            <a:pPr>
              <a:spcBef>
                <a:spcPts val="300"/>
              </a:spcBef>
            </a:pPr>
            <a:r>
              <a:rPr lang="en-GB" sz="1200" dirty="0">
                <a:latin typeface="Times New Roman" panose="02020603050405020304" pitchFamily="18" charset="0"/>
                <a:ea typeface="Times New Roman" panose="02020603050405020304" pitchFamily="18" charset="0"/>
                <a:cs typeface="Times New Roman" panose="02020603050405020304" pitchFamily="18" charset="0"/>
              </a:rPr>
              <a:t>These “cash-or-nothing” binary options </a:t>
            </a:r>
            <a:r>
              <a:rPr lang="en-GB" sz="1200" noProof="0" dirty="0">
                <a:latin typeface="Times New Roman" panose="02020603050405020304" pitchFamily="18" charset="0"/>
                <a:ea typeface="Times New Roman" panose="02020603050405020304" pitchFamily="18" charset="0"/>
                <a:cs typeface="Times New Roman" panose="02020603050405020304" pitchFamily="18" charset="0"/>
              </a:rPr>
              <a:t>were not </a:t>
            </a:r>
            <a:r>
              <a:rPr lang="en-GB" sz="1200" dirty="0">
                <a:latin typeface="Times New Roman" panose="02020603050405020304" pitchFamily="18" charset="0"/>
                <a:ea typeface="Times New Roman" panose="02020603050405020304" pitchFamily="18" charset="0"/>
                <a:cs typeface="Times New Roman" panose="02020603050405020304" pitchFamily="18" charset="0"/>
              </a:rPr>
              <a:t>typical options, as they did not confer a right to buy the underlying asset at an agreed-upon</a:t>
            </a:r>
            <a:r>
              <a:rPr lang="en-GB" sz="1200" noProof="0" dirty="0">
                <a:latin typeface="Times New Roman" panose="02020603050405020304" pitchFamily="18" charset="0"/>
                <a:ea typeface="Times New Roman" panose="02020603050405020304" pitchFamily="18" charset="0"/>
                <a:cs typeface="Times New Roman" panose="02020603050405020304" pitchFamily="18" charset="0"/>
              </a:rPr>
              <a:t> exercise price. They were structurally similar to games of chance.</a:t>
            </a:r>
          </a:p>
          <a:p>
            <a:pPr>
              <a:spcBef>
                <a:spcPts val="300"/>
              </a:spcBef>
            </a:pPr>
            <a:r>
              <a:rPr lang="en-GB" sz="1200" noProof="0" dirty="0">
                <a:latin typeface="Times New Roman" panose="02020603050405020304" pitchFamily="18" charset="0"/>
                <a:ea typeface="Times New Roman" panose="02020603050405020304" pitchFamily="18" charset="0"/>
                <a:cs typeface="Times New Roman" panose="02020603050405020304" pitchFamily="18" charset="0"/>
              </a:rPr>
              <a:t>The main danger of binary options for retail clients was their lack of transparency. They were traded off organised markets, so their pricing, settlement and other specifications were not standardised. It was difficult for non-professional investors to understand the conditions of this product, a difficulty exacerbated by various margins. Model calculations showed that when betting at short intervals, the probability of making a profit decreases with the number of trades (the probability of loss was 59% for 20 trades and 99% for 1,000 trades). </a:t>
            </a:r>
          </a:p>
          <a:p>
            <a:pPr>
              <a:spcBef>
                <a:spcPts val="300"/>
              </a:spcBef>
            </a:pPr>
            <a:r>
              <a:rPr lang="en-GB" sz="1200" noProof="0" dirty="0">
                <a:latin typeface="Times New Roman" panose="02020603050405020304" pitchFamily="18" charset="0"/>
                <a:ea typeface="Times New Roman" panose="02020603050405020304" pitchFamily="18" charset="0"/>
                <a:cs typeface="Times New Roman" panose="02020603050405020304" pitchFamily="18" charset="0"/>
              </a:rPr>
              <a:t>According to data from capital market supervisory authorities of EU Member States, 87% of retail clients have suffered losses in binary options trading in the EU. </a:t>
            </a:r>
          </a:p>
        </p:txBody>
      </p:sp>
      <p:pic>
        <p:nvPicPr>
          <p:cNvPr id="10" name="Obrázek 9" descr="Obsah obrázku hrací automat, interiér&#10;&#10;Obsah generovaný pomocí AI může být nesprávný.">
            <a:extLst>
              <a:ext uri="{FF2B5EF4-FFF2-40B4-BE49-F238E27FC236}">
                <a16:creationId xmlns:a16="http://schemas.microsoft.com/office/drawing/2014/main" id="{F49CC527-6491-F132-5E6D-995404B4011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746657" y="3573000"/>
            <a:ext cx="1675797" cy="1802596"/>
          </a:xfrm>
          <a:prstGeom prst="rect">
            <a:avLst/>
          </a:prstGeom>
        </p:spPr>
      </p:pic>
    </p:spTree>
    <p:extLst>
      <p:ext uri="{BB962C8B-B14F-4D97-AF65-F5344CB8AC3E}">
        <p14:creationId xmlns:p14="http://schemas.microsoft.com/office/powerpoint/2010/main" val="30927022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a:xfrm>
            <a:off x="180000" y="6336000"/>
            <a:ext cx="3312000" cy="360000"/>
          </a:xfrm>
        </p:spPr>
        <p:txBody>
          <a:bodyPr/>
          <a:lstStyle/>
          <a:p>
            <a:r>
              <a:rPr lang="en-GB" dirty="0"/>
              <a:t>Exotic options</a:t>
            </a:r>
          </a:p>
        </p:txBody>
      </p:sp>
      <p:sp>
        <p:nvSpPr>
          <p:cNvPr id="3" name="Zástupný symbol pro číslo snímku 2"/>
          <p:cNvSpPr>
            <a:spLocks noGrp="1"/>
          </p:cNvSpPr>
          <p:nvPr>
            <p:ph type="sldNum" sz="quarter" idx="12"/>
          </p:nvPr>
        </p:nvSpPr>
        <p:spPr>
          <a:xfrm>
            <a:off x="7164000" y="6336000"/>
            <a:ext cx="1800000" cy="360000"/>
          </a:xfrm>
        </p:spPr>
        <p:txBody>
          <a:bodyPr/>
          <a:lstStyle/>
          <a:p>
            <a:pPr algn="r"/>
            <a:fld id="{DFE5482F-2F05-49C5-9E15-73F945A41231}" type="slidenum">
              <a:rPr lang="cs-CZ" smtClean="0"/>
              <a:pPr algn="r"/>
              <a:t>2</a:t>
            </a:fld>
            <a:endParaRPr lang="cs-CZ" dirty="0"/>
          </a:p>
        </p:txBody>
      </p:sp>
      <p:sp>
        <p:nvSpPr>
          <p:cNvPr id="4" name="Nadpis 3"/>
          <p:cNvSpPr>
            <a:spLocks noGrp="1"/>
          </p:cNvSpPr>
          <p:nvPr>
            <p:ph type="title"/>
          </p:nvPr>
        </p:nvSpPr>
        <p:spPr>
          <a:xfrm>
            <a:off x="144000" y="144000"/>
            <a:ext cx="2267760" cy="648072"/>
          </a:xfrm>
        </p:spPr>
        <p:txBody>
          <a:bodyPr/>
          <a:lstStyle/>
          <a:p>
            <a:r>
              <a:rPr lang="en-GB" dirty="0">
                <a:solidFill>
                  <a:srgbClr val="000000"/>
                </a:solidFill>
              </a:rPr>
              <a:t>Introduction</a:t>
            </a:r>
          </a:p>
        </p:txBody>
      </p:sp>
      <p:sp>
        <p:nvSpPr>
          <p:cNvPr id="29" name="TextovéPole 28"/>
          <p:cNvSpPr txBox="1"/>
          <p:nvPr/>
        </p:nvSpPr>
        <p:spPr>
          <a:xfrm>
            <a:off x="864000" y="864000"/>
            <a:ext cx="4976716"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Conventional vs. exotic options</a:t>
            </a:r>
          </a:p>
        </p:txBody>
      </p:sp>
      <p:sp>
        <p:nvSpPr>
          <p:cNvPr id="30" name="TextovéPole 29"/>
          <p:cNvSpPr txBox="1"/>
          <p:nvPr/>
        </p:nvSpPr>
        <p:spPr>
          <a:xfrm>
            <a:off x="864000" y="3420000"/>
            <a:ext cx="2267840"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Classification</a:t>
            </a:r>
          </a:p>
        </p:txBody>
      </p:sp>
      <p:sp>
        <p:nvSpPr>
          <p:cNvPr id="85" name="TextovéPole 84">
            <a:extLst>
              <a:ext uri="{FF2B5EF4-FFF2-40B4-BE49-F238E27FC236}">
                <a16:creationId xmlns:a16="http://schemas.microsoft.com/office/drawing/2014/main" id="{EE16E3B3-D303-4859-B2FD-649CC47A3C14}"/>
              </a:ext>
            </a:extLst>
          </p:cNvPr>
          <p:cNvSpPr txBox="1"/>
          <p:nvPr/>
        </p:nvSpPr>
        <p:spPr>
          <a:xfrm>
            <a:off x="1187624" y="1196088"/>
            <a:ext cx="7920880" cy="646331"/>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Conventional (plain vanilla) features: one underlying asset, clear distinction between call and put options, premium paid up front, immediate start</a:t>
            </a:r>
          </a:p>
        </p:txBody>
      </p:sp>
      <p:sp>
        <p:nvSpPr>
          <p:cNvPr id="134" name="TextovéPole 133">
            <a:extLst>
              <a:ext uri="{FF2B5EF4-FFF2-40B4-BE49-F238E27FC236}">
                <a16:creationId xmlns:a16="http://schemas.microsoft.com/office/drawing/2014/main" id="{05FC8A4A-3761-4383-881C-9096ADBF4AD7}"/>
              </a:ext>
            </a:extLst>
          </p:cNvPr>
          <p:cNvSpPr txBox="1"/>
          <p:nvPr/>
        </p:nvSpPr>
        <p:spPr>
          <a:xfrm>
            <a:off x="1512000" y="5651650"/>
            <a:ext cx="7488000" cy="338554"/>
          </a:xfrm>
          <a:prstGeom prst="rect">
            <a:avLst/>
          </a:prstGeom>
          <a:noFill/>
          <a:ln>
            <a:noFill/>
          </a:ln>
        </p:spPr>
        <p:txBody>
          <a:bodyPr wrap="square" rtlCol="0">
            <a:spAutoFit/>
          </a:bodyPr>
          <a:lstStyle/>
          <a:p>
            <a:pPr marL="180000" indent="-180000">
              <a:buClr>
                <a:srgbClr val="7030A0"/>
              </a:buClr>
              <a:buSzPct val="100000"/>
              <a:buFont typeface="Wingdings" panose="05000000000000000000" pitchFamily="2" charset="2"/>
              <a:buChar char="§"/>
            </a:pPr>
            <a:r>
              <a:rPr lang="en-GB" sz="1600" dirty="0">
                <a:latin typeface="Cambria Math" panose="02040503050406030204" pitchFamily="18" charset="0"/>
                <a:ea typeface="Cambria Math" panose="02040503050406030204" pitchFamily="18" charset="0"/>
              </a:rPr>
              <a:t>Examples: compound, package, forward-start, binary, pay-later, Boston, Bermudan</a:t>
            </a:r>
          </a:p>
        </p:txBody>
      </p:sp>
      <p:sp>
        <p:nvSpPr>
          <p:cNvPr id="136" name="TextovéPole 135">
            <a:extLst>
              <a:ext uri="{FF2B5EF4-FFF2-40B4-BE49-F238E27FC236}">
                <a16:creationId xmlns:a16="http://schemas.microsoft.com/office/drawing/2014/main" id="{05FC8A4A-3761-4383-881C-9096ADBF4AD7}"/>
              </a:ext>
            </a:extLst>
          </p:cNvPr>
          <p:cNvSpPr txBox="1"/>
          <p:nvPr/>
        </p:nvSpPr>
        <p:spPr>
          <a:xfrm>
            <a:off x="1512000" y="4310974"/>
            <a:ext cx="7567963" cy="338554"/>
          </a:xfrm>
          <a:prstGeom prst="rect">
            <a:avLst/>
          </a:prstGeom>
          <a:noFill/>
          <a:ln>
            <a:noFill/>
          </a:ln>
        </p:spPr>
        <p:txBody>
          <a:bodyPr wrap="square" rtlCol="0">
            <a:spAutoFit/>
          </a:bodyPr>
          <a:lstStyle/>
          <a:p>
            <a:pPr marL="180000" indent="-180000">
              <a:buClr>
                <a:srgbClr val="7030A0"/>
              </a:buClr>
              <a:buSzPct val="100000"/>
              <a:buFont typeface="Wingdings" panose="05000000000000000000" pitchFamily="2" charset="2"/>
              <a:buChar char="§"/>
            </a:pPr>
            <a:r>
              <a:rPr lang="en-GB" sz="1600" dirty="0">
                <a:latin typeface="Cambria Math" panose="02040503050406030204" pitchFamily="18" charset="0"/>
                <a:ea typeface="Cambria Math" panose="02040503050406030204" pitchFamily="18" charset="0"/>
              </a:rPr>
              <a:t>Examples: Asian, barrier, floating barrier, partial window, forward start, look-back</a:t>
            </a:r>
          </a:p>
        </p:txBody>
      </p:sp>
      <p:sp>
        <p:nvSpPr>
          <p:cNvPr id="137" name="TextovéPole 136">
            <a:extLst>
              <a:ext uri="{FF2B5EF4-FFF2-40B4-BE49-F238E27FC236}">
                <a16:creationId xmlns:a16="http://schemas.microsoft.com/office/drawing/2014/main" id="{05FC8A4A-3761-4383-881C-9096ADBF4AD7}"/>
              </a:ext>
            </a:extLst>
          </p:cNvPr>
          <p:cNvSpPr txBox="1"/>
          <p:nvPr/>
        </p:nvSpPr>
        <p:spPr>
          <a:xfrm>
            <a:off x="1512000" y="5120410"/>
            <a:ext cx="6912440" cy="338554"/>
          </a:xfrm>
          <a:prstGeom prst="rect">
            <a:avLst/>
          </a:prstGeom>
          <a:noFill/>
          <a:ln>
            <a:noFill/>
          </a:ln>
        </p:spPr>
        <p:txBody>
          <a:bodyPr wrap="square" rtlCol="0">
            <a:spAutoFit/>
          </a:bodyPr>
          <a:lstStyle/>
          <a:p>
            <a:pPr marL="180000" indent="-180000">
              <a:buClr>
                <a:srgbClr val="7030A0"/>
              </a:buClr>
              <a:buSzPct val="100000"/>
              <a:buFont typeface="Wingdings" panose="05000000000000000000" pitchFamily="2" charset="2"/>
              <a:buChar char="§"/>
            </a:pPr>
            <a:r>
              <a:rPr lang="en-GB" sz="1600" dirty="0">
                <a:latin typeface="Cambria Math" panose="02040503050406030204" pitchFamily="18" charset="0"/>
                <a:ea typeface="Cambria Math" panose="02040503050406030204" pitchFamily="18" charset="0"/>
              </a:rPr>
              <a:t>Examples: basket, spread, product, rainbow, dual-strike, exchange, </a:t>
            </a:r>
            <a:r>
              <a:rPr lang="en-GB" sz="1600" dirty="0" err="1">
                <a:latin typeface="Cambria Math" panose="02040503050406030204" pitchFamily="18" charset="0"/>
                <a:ea typeface="Cambria Math" panose="02040503050406030204" pitchFamily="18" charset="0"/>
              </a:rPr>
              <a:t>quanto</a:t>
            </a:r>
            <a:endParaRPr lang="en-GB" sz="1600" dirty="0">
              <a:latin typeface="Cambria Math" panose="02040503050406030204" pitchFamily="18" charset="0"/>
              <a:ea typeface="Cambria Math" panose="02040503050406030204" pitchFamily="18" charset="0"/>
            </a:endParaRPr>
          </a:p>
        </p:txBody>
      </p:sp>
      <p:sp>
        <p:nvSpPr>
          <p:cNvPr id="57" name="TextovéPole 56">
            <a:extLst>
              <a:ext uri="{FF2B5EF4-FFF2-40B4-BE49-F238E27FC236}">
                <a16:creationId xmlns:a16="http://schemas.microsoft.com/office/drawing/2014/main" id="{EE16E3B3-D303-4859-B2FD-649CC47A3C14}"/>
              </a:ext>
            </a:extLst>
          </p:cNvPr>
          <p:cNvSpPr txBox="1"/>
          <p:nvPr/>
        </p:nvSpPr>
        <p:spPr>
          <a:xfrm>
            <a:off x="1187623" y="2287874"/>
            <a:ext cx="7776377" cy="369332"/>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Exotic options deviate from some of conventional  option features</a:t>
            </a:r>
          </a:p>
        </p:txBody>
      </p:sp>
      <p:sp>
        <p:nvSpPr>
          <p:cNvPr id="59" name="TextovéPole 58">
            <a:extLst>
              <a:ext uri="{FF2B5EF4-FFF2-40B4-BE49-F238E27FC236}">
                <a16:creationId xmlns:a16="http://schemas.microsoft.com/office/drawing/2014/main" id="{EE16E3B3-D303-4859-B2FD-649CC47A3C14}"/>
              </a:ext>
            </a:extLst>
          </p:cNvPr>
          <p:cNvSpPr txBox="1"/>
          <p:nvPr/>
        </p:nvSpPr>
        <p:spPr>
          <a:xfrm>
            <a:off x="1187624" y="2567964"/>
            <a:ext cx="7812376" cy="923330"/>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Interest in exotic options may stem from special hedging needs, tax or regulatory considerations, higher profitability, bets on particular market movement, etc. </a:t>
            </a:r>
          </a:p>
        </p:txBody>
      </p:sp>
      <p:sp>
        <p:nvSpPr>
          <p:cNvPr id="60" name="TextovéPole 59">
            <a:extLst>
              <a:ext uri="{FF2B5EF4-FFF2-40B4-BE49-F238E27FC236}">
                <a16:creationId xmlns:a16="http://schemas.microsoft.com/office/drawing/2014/main" id="{EE16E3B3-D303-4859-B2FD-649CC47A3C14}"/>
              </a:ext>
            </a:extLst>
          </p:cNvPr>
          <p:cNvSpPr txBox="1"/>
          <p:nvPr/>
        </p:nvSpPr>
        <p:spPr>
          <a:xfrm>
            <a:off x="1187624" y="3755027"/>
            <a:ext cx="7704855" cy="646331"/>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solidFill>
                  <a:srgbClr val="7030A0"/>
                </a:solidFill>
                <a:latin typeface="Cambria Math" panose="02040503050406030204" pitchFamily="18" charset="0"/>
                <a:ea typeface="Cambria Math" panose="02040503050406030204" pitchFamily="18" charset="0"/>
              </a:rPr>
              <a:t>Path-dependent options</a:t>
            </a:r>
            <a:r>
              <a:rPr lang="en-GB" dirty="0">
                <a:latin typeface="Cambria Math" panose="02040503050406030204" pitchFamily="18" charset="0"/>
                <a:ea typeface="Cambria Math" panose="02040503050406030204" pitchFamily="18" charset="0"/>
              </a:rPr>
              <a:t>: the pay-off depends on the particular path taken b</a:t>
            </a:r>
            <a:r>
              <a:rPr lang="cs-CZ" dirty="0">
                <a:latin typeface="Cambria Math" panose="02040503050406030204" pitchFamily="18" charset="0"/>
                <a:ea typeface="Cambria Math" panose="02040503050406030204" pitchFamily="18" charset="0"/>
              </a:rPr>
              <a:t>y </a:t>
            </a:r>
            <a:r>
              <a:rPr lang="en-GB" dirty="0">
                <a:latin typeface="Cambria Math" panose="02040503050406030204" pitchFamily="18" charset="0"/>
                <a:ea typeface="Cambria Math" panose="02040503050406030204" pitchFamily="18" charset="0"/>
              </a:rPr>
              <a:t>the price of the underlying security over the option’s life </a:t>
            </a:r>
          </a:p>
        </p:txBody>
      </p:sp>
      <p:sp>
        <p:nvSpPr>
          <p:cNvPr id="61" name="TextovéPole 60">
            <a:extLst>
              <a:ext uri="{FF2B5EF4-FFF2-40B4-BE49-F238E27FC236}">
                <a16:creationId xmlns:a16="http://schemas.microsoft.com/office/drawing/2014/main" id="{EE16E3B3-D303-4859-B2FD-649CC47A3C14}"/>
              </a:ext>
            </a:extLst>
          </p:cNvPr>
          <p:cNvSpPr txBox="1"/>
          <p:nvPr/>
        </p:nvSpPr>
        <p:spPr>
          <a:xfrm>
            <a:off x="1188000" y="4553555"/>
            <a:ext cx="7690766" cy="646331"/>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solidFill>
                  <a:srgbClr val="7030A0"/>
                </a:solidFill>
                <a:latin typeface="Cambria Math" panose="02040503050406030204" pitchFamily="18" charset="0"/>
                <a:ea typeface="Cambria Math" panose="02040503050406030204" pitchFamily="18" charset="0"/>
              </a:rPr>
              <a:t>Multi-asset (correlation) options</a:t>
            </a:r>
            <a:r>
              <a:rPr lang="en-GB" dirty="0">
                <a:latin typeface="Cambria Math" panose="02040503050406030204" pitchFamily="18" charset="0"/>
                <a:ea typeface="Cambria Math" panose="02040503050406030204" pitchFamily="18" charset="0"/>
              </a:rPr>
              <a:t>: the payoff depends on the relationship between the prices of two or more assets</a:t>
            </a:r>
          </a:p>
        </p:txBody>
      </p:sp>
      <p:sp>
        <p:nvSpPr>
          <p:cNvPr id="62" name="TextovéPole 61">
            <a:extLst>
              <a:ext uri="{FF2B5EF4-FFF2-40B4-BE49-F238E27FC236}">
                <a16:creationId xmlns:a16="http://schemas.microsoft.com/office/drawing/2014/main" id="{EE16E3B3-D303-4859-B2FD-649CC47A3C14}"/>
              </a:ext>
            </a:extLst>
          </p:cNvPr>
          <p:cNvSpPr txBox="1"/>
          <p:nvPr/>
        </p:nvSpPr>
        <p:spPr>
          <a:xfrm>
            <a:off x="1188000" y="5368695"/>
            <a:ext cx="7905513" cy="369332"/>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solidFill>
                  <a:srgbClr val="7030A0"/>
                </a:solidFill>
                <a:latin typeface="Cambria Math" panose="02040503050406030204" pitchFamily="18" charset="0"/>
                <a:ea typeface="Cambria Math" panose="02040503050406030204" pitchFamily="18" charset="0"/>
              </a:rPr>
              <a:t>Hybrid options</a:t>
            </a:r>
            <a:r>
              <a:rPr lang="en-GB" dirty="0">
                <a:latin typeface="Cambria Math" panose="02040503050406030204" pitchFamily="18" charset="0"/>
                <a:ea typeface="Cambria Math" panose="02040503050406030204" pitchFamily="18" charset="0"/>
              </a:rPr>
              <a:t>: broad class of option with specific </a:t>
            </a:r>
            <a:r>
              <a:rPr lang="cs-CZ" dirty="0">
                <a:latin typeface="Cambria Math" panose="02040503050406030204" pitchFamily="18" charset="0"/>
                <a:ea typeface="Cambria Math" panose="02040503050406030204" pitchFamily="18" charset="0"/>
              </a:rPr>
              <a:t>and diverse </a:t>
            </a:r>
            <a:r>
              <a:rPr lang="en-GB" dirty="0">
                <a:latin typeface="Cambria Math" panose="02040503050406030204" pitchFamily="18" charset="0"/>
                <a:ea typeface="Cambria Math" panose="02040503050406030204" pitchFamily="18" charset="0"/>
              </a:rPr>
              <a:t>features</a:t>
            </a:r>
          </a:p>
        </p:txBody>
      </p:sp>
      <mc:AlternateContent xmlns:mc="http://schemas.openxmlformats.org/markup-compatibility/2006" xmlns:a14="http://schemas.microsoft.com/office/drawing/2010/main">
        <mc:Choice Requires="a14">
          <p:sp>
            <p:nvSpPr>
              <p:cNvPr id="7" name="TextovéPole 6">
                <a:extLst>
                  <a:ext uri="{FF2B5EF4-FFF2-40B4-BE49-F238E27FC236}">
                    <a16:creationId xmlns:a16="http://schemas.microsoft.com/office/drawing/2014/main" id="{D5D2870B-C70D-7D18-FAC4-1404015822DD}"/>
                  </a:ext>
                </a:extLst>
              </p:cNvPr>
              <p:cNvSpPr txBox="1"/>
              <p:nvPr/>
            </p:nvSpPr>
            <p:spPr>
              <a:xfrm>
                <a:off x="1512000" y="1760040"/>
                <a:ext cx="5860080" cy="338554"/>
              </a:xfrm>
              <a:prstGeom prst="rect">
                <a:avLst/>
              </a:prstGeom>
              <a:noFill/>
              <a:ln>
                <a:noFill/>
              </a:ln>
            </p:spPr>
            <p:txBody>
              <a:bodyPr wrap="square" rtlCol="0">
                <a:spAutoFit/>
              </a:bodyPr>
              <a:lstStyle/>
              <a:p>
                <a:pPr marL="180975" indent="-179388" defTabSz="919163">
                  <a:buClr>
                    <a:srgbClr val="7030A0"/>
                  </a:buClr>
                  <a:buSzPct val="100000"/>
                  <a:buFont typeface="Wingdings" panose="05000000000000000000" pitchFamily="2" charset="2"/>
                  <a:buChar char="§"/>
                  <a:tabLst>
                    <a:tab pos="3500438" algn="l"/>
                  </a:tabLst>
                </a:pPr>
                <a14:m>
                  <m:oMath xmlns:m="http://schemas.openxmlformats.org/officeDocument/2006/math">
                    <m:r>
                      <m:rPr>
                        <m:nor/>
                      </m:rPr>
                      <a:rPr lang="cs-CZ" sz="1600">
                        <a:latin typeface="Cambria Math" panose="02040503050406030204" pitchFamily="18" charset="0"/>
                        <a:ea typeface="Cambria Math" panose="02040503050406030204" pitchFamily="18" charset="0"/>
                      </a:rPr>
                      <m:t>L</m:t>
                    </m:r>
                    <m:r>
                      <m:rPr>
                        <m:nor/>
                      </m:rPr>
                      <a:rPr lang="cs-CZ" sz="1600" smtClean="0">
                        <a:latin typeface="Cambria Math" panose="02040503050406030204" pitchFamily="18" charset="0"/>
                        <a:ea typeface="Cambria Math" panose="02040503050406030204" pitchFamily="18" charset="0"/>
                      </a:rPr>
                      <m:t>ong</m:t>
                    </m:r>
                    <m:r>
                      <m:rPr>
                        <m:nor/>
                      </m:rPr>
                      <a:rPr lang="cs-CZ" sz="1600" smtClean="0">
                        <a:latin typeface="Cambria Math" panose="02040503050406030204" pitchFamily="18" charset="0"/>
                        <a:ea typeface="Cambria Math" panose="02040503050406030204" pitchFamily="18" charset="0"/>
                      </a:rPr>
                      <m:t> </m:t>
                    </m:r>
                    <m:r>
                      <m:rPr>
                        <m:nor/>
                      </m:rPr>
                      <a:rPr lang="cs-CZ" sz="1600" smtClean="0">
                        <a:latin typeface="Cambria Math" panose="02040503050406030204" pitchFamily="18" charset="0"/>
                        <a:ea typeface="Cambria Math" panose="02040503050406030204" pitchFamily="18" charset="0"/>
                      </a:rPr>
                      <m:t>call</m:t>
                    </m:r>
                    <m:r>
                      <m:rPr>
                        <m:nor/>
                      </m:rPr>
                      <a:rPr lang="cs-CZ" sz="1600" smtClean="0">
                        <a:latin typeface="Cambria Math" panose="02040503050406030204" pitchFamily="18" charset="0"/>
                        <a:ea typeface="Cambria Math" panose="02040503050406030204" pitchFamily="18" charset="0"/>
                      </a:rPr>
                      <m:t>: </m:t>
                    </m:r>
                    <m:r>
                      <m:rPr>
                        <m:nor/>
                      </m:rPr>
                      <a:rPr lang="cs-CZ" sz="1600" smtClean="0">
                        <a:latin typeface="Cambria Math" panose="02040503050406030204" pitchFamily="18" charset="0"/>
                        <a:ea typeface="Cambria Math" panose="02040503050406030204" pitchFamily="18" charset="0"/>
                      </a:rPr>
                      <m:t>max</m:t>
                    </m:r>
                    <m:r>
                      <m:rPr>
                        <m:nor/>
                      </m:rPr>
                      <a:rPr lang="cs-CZ" sz="1600" smtClean="0">
                        <a:latin typeface="Cambria Math" panose="02040503050406030204" pitchFamily="18" charset="0"/>
                        <a:ea typeface="Cambria Math" panose="02040503050406030204" pitchFamily="18" charset="0"/>
                      </a:rPr>
                      <m:t>(</m:t>
                    </m:r>
                    <m:sSub>
                      <m:sSubPr>
                        <m:ctrlPr>
                          <a:rPr lang="cs-CZ" sz="1600" i="1">
                            <a:latin typeface="Cambria Math" panose="02040503050406030204" pitchFamily="18" charset="0"/>
                            <a:ea typeface="Cambria Math" panose="02040503050406030204" pitchFamily="18" charset="0"/>
                          </a:rPr>
                        </m:ctrlPr>
                      </m:sSubPr>
                      <m:e>
                        <m:r>
                          <a:rPr lang="cs-CZ" sz="1600">
                            <a:latin typeface="Cambria Math" panose="02040503050406030204" pitchFamily="18" charset="0"/>
                            <a:ea typeface="Cambria Math" panose="02040503050406030204" pitchFamily="18" charset="0"/>
                          </a:rPr>
                          <m:t>𝑆</m:t>
                        </m:r>
                      </m:e>
                      <m:sub>
                        <m:r>
                          <a:rPr lang="cs-CZ" sz="1600">
                            <a:latin typeface="Cambria Math" panose="02040503050406030204" pitchFamily="18" charset="0"/>
                            <a:ea typeface="Cambria Math" panose="02040503050406030204" pitchFamily="18" charset="0"/>
                          </a:rPr>
                          <m:t>𝑇</m:t>
                        </m:r>
                      </m:sub>
                    </m:sSub>
                    <m:r>
                      <a:rPr lang="cs-CZ" sz="1600">
                        <a:latin typeface="Cambria Math" panose="02040503050406030204" pitchFamily="18" charset="0"/>
                        <a:ea typeface="Cambria Math" panose="02040503050406030204" pitchFamily="18" charset="0"/>
                      </a:rPr>
                      <m:t>−</m:t>
                    </m:r>
                    <m:r>
                      <a:rPr lang="cs-CZ" sz="1600">
                        <a:latin typeface="Cambria Math" panose="02040503050406030204" pitchFamily="18" charset="0"/>
                        <a:ea typeface="Cambria Math" panose="02040503050406030204" pitchFamily="18" charset="0"/>
                      </a:rPr>
                      <m:t>𝑋</m:t>
                    </m:r>
                    <m:r>
                      <a:rPr lang="cs-CZ" sz="1600">
                        <a:latin typeface="Cambria Math" panose="02040503050406030204" pitchFamily="18" charset="0"/>
                        <a:ea typeface="Cambria Math" panose="02040503050406030204" pitchFamily="18" charset="0"/>
                      </a:rPr>
                      <m:t>,0)−</m:t>
                    </m:r>
                    <m:r>
                      <a:rPr lang="cs-CZ" sz="1600">
                        <a:latin typeface="Cambria Math" panose="02040503050406030204" pitchFamily="18" charset="0"/>
                        <a:ea typeface="Cambria Math" panose="02040503050406030204" pitchFamily="18" charset="0"/>
                      </a:rPr>
                      <m:t>𝐶</m:t>
                    </m:r>
                    <m:r>
                      <m:rPr>
                        <m:nor/>
                      </m:rPr>
                      <a:rPr lang="cs-CZ" sz="1600">
                        <a:latin typeface="Cambria Math" panose="02040503050406030204" pitchFamily="18" charset="0"/>
                        <a:ea typeface="Cambria Math" panose="02040503050406030204" pitchFamily="18" charset="0"/>
                      </a:rPr>
                      <m:t>,  </m:t>
                    </m:r>
                    <m:r>
                      <m:rPr>
                        <m:nor/>
                      </m:rPr>
                      <a:rPr lang="cs-CZ" sz="1600">
                        <a:latin typeface="Cambria Math" panose="02040503050406030204" pitchFamily="18" charset="0"/>
                        <a:ea typeface="Cambria Math" panose="02040503050406030204" pitchFamily="18" charset="0"/>
                      </a:rPr>
                      <m:t>short</m:t>
                    </m:r>
                    <m:r>
                      <m:rPr>
                        <m:nor/>
                      </m:rPr>
                      <a:rPr lang="cs-CZ" sz="1600">
                        <a:latin typeface="Cambria Math" panose="02040503050406030204" pitchFamily="18" charset="0"/>
                        <a:ea typeface="Cambria Math" panose="02040503050406030204" pitchFamily="18" charset="0"/>
                      </a:rPr>
                      <m:t> </m:t>
                    </m:r>
                    <m:r>
                      <m:rPr>
                        <m:nor/>
                      </m:rPr>
                      <a:rPr lang="cs-CZ" sz="1600">
                        <a:latin typeface="Cambria Math" panose="02040503050406030204" pitchFamily="18" charset="0"/>
                        <a:ea typeface="Cambria Math" panose="02040503050406030204" pitchFamily="18" charset="0"/>
                      </a:rPr>
                      <m:t>call</m:t>
                    </m:r>
                    <m:r>
                      <m:rPr>
                        <m:nor/>
                      </m:rPr>
                      <a:rPr lang="cs-CZ" sz="1600">
                        <a:latin typeface="Cambria Math" panose="02040503050406030204" pitchFamily="18" charset="0"/>
                        <a:ea typeface="Cambria Math" panose="02040503050406030204" pitchFamily="18" charset="0"/>
                      </a:rPr>
                      <m:t>:</m:t>
                    </m:r>
                    <m:func>
                      <m:funcPr>
                        <m:ctrlPr>
                          <a:rPr lang="en-GB" sz="1600" i="1">
                            <a:latin typeface="Cambria Math" panose="02040503050406030204" pitchFamily="18" charset="0"/>
                            <a:ea typeface="Cambria Math" panose="02040503050406030204" pitchFamily="18" charset="0"/>
                          </a:rPr>
                        </m:ctrlPr>
                      </m:funcPr>
                      <m:fName>
                        <m:r>
                          <m:rPr>
                            <m:sty m:val="p"/>
                          </m:rPr>
                          <a:rPr lang="en-GB" sz="1600">
                            <a:latin typeface="Cambria Math" panose="02040503050406030204" pitchFamily="18" charset="0"/>
                            <a:ea typeface="Cambria Math" panose="02040503050406030204" pitchFamily="18" charset="0"/>
                          </a:rPr>
                          <m:t>min</m:t>
                        </m:r>
                      </m:fName>
                      <m:e>
                        <m:d>
                          <m:dPr>
                            <m:ctrlPr>
                              <a:rPr lang="en-GB" sz="1600" i="1">
                                <a:latin typeface="Cambria Math" panose="02040503050406030204" pitchFamily="18" charset="0"/>
                                <a:ea typeface="Cambria Math" panose="02040503050406030204" pitchFamily="18" charset="0"/>
                              </a:rPr>
                            </m:ctrlPr>
                          </m:dPr>
                          <m:e>
                            <m:r>
                              <a:rPr lang="en-GB" sz="1600" i="1">
                                <a:latin typeface="Cambria Math" panose="02040503050406030204" pitchFamily="18" charset="0"/>
                                <a:ea typeface="Cambria Math" panose="02040503050406030204" pitchFamily="18" charset="0"/>
                              </a:rPr>
                              <m:t>𝑋</m:t>
                            </m:r>
                            <m:r>
                              <a:rPr lang="en-GB" sz="1600" i="1">
                                <a:latin typeface="Cambria Math" panose="02040503050406030204" pitchFamily="18" charset="0"/>
                                <a:ea typeface="Cambria Math" panose="02040503050406030204" pitchFamily="18" charset="0"/>
                              </a:rPr>
                              <m:t>−</m:t>
                            </m:r>
                            <m:sSub>
                              <m:sSubPr>
                                <m:ctrlPr>
                                  <a:rPr lang="en-GB" sz="1600" i="1">
                                    <a:latin typeface="Cambria Math" panose="02040503050406030204" pitchFamily="18" charset="0"/>
                                    <a:ea typeface="Cambria Math" panose="02040503050406030204" pitchFamily="18" charset="0"/>
                                  </a:rPr>
                                </m:ctrlPr>
                              </m:sSubPr>
                              <m:e>
                                <m:r>
                                  <a:rPr lang="en-GB" sz="1600" i="1">
                                    <a:latin typeface="Cambria Math" panose="02040503050406030204" pitchFamily="18" charset="0"/>
                                    <a:ea typeface="Cambria Math" panose="02040503050406030204" pitchFamily="18" charset="0"/>
                                  </a:rPr>
                                  <m:t>𝑆</m:t>
                                </m:r>
                              </m:e>
                              <m:sub>
                                <m:r>
                                  <a:rPr lang="en-GB" sz="1600" i="1">
                                    <a:latin typeface="Cambria Math" panose="02040503050406030204" pitchFamily="18" charset="0"/>
                                    <a:ea typeface="Cambria Math" panose="02040503050406030204" pitchFamily="18" charset="0"/>
                                  </a:rPr>
                                  <m:t>𝑇</m:t>
                                </m:r>
                              </m:sub>
                            </m:sSub>
                            <m:r>
                              <a:rPr lang="en-GB" sz="1600" i="1">
                                <a:latin typeface="Cambria Math" panose="02040503050406030204" pitchFamily="18" charset="0"/>
                                <a:ea typeface="Cambria Math" panose="02040503050406030204" pitchFamily="18" charset="0"/>
                              </a:rPr>
                              <m:t>,0</m:t>
                            </m:r>
                          </m:e>
                        </m:d>
                      </m:e>
                    </m:func>
                    <m:r>
                      <a:rPr lang="en-GB" sz="1600" i="1">
                        <a:latin typeface="Cambria Math" panose="02040503050406030204" pitchFamily="18" charset="0"/>
                        <a:ea typeface="Cambria Math" panose="02040503050406030204" pitchFamily="18" charset="0"/>
                      </a:rPr>
                      <m:t>+</m:t>
                    </m:r>
                    <m:r>
                      <a:rPr lang="en-GB" sz="1600" i="1">
                        <a:latin typeface="Cambria Math" panose="02040503050406030204" pitchFamily="18" charset="0"/>
                        <a:ea typeface="Cambria Math" panose="02040503050406030204" pitchFamily="18" charset="0"/>
                      </a:rPr>
                      <m:t>𝐶</m:t>
                    </m:r>
                  </m:oMath>
                </a14:m>
                <a:endParaRPr lang="cs-CZ" sz="1600" dirty="0">
                  <a:latin typeface="Cambria Math" panose="02040503050406030204" pitchFamily="18" charset="0"/>
                  <a:ea typeface="Cambria Math" panose="02040503050406030204" pitchFamily="18" charset="0"/>
                </a:endParaRPr>
              </a:p>
            </p:txBody>
          </p:sp>
        </mc:Choice>
        <mc:Fallback xmlns="">
          <p:sp>
            <p:nvSpPr>
              <p:cNvPr id="7" name="TextovéPole 6">
                <a:extLst>
                  <a:ext uri="{FF2B5EF4-FFF2-40B4-BE49-F238E27FC236}">
                    <a16:creationId xmlns:a16="http://schemas.microsoft.com/office/drawing/2014/main" id="{D5D2870B-C70D-7D18-FAC4-1404015822DD}"/>
                  </a:ext>
                </a:extLst>
              </p:cNvPr>
              <p:cNvSpPr txBox="1">
                <a:spLocks noRot="1" noChangeAspect="1" noMove="1" noResize="1" noEditPoints="1" noAdjustHandles="1" noChangeArrowheads="1" noChangeShapeType="1" noTextEdit="1"/>
              </p:cNvSpPr>
              <p:nvPr/>
            </p:nvSpPr>
            <p:spPr>
              <a:xfrm>
                <a:off x="1512000" y="1760040"/>
                <a:ext cx="5860080" cy="338554"/>
              </a:xfrm>
              <a:prstGeom prst="rect">
                <a:avLst/>
              </a:prstGeom>
              <a:blipFill>
                <a:blip r:embed="rId14"/>
                <a:stretch>
                  <a:fillRect l="-416" t="-1818" b="-18182"/>
                </a:stretch>
              </a:blipFill>
              <a:ln>
                <a:no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9" name="TextovéPole 8">
                <a:extLst>
                  <a:ext uri="{FF2B5EF4-FFF2-40B4-BE49-F238E27FC236}">
                    <a16:creationId xmlns:a16="http://schemas.microsoft.com/office/drawing/2014/main" id="{5E1E67D5-527A-99B2-7A5D-4753F8666FC6}"/>
                  </a:ext>
                </a:extLst>
              </p:cNvPr>
              <p:cNvSpPr txBox="1"/>
              <p:nvPr/>
            </p:nvSpPr>
            <p:spPr>
              <a:xfrm>
                <a:off x="1512000" y="2020209"/>
                <a:ext cx="5860080" cy="338554"/>
              </a:xfrm>
              <a:prstGeom prst="rect">
                <a:avLst/>
              </a:prstGeom>
              <a:noFill/>
              <a:ln>
                <a:noFill/>
              </a:ln>
            </p:spPr>
            <p:txBody>
              <a:bodyPr wrap="square" rtlCol="0">
                <a:spAutoFit/>
              </a:bodyPr>
              <a:lstStyle/>
              <a:p>
                <a:pPr marL="180975" indent="-179388">
                  <a:buClr>
                    <a:srgbClr val="7030A0"/>
                  </a:buClr>
                  <a:buSzPct val="100000"/>
                  <a:buFont typeface="Wingdings" panose="05000000000000000000" pitchFamily="2" charset="2"/>
                  <a:buChar char="§"/>
                </a:pPr>
                <a14:m>
                  <m:oMath xmlns:m="http://schemas.openxmlformats.org/officeDocument/2006/math">
                    <m:r>
                      <m:rPr>
                        <m:nor/>
                      </m:rPr>
                      <a:rPr lang="cs-CZ" sz="1600">
                        <a:latin typeface="Cambria Math" panose="02040503050406030204" pitchFamily="18" charset="0"/>
                        <a:ea typeface="Cambria Math" panose="02040503050406030204" pitchFamily="18" charset="0"/>
                      </a:rPr>
                      <m:t>Long</m:t>
                    </m:r>
                    <m:r>
                      <m:rPr>
                        <m:nor/>
                      </m:rPr>
                      <a:rPr lang="cs-CZ" sz="1600">
                        <a:latin typeface="Cambria Math" panose="02040503050406030204" pitchFamily="18" charset="0"/>
                        <a:ea typeface="Cambria Math" panose="02040503050406030204" pitchFamily="18" charset="0"/>
                      </a:rPr>
                      <m:t> </m:t>
                    </m:r>
                    <m:r>
                      <m:rPr>
                        <m:nor/>
                      </m:rPr>
                      <a:rPr lang="cs-CZ" sz="1600">
                        <a:latin typeface="Cambria Math" panose="02040503050406030204" pitchFamily="18" charset="0"/>
                        <a:ea typeface="Cambria Math" panose="02040503050406030204" pitchFamily="18" charset="0"/>
                      </a:rPr>
                      <m:t>put</m:t>
                    </m:r>
                    <m:r>
                      <m:rPr>
                        <m:nor/>
                      </m:rPr>
                      <a:rPr lang="cs-CZ" sz="1600">
                        <a:latin typeface="Cambria Math" panose="02040503050406030204" pitchFamily="18" charset="0"/>
                        <a:ea typeface="Cambria Math" panose="02040503050406030204" pitchFamily="18" charset="0"/>
                      </a:rPr>
                      <m:t>: </m:t>
                    </m:r>
                    <m:r>
                      <m:rPr>
                        <m:nor/>
                      </m:rPr>
                      <a:rPr lang="cs-CZ" sz="1600">
                        <a:latin typeface="Cambria Math" panose="02040503050406030204" pitchFamily="18" charset="0"/>
                        <a:ea typeface="Cambria Math" panose="02040503050406030204" pitchFamily="18" charset="0"/>
                      </a:rPr>
                      <m:t>max</m:t>
                    </m:r>
                    <m:r>
                      <m:rPr>
                        <m:nor/>
                      </m:rPr>
                      <a:rPr lang="cs-CZ" sz="1600">
                        <a:latin typeface="Cambria Math" panose="02040503050406030204" pitchFamily="18" charset="0"/>
                        <a:ea typeface="Cambria Math" panose="02040503050406030204" pitchFamily="18" charset="0"/>
                      </a:rPr>
                      <m:t>(</m:t>
                    </m:r>
                    <m:sSub>
                      <m:sSubPr>
                        <m:ctrlPr>
                          <a:rPr lang="cs-CZ" sz="1600" i="1">
                            <a:latin typeface="Cambria Math" panose="02040503050406030204" pitchFamily="18" charset="0"/>
                            <a:ea typeface="Cambria Math" panose="02040503050406030204" pitchFamily="18" charset="0"/>
                          </a:rPr>
                        </m:ctrlPr>
                      </m:sSubPr>
                      <m:e>
                        <m:r>
                          <a:rPr lang="cs-CZ" sz="1600">
                            <a:latin typeface="Cambria Math" panose="02040503050406030204" pitchFamily="18" charset="0"/>
                            <a:ea typeface="Cambria Math" panose="02040503050406030204" pitchFamily="18" charset="0"/>
                          </a:rPr>
                          <m:t>𝑋</m:t>
                        </m:r>
                        <m:r>
                          <a:rPr lang="cs-CZ" sz="1600">
                            <a:latin typeface="Cambria Math" panose="02040503050406030204" pitchFamily="18" charset="0"/>
                            <a:ea typeface="Cambria Math" panose="02040503050406030204" pitchFamily="18" charset="0"/>
                          </a:rPr>
                          <m:t>−</m:t>
                        </m:r>
                        <m:r>
                          <a:rPr lang="cs-CZ" sz="1600">
                            <a:latin typeface="Cambria Math" panose="02040503050406030204" pitchFamily="18" charset="0"/>
                            <a:ea typeface="Cambria Math" panose="02040503050406030204" pitchFamily="18" charset="0"/>
                          </a:rPr>
                          <m:t>𝑆</m:t>
                        </m:r>
                      </m:e>
                      <m:sub>
                        <m:r>
                          <a:rPr lang="cs-CZ" sz="1600">
                            <a:latin typeface="Cambria Math" panose="02040503050406030204" pitchFamily="18" charset="0"/>
                            <a:ea typeface="Cambria Math" panose="02040503050406030204" pitchFamily="18" charset="0"/>
                          </a:rPr>
                          <m:t>𝑇</m:t>
                        </m:r>
                      </m:sub>
                    </m:sSub>
                    <m:r>
                      <a:rPr lang="cs-CZ" sz="1600">
                        <a:latin typeface="Cambria Math" panose="02040503050406030204" pitchFamily="18" charset="0"/>
                        <a:ea typeface="Cambria Math" panose="02040503050406030204" pitchFamily="18" charset="0"/>
                      </a:rPr>
                      <m:t>,0)−</m:t>
                    </m:r>
                    <m:r>
                      <a:rPr lang="cs-CZ" sz="1600">
                        <a:latin typeface="Cambria Math" panose="02040503050406030204" pitchFamily="18" charset="0"/>
                        <a:ea typeface="Cambria Math" panose="02040503050406030204" pitchFamily="18" charset="0"/>
                      </a:rPr>
                      <m:t>𝑃</m:t>
                    </m:r>
                    <m:r>
                      <m:rPr>
                        <m:nor/>
                      </m:rPr>
                      <a:rPr lang="cs-CZ" sz="1600">
                        <a:latin typeface="Cambria Math" panose="02040503050406030204" pitchFamily="18" charset="0"/>
                        <a:ea typeface="Cambria Math" panose="02040503050406030204" pitchFamily="18" charset="0"/>
                      </a:rPr>
                      <m:t>,  </m:t>
                    </m:r>
                    <m:r>
                      <m:rPr>
                        <m:nor/>
                      </m:rPr>
                      <a:rPr lang="cs-CZ" sz="1600">
                        <a:latin typeface="Cambria Math" panose="02040503050406030204" pitchFamily="18" charset="0"/>
                        <a:ea typeface="Cambria Math" panose="02040503050406030204" pitchFamily="18" charset="0"/>
                      </a:rPr>
                      <m:t>short</m:t>
                    </m:r>
                    <m:r>
                      <m:rPr>
                        <m:nor/>
                      </m:rPr>
                      <a:rPr lang="cs-CZ" sz="1600">
                        <a:latin typeface="Cambria Math" panose="02040503050406030204" pitchFamily="18" charset="0"/>
                        <a:ea typeface="Cambria Math" panose="02040503050406030204" pitchFamily="18" charset="0"/>
                      </a:rPr>
                      <m:t> </m:t>
                    </m:r>
                    <m:r>
                      <m:rPr>
                        <m:nor/>
                      </m:rPr>
                      <a:rPr lang="cs-CZ" sz="1600">
                        <a:latin typeface="Cambria Math" panose="02040503050406030204" pitchFamily="18" charset="0"/>
                        <a:ea typeface="Cambria Math" panose="02040503050406030204" pitchFamily="18" charset="0"/>
                      </a:rPr>
                      <m:t>put</m:t>
                    </m:r>
                    <m:r>
                      <m:rPr>
                        <m:nor/>
                      </m:rPr>
                      <a:rPr lang="cs-CZ" sz="1600">
                        <a:latin typeface="Cambria Math" panose="02040503050406030204" pitchFamily="18" charset="0"/>
                        <a:ea typeface="Cambria Math" panose="02040503050406030204" pitchFamily="18" charset="0"/>
                      </a:rPr>
                      <m:t>:</m:t>
                    </m:r>
                    <m:func>
                      <m:funcPr>
                        <m:ctrlPr>
                          <a:rPr lang="en-GB" sz="1600" i="1">
                            <a:latin typeface="Cambria Math" panose="02040503050406030204" pitchFamily="18" charset="0"/>
                            <a:ea typeface="Cambria Math" panose="02040503050406030204" pitchFamily="18" charset="0"/>
                          </a:rPr>
                        </m:ctrlPr>
                      </m:funcPr>
                      <m:fName>
                        <m:r>
                          <m:rPr>
                            <m:sty m:val="p"/>
                          </m:rPr>
                          <a:rPr lang="en-GB" sz="1600">
                            <a:latin typeface="Cambria Math" panose="02040503050406030204" pitchFamily="18" charset="0"/>
                            <a:ea typeface="Cambria Math" panose="02040503050406030204" pitchFamily="18" charset="0"/>
                          </a:rPr>
                          <m:t>min</m:t>
                        </m:r>
                      </m:fName>
                      <m:e>
                        <m:d>
                          <m:dPr>
                            <m:ctrlPr>
                              <a:rPr lang="en-GB" sz="1600" i="1">
                                <a:latin typeface="Cambria Math" panose="02040503050406030204" pitchFamily="18" charset="0"/>
                                <a:ea typeface="Cambria Math" panose="02040503050406030204" pitchFamily="18" charset="0"/>
                              </a:rPr>
                            </m:ctrlPr>
                          </m:dPr>
                          <m:e>
                            <m:sSub>
                              <m:sSubPr>
                                <m:ctrlPr>
                                  <a:rPr lang="en-GB" sz="1600" i="1">
                                    <a:latin typeface="Cambria Math" panose="02040503050406030204" pitchFamily="18" charset="0"/>
                                    <a:ea typeface="Cambria Math" panose="02040503050406030204" pitchFamily="18" charset="0"/>
                                  </a:rPr>
                                </m:ctrlPr>
                              </m:sSubPr>
                              <m:e>
                                <m:r>
                                  <a:rPr lang="en-GB" sz="1600" i="1">
                                    <a:latin typeface="Cambria Math" panose="02040503050406030204" pitchFamily="18" charset="0"/>
                                    <a:ea typeface="Cambria Math" panose="02040503050406030204" pitchFamily="18" charset="0"/>
                                  </a:rPr>
                                  <m:t>𝑆</m:t>
                                </m:r>
                              </m:e>
                              <m:sub>
                                <m:r>
                                  <a:rPr lang="en-GB" sz="1600" i="1">
                                    <a:latin typeface="Cambria Math" panose="02040503050406030204" pitchFamily="18" charset="0"/>
                                    <a:ea typeface="Cambria Math" panose="02040503050406030204" pitchFamily="18" charset="0"/>
                                  </a:rPr>
                                  <m:t>𝑇</m:t>
                                </m:r>
                              </m:sub>
                            </m:sSub>
                            <m:r>
                              <a:rPr lang="en-GB" sz="1600" i="1">
                                <a:latin typeface="Cambria Math" panose="02040503050406030204" pitchFamily="18" charset="0"/>
                                <a:ea typeface="Cambria Math" panose="02040503050406030204" pitchFamily="18" charset="0"/>
                              </a:rPr>
                              <m:t>−</m:t>
                            </m:r>
                            <m:r>
                              <a:rPr lang="en-GB" sz="1600" i="1">
                                <a:latin typeface="Cambria Math" panose="02040503050406030204" pitchFamily="18" charset="0"/>
                                <a:ea typeface="Cambria Math" panose="02040503050406030204" pitchFamily="18" charset="0"/>
                              </a:rPr>
                              <m:t>𝑋</m:t>
                            </m:r>
                            <m:r>
                              <a:rPr lang="en-GB" sz="1600" i="1">
                                <a:latin typeface="Cambria Math" panose="02040503050406030204" pitchFamily="18" charset="0"/>
                                <a:ea typeface="Cambria Math" panose="02040503050406030204" pitchFamily="18" charset="0"/>
                              </a:rPr>
                              <m:t>,0</m:t>
                            </m:r>
                          </m:e>
                        </m:d>
                      </m:e>
                    </m:func>
                    <m:r>
                      <a:rPr lang="en-GB" sz="1600" i="1">
                        <a:latin typeface="Cambria Math" panose="02040503050406030204" pitchFamily="18" charset="0"/>
                        <a:ea typeface="Cambria Math" panose="02040503050406030204" pitchFamily="18" charset="0"/>
                      </a:rPr>
                      <m:t>+</m:t>
                    </m:r>
                    <m:r>
                      <a:rPr lang="en-GB" sz="1600" i="1">
                        <a:latin typeface="Cambria Math" panose="02040503050406030204" pitchFamily="18" charset="0"/>
                        <a:ea typeface="Cambria Math" panose="02040503050406030204" pitchFamily="18" charset="0"/>
                      </a:rPr>
                      <m:t>𝑃</m:t>
                    </m:r>
                  </m:oMath>
                </a14:m>
                <a:endParaRPr lang="cs-CZ" sz="1600" dirty="0">
                  <a:latin typeface="Cambria Math" panose="02040503050406030204" pitchFamily="18" charset="0"/>
                  <a:ea typeface="Cambria Math" panose="02040503050406030204" pitchFamily="18" charset="0"/>
                </a:endParaRPr>
              </a:p>
            </p:txBody>
          </p:sp>
        </mc:Choice>
        <mc:Fallback xmlns="">
          <p:sp>
            <p:nvSpPr>
              <p:cNvPr id="9" name="TextovéPole 8">
                <a:extLst>
                  <a:ext uri="{FF2B5EF4-FFF2-40B4-BE49-F238E27FC236}">
                    <a16:creationId xmlns:a16="http://schemas.microsoft.com/office/drawing/2014/main" id="{5E1E67D5-527A-99B2-7A5D-4753F8666FC6}"/>
                  </a:ext>
                </a:extLst>
              </p:cNvPr>
              <p:cNvSpPr txBox="1">
                <a:spLocks noRot="1" noChangeAspect="1" noMove="1" noResize="1" noEditPoints="1" noAdjustHandles="1" noChangeArrowheads="1" noChangeShapeType="1" noTextEdit="1"/>
              </p:cNvSpPr>
              <p:nvPr/>
            </p:nvSpPr>
            <p:spPr>
              <a:xfrm>
                <a:off x="1512000" y="2020209"/>
                <a:ext cx="5860080" cy="338554"/>
              </a:xfrm>
              <a:prstGeom prst="rect">
                <a:avLst/>
              </a:prstGeom>
              <a:blipFill>
                <a:blip r:embed="rId15"/>
                <a:stretch>
                  <a:fillRect l="-416" b="-17857"/>
                </a:stretch>
              </a:blipFill>
              <a:ln>
                <a:noFill/>
              </a:ln>
            </p:spPr>
            <p:txBody>
              <a:bodyPr/>
              <a:lstStyle/>
              <a:p>
                <a:r>
                  <a:rPr lang="en-GB">
                    <a:noFill/>
                  </a:rPr>
                  <a:t> </a:t>
                </a:r>
              </a:p>
            </p:txBody>
          </p:sp>
        </mc:Fallback>
      </mc:AlternateContent>
    </p:spTree>
    <p:extLst>
      <p:ext uri="{BB962C8B-B14F-4D97-AF65-F5344CB8AC3E}">
        <p14:creationId xmlns:p14="http://schemas.microsoft.com/office/powerpoint/2010/main" val="5021769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a:xfrm>
            <a:off x="180000" y="6336000"/>
            <a:ext cx="3312000" cy="360000"/>
          </a:xfrm>
        </p:spPr>
        <p:txBody>
          <a:bodyPr/>
          <a:lstStyle/>
          <a:p>
            <a:r>
              <a:rPr lang="en-GB" dirty="0"/>
              <a:t>Exotic options</a:t>
            </a:r>
          </a:p>
        </p:txBody>
      </p:sp>
      <p:sp>
        <p:nvSpPr>
          <p:cNvPr id="3" name="Zástupný symbol pro číslo snímku 2"/>
          <p:cNvSpPr>
            <a:spLocks noGrp="1"/>
          </p:cNvSpPr>
          <p:nvPr>
            <p:ph type="sldNum" sz="quarter" idx="12"/>
          </p:nvPr>
        </p:nvSpPr>
        <p:spPr>
          <a:xfrm>
            <a:off x="7164000" y="6336000"/>
            <a:ext cx="1800000" cy="360000"/>
          </a:xfrm>
        </p:spPr>
        <p:txBody>
          <a:bodyPr/>
          <a:lstStyle/>
          <a:p>
            <a:pPr algn="r"/>
            <a:fld id="{DFE5482F-2F05-49C5-9E15-73F945A41231}" type="slidenum">
              <a:rPr lang="cs-CZ" smtClean="0"/>
              <a:pPr algn="r"/>
              <a:t>3</a:t>
            </a:fld>
            <a:endParaRPr lang="cs-CZ" dirty="0"/>
          </a:p>
        </p:txBody>
      </p:sp>
      <p:sp>
        <p:nvSpPr>
          <p:cNvPr id="4" name="Nadpis 3"/>
          <p:cNvSpPr>
            <a:spLocks noGrp="1"/>
          </p:cNvSpPr>
          <p:nvPr>
            <p:ph type="title"/>
          </p:nvPr>
        </p:nvSpPr>
        <p:spPr>
          <a:xfrm>
            <a:off x="144001" y="144000"/>
            <a:ext cx="2483999" cy="648072"/>
          </a:xfrm>
        </p:spPr>
        <p:txBody>
          <a:bodyPr/>
          <a:lstStyle/>
          <a:p>
            <a:r>
              <a:rPr lang="en-GB" dirty="0">
                <a:solidFill>
                  <a:srgbClr val="000000"/>
                </a:solidFill>
              </a:rPr>
              <a:t>Asian options</a:t>
            </a:r>
          </a:p>
        </p:txBody>
      </p:sp>
      <p:sp>
        <p:nvSpPr>
          <p:cNvPr id="29" name="TextovéPole 28"/>
          <p:cNvSpPr txBox="1"/>
          <p:nvPr/>
        </p:nvSpPr>
        <p:spPr>
          <a:xfrm>
            <a:off x="864000" y="864000"/>
            <a:ext cx="2052000"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Description</a:t>
            </a:r>
          </a:p>
        </p:txBody>
      </p:sp>
      <p:sp>
        <p:nvSpPr>
          <p:cNvPr id="31" name="TextovéPole 30"/>
          <p:cNvSpPr txBox="1"/>
          <p:nvPr/>
        </p:nvSpPr>
        <p:spPr>
          <a:xfrm>
            <a:off x="1188000" y="1190023"/>
            <a:ext cx="7272000" cy="646331"/>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noProof="0" dirty="0">
                <a:latin typeface="Cambria Math" panose="02040503050406030204" pitchFamily="18" charset="0"/>
                <a:ea typeface="Cambria Math" panose="02040503050406030204" pitchFamily="18" charset="0"/>
              </a:rPr>
              <a:t>The payoff of Asian options depends on an average of the prices of the underlying asset, collected at various parts of the option’s life</a:t>
            </a:r>
          </a:p>
        </p:txBody>
      </p:sp>
      <p:sp>
        <p:nvSpPr>
          <p:cNvPr id="60" name="TextovéPole 35">
            <a:extLst>
              <a:ext uri="{FF2B5EF4-FFF2-40B4-BE49-F238E27FC236}">
                <a16:creationId xmlns:a16="http://schemas.microsoft.com/office/drawing/2014/main" id="{BD37FAE9-2032-4298-ABE1-2A0D1AA19E90}"/>
              </a:ext>
            </a:extLst>
          </p:cNvPr>
          <p:cNvSpPr txBox="1"/>
          <p:nvPr/>
        </p:nvSpPr>
        <p:spPr>
          <a:xfrm>
            <a:off x="1186116" y="3687392"/>
            <a:ext cx="7706364" cy="646331"/>
          </a:xfrm>
          <a:prstGeom prst="rect">
            <a:avLst/>
          </a:prstGeom>
          <a:noFill/>
          <a:ln>
            <a:noFill/>
          </a:ln>
        </p:spPr>
        <p:txBody>
          <a:bodyPr wrap="square" rtlCol="0">
            <a:spAutoFit/>
          </a:bodyPr>
          <a:ls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Averaging can be based on arithmetic or geometric formulas while using simple or weighting schemes</a:t>
            </a:r>
          </a:p>
        </p:txBody>
      </p:sp>
      <p:sp>
        <p:nvSpPr>
          <p:cNvPr id="62" name="TextovéPole 61">
            <a:extLst>
              <a:ext uri="{FF2B5EF4-FFF2-40B4-BE49-F238E27FC236}">
                <a16:creationId xmlns:a16="http://schemas.microsoft.com/office/drawing/2014/main" id="{7AED3F95-42B5-4E30-86C6-EE8FE25EA982}"/>
              </a:ext>
            </a:extLst>
          </p:cNvPr>
          <p:cNvSpPr txBox="1"/>
          <p:nvPr/>
        </p:nvSpPr>
        <p:spPr>
          <a:xfrm>
            <a:off x="864000" y="4284000"/>
            <a:ext cx="3192296"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Other considerations</a:t>
            </a:r>
          </a:p>
        </p:txBody>
      </p:sp>
      <p:sp>
        <p:nvSpPr>
          <p:cNvPr id="85" name="TextovéPole 84">
            <a:extLst>
              <a:ext uri="{FF2B5EF4-FFF2-40B4-BE49-F238E27FC236}">
                <a16:creationId xmlns:a16="http://schemas.microsoft.com/office/drawing/2014/main" id="{05FC8A4A-3761-4383-881C-9096ADBF4AD7}"/>
              </a:ext>
            </a:extLst>
          </p:cNvPr>
          <p:cNvSpPr txBox="1"/>
          <p:nvPr/>
        </p:nvSpPr>
        <p:spPr>
          <a:xfrm>
            <a:off x="1187624" y="4941000"/>
            <a:ext cx="7200856" cy="646331"/>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Asian options are typically cheaper than standard options because the averaging feature reduces volatility in the option’s payoff</a:t>
            </a:r>
          </a:p>
        </p:txBody>
      </p:sp>
      <p:sp>
        <p:nvSpPr>
          <p:cNvPr id="61" name="TextovéPole 60">
            <a:extLst>
              <a:ext uri="{FF2B5EF4-FFF2-40B4-BE49-F238E27FC236}">
                <a16:creationId xmlns:a16="http://schemas.microsoft.com/office/drawing/2014/main" id="{05FC8A4A-3761-4383-881C-9096ADBF4AD7}"/>
              </a:ext>
            </a:extLst>
          </p:cNvPr>
          <p:cNvSpPr txBox="1"/>
          <p:nvPr/>
        </p:nvSpPr>
        <p:spPr>
          <a:xfrm>
            <a:off x="1512000" y="1749448"/>
            <a:ext cx="6876480" cy="584775"/>
          </a:xfrm>
          <a:prstGeom prst="rect">
            <a:avLst/>
          </a:prstGeom>
          <a:noFill/>
          <a:ln>
            <a:noFill/>
          </a:ln>
        </p:spPr>
        <p:txBody>
          <a:bodyPr wrap="square" rtlCol="0">
            <a:spAutoFit/>
          </a:bodyPr>
          <a:lstStyle/>
          <a:p>
            <a:pPr marL="180000" indent="-180000">
              <a:buClr>
                <a:srgbClr val="7030A0"/>
              </a:buClr>
              <a:buSzPct val="100000"/>
              <a:buFont typeface="Wingdings" panose="05000000000000000000" pitchFamily="2" charset="2"/>
              <a:buChar char="§"/>
            </a:pPr>
            <a:r>
              <a:rPr lang="en-GB" sz="1600" dirty="0">
                <a:latin typeface="Cambria Math" panose="02040503050406030204" pitchFamily="18" charset="0"/>
                <a:ea typeface="Cambria Math" panose="02040503050406030204" pitchFamily="18" charset="0"/>
              </a:rPr>
              <a:t>Average price Asian option: a single expiry price is replaced by an average of market prices</a:t>
            </a:r>
          </a:p>
        </p:txBody>
      </p:sp>
      <mc:AlternateContent xmlns:mc="http://schemas.openxmlformats.org/markup-compatibility/2006" xmlns:a14="http://schemas.microsoft.com/office/drawing/2010/main">
        <mc:Choice Requires="a14">
          <p:sp>
            <p:nvSpPr>
              <p:cNvPr id="64" name="TextovéPole 63"/>
              <p:cNvSpPr txBox="1"/>
              <p:nvPr/>
            </p:nvSpPr>
            <p:spPr>
              <a:xfrm>
                <a:off x="4572000" y="2268000"/>
                <a:ext cx="2223173" cy="230832"/>
              </a:xfrm>
              <a:prstGeom prst="rect">
                <a:avLst/>
              </a:prstGeom>
              <a:noFill/>
            </p:spPr>
            <p:txBody>
              <a:bodyPr wrap="none" lIns="0" tIns="0" rIns="0" bIns="0" rtlCol="0" anchor="ctr" anchorCtr="0">
                <a:spAutoFit/>
              </a:bodyPr>
              <a:lstStyle/>
              <a:p>
                <a:pPr algn="ctr"/>
                <a14:m>
                  <m:oMathPara xmlns:m="http://schemas.openxmlformats.org/officeDocument/2006/math">
                    <m:oMathParaPr>
                      <m:jc m:val="left"/>
                    </m:oMathParaPr>
                    <m:oMath xmlns:m="http://schemas.openxmlformats.org/officeDocument/2006/math">
                      <m:r>
                        <a:rPr lang="cs-CZ" sz="1500" b="0" i="1" smtClean="0">
                          <a:latin typeface="Cambria Math" panose="02040503050406030204" pitchFamily="18" charset="0"/>
                          <a:ea typeface="Cambria Math" panose="02040503050406030204" pitchFamily="18" charset="0"/>
                        </a:rPr>
                        <m:t>𝑉</m:t>
                      </m:r>
                      <m:r>
                        <a:rPr lang="cs-CZ" sz="1500" b="0" i="1" smtClean="0">
                          <a:latin typeface="Cambria Math" panose="02040503050406030204" pitchFamily="18" charset="0"/>
                          <a:ea typeface="Cambria Math" panose="02040503050406030204" pitchFamily="18" charset="0"/>
                        </a:rPr>
                        <m:t>=</m:t>
                      </m:r>
                      <m:r>
                        <m:rPr>
                          <m:nor/>
                        </m:rPr>
                        <a:rPr lang="cs-CZ" sz="1500" b="0" i="0" smtClean="0">
                          <a:latin typeface="Cambria Math" panose="02040503050406030204" pitchFamily="18" charset="0"/>
                          <a:ea typeface="Cambria Math" panose="02040503050406030204" pitchFamily="18" charset="0"/>
                        </a:rPr>
                        <m:t>max</m:t>
                      </m:r>
                      <m:r>
                        <m:rPr>
                          <m:nor/>
                        </m:rPr>
                        <a:rPr lang="en-US" sz="1500" b="0" i="0" smtClean="0">
                          <a:latin typeface="Cambria Math" panose="02040503050406030204" pitchFamily="18" charset="0"/>
                          <a:ea typeface="Cambria Math" panose="02040503050406030204" pitchFamily="18" charset="0"/>
                        </a:rPr>
                        <m:t>[</m:t>
                      </m:r>
                      <m:r>
                        <a:rPr lang="cs-CZ" sz="1500" b="0" i="1" smtClean="0">
                          <a:latin typeface="Cambria Math" panose="02040503050406030204" pitchFamily="18" charset="0"/>
                          <a:ea typeface="Cambria Math" panose="02040503050406030204" pitchFamily="18" charset="0"/>
                        </a:rPr>
                        <m:t>𝐴</m:t>
                      </m:r>
                      <m:r>
                        <a:rPr lang="cs-CZ" sz="1500" b="0" i="1" smtClean="0">
                          <a:latin typeface="Cambria Math" panose="02040503050406030204" pitchFamily="18" charset="0"/>
                          <a:ea typeface="Cambria Math" panose="02040503050406030204" pitchFamily="18" charset="0"/>
                        </a:rPr>
                        <m:t>(</m:t>
                      </m:r>
                      <m:r>
                        <a:rPr lang="cs-CZ" sz="1500" b="0" i="1" smtClean="0">
                          <a:latin typeface="Cambria Math" panose="02040503050406030204" pitchFamily="18" charset="0"/>
                          <a:ea typeface="Cambria Math" panose="02040503050406030204" pitchFamily="18" charset="0"/>
                        </a:rPr>
                        <m:t>𝑆</m:t>
                      </m:r>
                      <m:r>
                        <a:rPr lang="cs-CZ" sz="1500" b="0" i="1" smtClean="0">
                          <a:latin typeface="Cambria Math" panose="02040503050406030204" pitchFamily="18" charset="0"/>
                          <a:ea typeface="Cambria Math" panose="02040503050406030204" pitchFamily="18" charset="0"/>
                        </a:rPr>
                        <m:t>)−</m:t>
                      </m:r>
                      <m:r>
                        <a:rPr lang="cs-CZ" sz="1500" b="0" i="1" smtClean="0">
                          <a:latin typeface="Cambria Math" panose="02040503050406030204" pitchFamily="18" charset="0"/>
                          <a:ea typeface="Cambria Math" panose="02040503050406030204" pitchFamily="18" charset="0"/>
                        </a:rPr>
                        <m:t>𝑋</m:t>
                      </m:r>
                      <m:r>
                        <a:rPr lang="cs-CZ" sz="1500" b="0" i="1" smtClean="0">
                          <a:latin typeface="Cambria Math" panose="02040503050406030204" pitchFamily="18" charset="0"/>
                          <a:ea typeface="Cambria Math" panose="02040503050406030204" pitchFamily="18" charset="0"/>
                        </a:rPr>
                        <m:t>,0]−</m:t>
                      </m:r>
                      <m:r>
                        <a:rPr lang="cs-CZ" sz="1500" b="0" i="1" smtClean="0">
                          <a:latin typeface="Cambria Math" panose="02040503050406030204" pitchFamily="18" charset="0"/>
                          <a:ea typeface="Cambria Math" panose="02040503050406030204" pitchFamily="18" charset="0"/>
                        </a:rPr>
                        <m:t>𝐶</m:t>
                      </m:r>
                    </m:oMath>
                  </m:oMathPara>
                </a14:m>
                <a:endParaRPr lang="cs-CZ" sz="1500" i="1" dirty="0">
                  <a:latin typeface="Cambria Math"/>
                  <a:ea typeface="Cambria Math" panose="02040503050406030204" pitchFamily="18" charset="0"/>
                </a:endParaRPr>
              </a:p>
            </p:txBody>
          </p:sp>
        </mc:Choice>
        <mc:Fallback xmlns="">
          <p:sp>
            <p:nvSpPr>
              <p:cNvPr id="64" name="TextovéPole 63"/>
              <p:cNvSpPr txBox="1">
                <a:spLocks noRot="1" noChangeAspect="1" noMove="1" noResize="1" noEditPoints="1" noAdjustHandles="1" noChangeArrowheads="1" noChangeShapeType="1" noTextEdit="1"/>
              </p:cNvSpPr>
              <p:nvPr/>
            </p:nvSpPr>
            <p:spPr>
              <a:xfrm>
                <a:off x="4572000" y="2268000"/>
                <a:ext cx="2223173" cy="230832"/>
              </a:xfrm>
              <a:prstGeom prst="rect">
                <a:avLst/>
              </a:prstGeom>
              <a:blipFill>
                <a:blip r:embed="rId11"/>
                <a:stretch>
                  <a:fillRect l="-3014" b="-36842"/>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5" name="TextovéPole 64"/>
              <p:cNvSpPr txBox="1"/>
              <p:nvPr/>
            </p:nvSpPr>
            <p:spPr>
              <a:xfrm>
                <a:off x="4572000" y="2484000"/>
                <a:ext cx="2248244" cy="230832"/>
              </a:xfrm>
              <a:prstGeom prst="rect">
                <a:avLst/>
              </a:prstGeom>
              <a:noFill/>
            </p:spPr>
            <p:txBody>
              <a:bodyPr wrap="none" lIns="0" tIns="0" rIns="0" bIns="0" rtlCol="0">
                <a:spAutoFit/>
              </a:bodyPr>
              <a:lstStyle>
                <a:defPPr>
                  <a:defRPr lang="cs-CZ"/>
                </a:defPPr>
                <a:lvl1pPr algn="ctr">
                  <a:defRPr sz="1600" b="0" i="0">
                    <a:latin typeface="Cambria Math" panose="02040503050406030204" pitchFamily="18" charset="0"/>
                    <a:ea typeface="Cambria Math" panose="02040503050406030204" pitchFamily="18" charset="0"/>
                  </a:defRPr>
                </a:lvl1pPr>
              </a:lstStyle>
              <a:p>
                <a:pPr algn="l"/>
                <a14:m>
                  <m:oMathPara xmlns:m="http://schemas.openxmlformats.org/officeDocument/2006/math">
                    <m:oMathParaPr>
                      <m:jc m:val="left"/>
                    </m:oMathParaPr>
                    <m:oMath xmlns:m="http://schemas.openxmlformats.org/officeDocument/2006/math">
                      <m:r>
                        <a:rPr lang="cs-CZ" sz="1500">
                          <a:latin typeface="Cambria Math" panose="02040503050406030204" pitchFamily="18" charset="0"/>
                        </a:rPr>
                        <m:t>𝑉</m:t>
                      </m:r>
                      <m:r>
                        <a:rPr lang="cs-CZ" sz="1500">
                          <a:latin typeface="Cambria Math" panose="02040503050406030204" pitchFamily="18" charset="0"/>
                        </a:rPr>
                        <m:t>=</m:t>
                      </m:r>
                      <m:r>
                        <m:rPr>
                          <m:nor/>
                        </m:rPr>
                        <a:rPr lang="cs-CZ" sz="1500"/>
                        <m:t>max</m:t>
                      </m:r>
                      <m:r>
                        <m:rPr>
                          <m:nor/>
                        </m:rPr>
                        <a:rPr lang="en-US" sz="1500"/>
                        <m:t>[</m:t>
                      </m:r>
                      <m:r>
                        <a:rPr lang="en-US" sz="1500">
                          <a:latin typeface="Cambria Math" panose="02040503050406030204" pitchFamily="18" charset="0"/>
                        </a:rPr>
                        <m:t>𝑋</m:t>
                      </m:r>
                      <m:r>
                        <a:rPr lang="en-US" sz="1500">
                          <a:latin typeface="Cambria Math" panose="02040503050406030204" pitchFamily="18" charset="0"/>
                        </a:rPr>
                        <m:t>−</m:t>
                      </m:r>
                      <m:r>
                        <a:rPr lang="en-US" sz="1500">
                          <a:latin typeface="Cambria Math" panose="02040503050406030204" pitchFamily="18" charset="0"/>
                        </a:rPr>
                        <m:t>𝐴</m:t>
                      </m:r>
                      <m:r>
                        <a:rPr lang="cs-CZ" sz="1500">
                          <a:latin typeface="Cambria Math" panose="02040503050406030204" pitchFamily="18" charset="0"/>
                        </a:rPr>
                        <m:t>(</m:t>
                      </m:r>
                      <m:r>
                        <a:rPr lang="en-US" sz="1500">
                          <a:latin typeface="Cambria Math" panose="02040503050406030204" pitchFamily="18" charset="0"/>
                        </a:rPr>
                        <m:t>𝑆</m:t>
                      </m:r>
                      <m:r>
                        <a:rPr lang="cs-CZ" sz="1500">
                          <a:latin typeface="Cambria Math" panose="02040503050406030204" pitchFamily="18" charset="0"/>
                        </a:rPr>
                        <m:t>)</m:t>
                      </m:r>
                      <m:r>
                        <a:rPr lang="en-US" sz="1500">
                          <a:latin typeface="Cambria Math" panose="02040503050406030204" pitchFamily="18" charset="0"/>
                        </a:rPr>
                        <m:t>]</m:t>
                      </m:r>
                      <m:r>
                        <a:rPr lang="cs-CZ" sz="1500">
                          <a:latin typeface="Cambria Math" panose="02040503050406030204" pitchFamily="18" charset="0"/>
                        </a:rPr>
                        <m:t>,0</m:t>
                      </m:r>
                      <m:r>
                        <a:rPr lang="en-US" sz="1500">
                          <a:latin typeface="Cambria Math" panose="02040503050406030204" pitchFamily="18" charset="0"/>
                        </a:rPr>
                        <m:t>]</m:t>
                      </m:r>
                      <m:r>
                        <a:rPr lang="cs-CZ" sz="1500">
                          <a:latin typeface="Cambria Math" panose="02040503050406030204" pitchFamily="18" charset="0"/>
                        </a:rPr>
                        <m:t>−</m:t>
                      </m:r>
                      <m:r>
                        <a:rPr lang="cs-CZ" sz="1500">
                          <a:latin typeface="Cambria Math" panose="02040503050406030204" pitchFamily="18" charset="0"/>
                        </a:rPr>
                        <m:t>𝑃</m:t>
                      </m:r>
                    </m:oMath>
                  </m:oMathPara>
                </a14:m>
                <a:endParaRPr lang="cs-CZ" sz="1500" dirty="0"/>
              </a:p>
            </p:txBody>
          </p:sp>
        </mc:Choice>
        <mc:Fallback xmlns="">
          <p:sp>
            <p:nvSpPr>
              <p:cNvPr id="65" name="TextovéPole 64"/>
              <p:cNvSpPr txBox="1">
                <a:spLocks noRot="1" noChangeAspect="1" noMove="1" noResize="1" noEditPoints="1" noAdjustHandles="1" noChangeArrowheads="1" noChangeShapeType="1" noTextEdit="1"/>
              </p:cNvSpPr>
              <p:nvPr/>
            </p:nvSpPr>
            <p:spPr>
              <a:xfrm>
                <a:off x="4572000" y="2484000"/>
                <a:ext cx="2248244" cy="230832"/>
              </a:xfrm>
              <a:prstGeom prst="rect">
                <a:avLst/>
              </a:prstGeom>
              <a:blipFill>
                <a:blip r:embed="rId12"/>
                <a:stretch>
                  <a:fillRect l="-2981" b="-36842"/>
                </a:stretch>
              </a:blipFill>
            </p:spPr>
            <p:txBody>
              <a:bodyPr/>
              <a:lstStyle/>
              <a:p>
                <a:r>
                  <a:rPr lang="en-GB">
                    <a:noFill/>
                  </a:rPr>
                  <a:t> </a:t>
                </a:r>
              </a:p>
            </p:txBody>
          </p:sp>
        </mc:Fallback>
      </mc:AlternateContent>
      <p:sp>
        <p:nvSpPr>
          <p:cNvPr id="66" name="TextovéPole 65">
            <a:extLst>
              <a:ext uri="{FF2B5EF4-FFF2-40B4-BE49-F238E27FC236}">
                <a16:creationId xmlns:a16="http://schemas.microsoft.com/office/drawing/2014/main" id="{05FC8A4A-3761-4383-881C-9096ADBF4AD7}"/>
              </a:ext>
            </a:extLst>
          </p:cNvPr>
          <p:cNvSpPr txBox="1"/>
          <p:nvPr/>
        </p:nvSpPr>
        <p:spPr>
          <a:xfrm>
            <a:off x="1512000" y="2702944"/>
            <a:ext cx="7092448" cy="584775"/>
          </a:xfrm>
          <a:prstGeom prst="rect">
            <a:avLst/>
          </a:prstGeom>
          <a:noFill/>
          <a:ln>
            <a:noFill/>
          </a:ln>
        </p:spPr>
        <p:txBody>
          <a:bodyPr wrap="square" rtlCol="0">
            <a:spAutoFit/>
          </a:bodyPr>
          <a:lstStyle/>
          <a:p>
            <a:pPr marL="180000" indent="-180000">
              <a:buClr>
                <a:srgbClr val="7030A0"/>
              </a:buClr>
              <a:buSzPct val="100000"/>
              <a:buFont typeface="Wingdings" panose="05000000000000000000" pitchFamily="2" charset="2"/>
              <a:buChar char="§"/>
            </a:pPr>
            <a:r>
              <a:rPr lang="en-GB" sz="1600" dirty="0">
                <a:latin typeface="Cambria Math" panose="02040503050406030204" pitchFamily="18" charset="0"/>
                <a:ea typeface="Cambria Math" panose="02040503050406030204" pitchFamily="18" charset="0"/>
              </a:rPr>
              <a:t>Average strike Asian option: a single exercise price is replaced by an average of market prices</a:t>
            </a:r>
          </a:p>
        </p:txBody>
      </p:sp>
      <mc:AlternateContent xmlns:mc="http://schemas.openxmlformats.org/markup-compatibility/2006" xmlns:a14="http://schemas.microsoft.com/office/drawing/2010/main">
        <mc:Choice Requires="a14">
          <p:sp>
            <p:nvSpPr>
              <p:cNvPr id="67" name="TextovéPole 66"/>
              <p:cNvSpPr txBox="1"/>
              <p:nvPr/>
            </p:nvSpPr>
            <p:spPr>
              <a:xfrm>
                <a:off x="4572000" y="3240000"/>
                <a:ext cx="2253181" cy="230832"/>
              </a:xfrm>
              <a:prstGeom prst="rect">
                <a:avLst/>
              </a:prstGeom>
              <a:noFill/>
            </p:spPr>
            <p:txBody>
              <a:bodyPr wrap="none" lIns="0" tIns="0" rIns="0" bIns="0" rtlCol="0" anchor="ctr" anchorCtr="0">
                <a:spAutoFit/>
              </a:bodyPr>
              <a:lstStyle>
                <a:defPPr>
                  <a:defRPr lang="cs-CZ"/>
                </a:defPPr>
                <a:lvl1pPr>
                  <a:defRPr sz="1600" b="0" i="0">
                    <a:latin typeface="Cambria Math" panose="02040503050406030204" pitchFamily="18" charset="0"/>
                    <a:ea typeface="Cambria Math" panose="02040503050406030204" pitchFamily="18" charset="0"/>
                  </a:defRPr>
                </a:lvl1pPr>
              </a:lstStyle>
              <a:p>
                <a:pPr/>
                <a14:m>
                  <m:oMathPara xmlns:m="http://schemas.openxmlformats.org/officeDocument/2006/math">
                    <m:oMathParaPr>
                      <m:jc m:val="left"/>
                    </m:oMathParaPr>
                    <m:oMath xmlns:m="http://schemas.openxmlformats.org/officeDocument/2006/math">
                      <m:r>
                        <a:rPr lang="cs-CZ" sz="1500">
                          <a:latin typeface="Cambria Math" panose="02040503050406030204" pitchFamily="18" charset="0"/>
                        </a:rPr>
                        <m:t>𝑉</m:t>
                      </m:r>
                      <m:r>
                        <a:rPr lang="cs-CZ" sz="1500">
                          <a:latin typeface="Cambria Math" panose="02040503050406030204" pitchFamily="18" charset="0"/>
                        </a:rPr>
                        <m:t>=</m:t>
                      </m:r>
                      <m:r>
                        <m:rPr>
                          <m:nor/>
                        </m:rPr>
                        <a:rPr lang="cs-CZ" sz="1500"/>
                        <m:t>max</m:t>
                      </m:r>
                      <m:r>
                        <m:rPr>
                          <m:nor/>
                        </m:rPr>
                        <a:rPr lang="en-US" sz="1500" smtClean="0"/>
                        <m:t>[</m:t>
                      </m:r>
                      <m:sSub>
                        <m:sSubPr>
                          <m:ctrlPr>
                            <a:rPr lang="en-US" sz="1500" i="1" smtClean="0">
                              <a:latin typeface="Cambria Math" panose="02040503050406030204" pitchFamily="18" charset="0"/>
                            </a:rPr>
                          </m:ctrlPr>
                        </m:sSubPr>
                        <m:e>
                          <m:r>
                            <a:rPr lang="cs-CZ" sz="1500">
                              <a:latin typeface="Cambria Math" panose="02040503050406030204" pitchFamily="18" charset="0"/>
                            </a:rPr>
                            <m:t>𝑆</m:t>
                          </m:r>
                        </m:e>
                        <m:sub>
                          <m:r>
                            <a:rPr lang="cs-CZ" sz="1500">
                              <a:latin typeface="Cambria Math" panose="02040503050406030204" pitchFamily="18" charset="0"/>
                            </a:rPr>
                            <m:t>𝑇</m:t>
                          </m:r>
                        </m:sub>
                      </m:sSub>
                      <m:r>
                        <a:rPr lang="cs-CZ" sz="1500">
                          <a:latin typeface="Cambria Math" panose="02040503050406030204" pitchFamily="18" charset="0"/>
                        </a:rPr>
                        <m:t>−</m:t>
                      </m:r>
                      <m:r>
                        <a:rPr lang="cs-CZ" sz="1500">
                          <a:latin typeface="Cambria Math" panose="02040503050406030204" pitchFamily="18" charset="0"/>
                        </a:rPr>
                        <m:t>𝐴</m:t>
                      </m:r>
                      <m:r>
                        <a:rPr lang="cs-CZ" sz="1500">
                          <a:latin typeface="Cambria Math" panose="02040503050406030204" pitchFamily="18" charset="0"/>
                        </a:rPr>
                        <m:t>(</m:t>
                      </m:r>
                      <m:r>
                        <a:rPr lang="cs-CZ" sz="1500">
                          <a:latin typeface="Cambria Math" panose="02040503050406030204" pitchFamily="18" charset="0"/>
                        </a:rPr>
                        <m:t>𝑆</m:t>
                      </m:r>
                      <m:r>
                        <a:rPr lang="cs-CZ" sz="1500">
                          <a:latin typeface="Cambria Math" panose="02040503050406030204" pitchFamily="18" charset="0"/>
                        </a:rPr>
                        <m:t>),0]−</m:t>
                      </m:r>
                      <m:r>
                        <a:rPr lang="cs-CZ" sz="1500">
                          <a:latin typeface="Cambria Math" panose="02040503050406030204" pitchFamily="18" charset="0"/>
                        </a:rPr>
                        <m:t>𝐶</m:t>
                      </m:r>
                    </m:oMath>
                  </m:oMathPara>
                </a14:m>
                <a:endParaRPr lang="cs-CZ" sz="1500" dirty="0"/>
              </a:p>
            </p:txBody>
          </p:sp>
        </mc:Choice>
        <mc:Fallback xmlns="">
          <p:sp>
            <p:nvSpPr>
              <p:cNvPr id="67" name="TextovéPole 66"/>
              <p:cNvSpPr txBox="1">
                <a:spLocks noRot="1" noChangeAspect="1" noMove="1" noResize="1" noEditPoints="1" noAdjustHandles="1" noChangeArrowheads="1" noChangeShapeType="1" noTextEdit="1"/>
              </p:cNvSpPr>
              <p:nvPr/>
            </p:nvSpPr>
            <p:spPr>
              <a:xfrm>
                <a:off x="4572000" y="3240000"/>
                <a:ext cx="2253181" cy="230832"/>
              </a:xfrm>
              <a:prstGeom prst="rect">
                <a:avLst/>
              </a:prstGeom>
              <a:blipFill>
                <a:blip r:embed="rId13"/>
                <a:stretch>
                  <a:fillRect l="-2973" b="-39474"/>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8" name="TextovéPole 67"/>
              <p:cNvSpPr txBox="1"/>
              <p:nvPr/>
            </p:nvSpPr>
            <p:spPr>
              <a:xfrm>
                <a:off x="4572000" y="3474000"/>
                <a:ext cx="2251963" cy="230832"/>
              </a:xfrm>
              <a:prstGeom prst="rect">
                <a:avLst/>
              </a:prstGeom>
              <a:noFill/>
            </p:spPr>
            <p:txBody>
              <a:bodyPr wrap="none" lIns="0" tIns="0" rIns="0" bIns="0" rtlCol="0" anchor="ctr" anchorCtr="0">
                <a:spAutoFit/>
              </a:bodyPr>
              <a:lstStyle>
                <a:defPPr>
                  <a:defRPr lang="cs-CZ"/>
                </a:defPPr>
                <a:lvl1pPr algn="ctr">
                  <a:defRPr sz="1600" b="0" i="0">
                    <a:latin typeface="Cambria Math" panose="02040503050406030204" pitchFamily="18" charset="0"/>
                    <a:ea typeface="Cambria Math" panose="02040503050406030204" pitchFamily="18" charset="0"/>
                  </a:defRPr>
                </a:lvl1pPr>
              </a:lstStyle>
              <a:p>
                <a:pPr/>
                <a14:m>
                  <m:oMathPara xmlns:m="http://schemas.openxmlformats.org/officeDocument/2006/math">
                    <m:oMathParaPr>
                      <m:jc m:val="left"/>
                    </m:oMathParaPr>
                    <m:oMath xmlns:m="http://schemas.openxmlformats.org/officeDocument/2006/math">
                      <m:r>
                        <a:rPr lang="cs-CZ" sz="1500">
                          <a:latin typeface="Cambria Math" panose="02040503050406030204" pitchFamily="18" charset="0"/>
                        </a:rPr>
                        <m:t>𝑉</m:t>
                      </m:r>
                      <m:r>
                        <a:rPr lang="cs-CZ" sz="1500">
                          <a:latin typeface="Cambria Math" panose="02040503050406030204" pitchFamily="18" charset="0"/>
                        </a:rPr>
                        <m:t>=</m:t>
                      </m:r>
                      <m:r>
                        <m:rPr>
                          <m:nor/>
                        </m:rPr>
                        <a:rPr lang="cs-CZ" sz="1500"/>
                        <m:t>max</m:t>
                      </m:r>
                      <m:r>
                        <m:rPr>
                          <m:nor/>
                        </m:rPr>
                        <a:rPr lang="en-US" sz="1500" smtClean="0"/>
                        <m:t>[</m:t>
                      </m:r>
                      <m:r>
                        <a:rPr lang="cs-CZ" sz="1500">
                          <a:latin typeface="Cambria Math" panose="02040503050406030204" pitchFamily="18" charset="0"/>
                        </a:rPr>
                        <m:t>𝐴</m:t>
                      </m:r>
                      <m:d>
                        <m:dPr>
                          <m:ctrlPr>
                            <a:rPr lang="cs-CZ" sz="1500" i="1">
                              <a:latin typeface="Cambria Math" panose="02040503050406030204" pitchFamily="18" charset="0"/>
                            </a:rPr>
                          </m:ctrlPr>
                        </m:dPr>
                        <m:e>
                          <m:r>
                            <a:rPr lang="cs-CZ" sz="1500">
                              <a:latin typeface="Cambria Math" panose="02040503050406030204" pitchFamily="18" charset="0"/>
                            </a:rPr>
                            <m:t>𝑆</m:t>
                          </m:r>
                        </m:e>
                      </m:d>
                      <m:r>
                        <a:rPr lang="cs-CZ" sz="1500">
                          <a:latin typeface="Cambria Math" panose="02040503050406030204" pitchFamily="18" charset="0"/>
                        </a:rPr>
                        <m:t>−</m:t>
                      </m:r>
                      <m:sSub>
                        <m:sSubPr>
                          <m:ctrlPr>
                            <a:rPr lang="cs-CZ" sz="1500" i="1">
                              <a:latin typeface="Cambria Math" panose="02040503050406030204" pitchFamily="18" charset="0"/>
                            </a:rPr>
                          </m:ctrlPr>
                        </m:sSubPr>
                        <m:e>
                          <m:r>
                            <a:rPr lang="cs-CZ" sz="1500">
                              <a:latin typeface="Cambria Math" panose="02040503050406030204" pitchFamily="18" charset="0"/>
                            </a:rPr>
                            <m:t>𝑆</m:t>
                          </m:r>
                        </m:e>
                        <m:sub>
                          <m:r>
                            <a:rPr lang="cs-CZ" sz="1500">
                              <a:latin typeface="Cambria Math" panose="02040503050406030204" pitchFamily="18" charset="0"/>
                            </a:rPr>
                            <m:t>𝑇</m:t>
                          </m:r>
                        </m:sub>
                      </m:sSub>
                      <m:r>
                        <a:rPr lang="cs-CZ" sz="1500">
                          <a:latin typeface="Cambria Math" panose="02040503050406030204" pitchFamily="18" charset="0"/>
                        </a:rPr>
                        <m:t>,0</m:t>
                      </m:r>
                      <m:r>
                        <a:rPr lang="en-US" sz="1500" smtClean="0">
                          <a:latin typeface="Cambria Math" panose="02040503050406030204" pitchFamily="18" charset="0"/>
                        </a:rPr>
                        <m:t>]</m:t>
                      </m:r>
                      <m:r>
                        <a:rPr lang="cs-CZ" sz="1500">
                          <a:latin typeface="Cambria Math" panose="02040503050406030204" pitchFamily="18" charset="0"/>
                        </a:rPr>
                        <m:t>−</m:t>
                      </m:r>
                      <m:r>
                        <a:rPr lang="cs-CZ" sz="1500">
                          <a:latin typeface="Cambria Math" panose="02040503050406030204" pitchFamily="18" charset="0"/>
                        </a:rPr>
                        <m:t>𝑃</m:t>
                      </m:r>
                    </m:oMath>
                  </m:oMathPara>
                </a14:m>
                <a:endParaRPr lang="cs-CZ" sz="1500" dirty="0"/>
              </a:p>
            </p:txBody>
          </p:sp>
        </mc:Choice>
        <mc:Fallback xmlns="">
          <p:sp>
            <p:nvSpPr>
              <p:cNvPr id="68" name="TextovéPole 67"/>
              <p:cNvSpPr txBox="1">
                <a:spLocks noRot="1" noChangeAspect="1" noMove="1" noResize="1" noEditPoints="1" noAdjustHandles="1" noChangeArrowheads="1" noChangeShapeType="1" noTextEdit="1"/>
              </p:cNvSpPr>
              <p:nvPr/>
            </p:nvSpPr>
            <p:spPr>
              <a:xfrm>
                <a:off x="4572000" y="3474000"/>
                <a:ext cx="2251963" cy="230832"/>
              </a:xfrm>
              <a:prstGeom prst="rect">
                <a:avLst/>
              </a:prstGeom>
              <a:blipFill>
                <a:blip r:embed="rId14"/>
                <a:stretch>
                  <a:fillRect l="-2981" b="-36842"/>
                </a:stretch>
              </a:blipFill>
            </p:spPr>
            <p:txBody>
              <a:bodyPr/>
              <a:lstStyle/>
              <a:p>
                <a:r>
                  <a:rPr lang="en-GB">
                    <a:noFill/>
                  </a:rPr>
                  <a:t> </a:t>
                </a:r>
              </a:p>
            </p:txBody>
          </p:sp>
        </mc:Fallback>
      </mc:AlternateContent>
      <p:sp>
        <p:nvSpPr>
          <p:cNvPr id="69" name="TextovéPole 35">
            <a:extLst>
              <a:ext uri="{FF2B5EF4-FFF2-40B4-BE49-F238E27FC236}">
                <a16:creationId xmlns:a16="http://schemas.microsoft.com/office/drawing/2014/main" id="{BD37FAE9-2032-4298-ABE1-2A0D1AA19E90}"/>
              </a:ext>
            </a:extLst>
          </p:cNvPr>
          <p:cNvSpPr txBox="1"/>
          <p:nvPr/>
        </p:nvSpPr>
        <p:spPr>
          <a:xfrm>
            <a:off x="1187624" y="4647616"/>
            <a:ext cx="5616624" cy="369332"/>
          </a:xfrm>
          <a:prstGeom prst="rect">
            <a:avLst/>
          </a:prstGeom>
          <a:noFill/>
          <a:ln>
            <a:noFill/>
          </a:ln>
        </p:spPr>
        <p:txBody>
          <a:bodyPr wrap="square" rtlCol="0">
            <a:spAutoFit/>
          </a:bodyPr>
          <a:ls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Asian options can be American or European style</a:t>
            </a:r>
          </a:p>
        </p:txBody>
      </p:sp>
      <p:sp>
        <p:nvSpPr>
          <p:cNvPr id="6" name="TextovéPole 5">
            <a:extLst>
              <a:ext uri="{FF2B5EF4-FFF2-40B4-BE49-F238E27FC236}">
                <a16:creationId xmlns:a16="http://schemas.microsoft.com/office/drawing/2014/main" id="{ED88D554-5899-0CBD-D413-01F516EEC941}"/>
              </a:ext>
            </a:extLst>
          </p:cNvPr>
          <p:cNvSpPr txBox="1"/>
          <p:nvPr/>
        </p:nvSpPr>
        <p:spPr>
          <a:xfrm>
            <a:off x="1944002" y="2268000"/>
            <a:ext cx="2602927" cy="276999"/>
          </a:xfrm>
          <a:prstGeom prst="rect">
            <a:avLst/>
          </a:prstGeom>
          <a:noFill/>
          <a:ln>
            <a:noFill/>
          </a:ln>
        </p:spPr>
        <p:txBody>
          <a:bodyPr wrap="square" rtlCol="0">
            <a:spAutoFit/>
          </a:bodyPr>
          <a:lstStyle/>
          <a:p>
            <a:pPr marL="0" lvl="2">
              <a:lnSpc>
                <a:spcPct val="80000"/>
              </a:lnSpc>
              <a:buClr>
                <a:srgbClr val="7030A0"/>
              </a:buClr>
              <a:buSzPct val="80000"/>
            </a:pPr>
            <a:r>
              <a:rPr lang="en-GB" sz="1500" noProof="0" dirty="0">
                <a:latin typeface="Cambria Math" panose="02040503050406030204" pitchFamily="18" charset="0"/>
                <a:ea typeface="Cambria Math" panose="02040503050406030204" pitchFamily="18" charset="0"/>
                <a:sym typeface="Wingdings 2" panose="05020102010507070707" pitchFamily="18" charset="2"/>
              </a:rPr>
              <a:t>average-price Asian long call:</a:t>
            </a:r>
            <a:endParaRPr lang="en-GB" sz="1500" noProof="0" dirty="0">
              <a:latin typeface="Cambria Math" panose="02040503050406030204" pitchFamily="18" charset="0"/>
              <a:ea typeface="Cambria Math" panose="02040503050406030204" pitchFamily="18" charset="0"/>
            </a:endParaRPr>
          </a:p>
        </p:txBody>
      </p:sp>
      <p:sp>
        <p:nvSpPr>
          <p:cNvPr id="7" name="TextovéPole 6">
            <a:extLst>
              <a:ext uri="{FF2B5EF4-FFF2-40B4-BE49-F238E27FC236}">
                <a16:creationId xmlns:a16="http://schemas.microsoft.com/office/drawing/2014/main" id="{03E8AAD6-A58B-ECD6-BA3C-994D7353D442}"/>
              </a:ext>
            </a:extLst>
          </p:cNvPr>
          <p:cNvSpPr txBox="1"/>
          <p:nvPr/>
        </p:nvSpPr>
        <p:spPr>
          <a:xfrm>
            <a:off x="1944000" y="2484000"/>
            <a:ext cx="2556000" cy="276999"/>
          </a:xfrm>
          <a:prstGeom prst="rect">
            <a:avLst/>
          </a:prstGeom>
          <a:noFill/>
          <a:ln>
            <a:noFill/>
          </a:ln>
        </p:spPr>
        <p:txBody>
          <a:bodyPr wrap="square" rtlCol="0">
            <a:spAutoFit/>
          </a:bodyPr>
          <a:lstStyle/>
          <a:p>
            <a:pPr marL="0" lvl="2">
              <a:lnSpc>
                <a:spcPct val="80000"/>
              </a:lnSpc>
              <a:buClr>
                <a:srgbClr val="7030A0"/>
              </a:buClr>
              <a:buSzPct val="80000"/>
            </a:pPr>
            <a:r>
              <a:rPr lang="en-GB" sz="1500" noProof="0" dirty="0">
                <a:latin typeface="Cambria Math" panose="02040503050406030204" pitchFamily="18" charset="0"/>
                <a:ea typeface="Cambria Math" panose="02040503050406030204" pitchFamily="18" charset="0"/>
                <a:sym typeface="Wingdings 2" panose="05020102010507070707" pitchFamily="18" charset="2"/>
              </a:rPr>
              <a:t>average-price Asian long put:</a:t>
            </a:r>
            <a:endParaRPr lang="en-GB" sz="1500" noProof="0" dirty="0">
              <a:latin typeface="Cambria Math" panose="02040503050406030204" pitchFamily="18" charset="0"/>
              <a:ea typeface="Cambria Math" panose="02040503050406030204" pitchFamily="18" charset="0"/>
            </a:endParaRPr>
          </a:p>
        </p:txBody>
      </p:sp>
      <p:sp>
        <p:nvSpPr>
          <p:cNvPr id="9" name="TextovéPole 8">
            <a:extLst>
              <a:ext uri="{FF2B5EF4-FFF2-40B4-BE49-F238E27FC236}">
                <a16:creationId xmlns:a16="http://schemas.microsoft.com/office/drawing/2014/main" id="{7D0AC32F-E7FF-34B2-BFA8-39CAC4303D0C}"/>
              </a:ext>
            </a:extLst>
          </p:cNvPr>
          <p:cNvSpPr txBox="1"/>
          <p:nvPr/>
        </p:nvSpPr>
        <p:spPr>
          <a:xfrm>
            <a:off x="1944000" y="3241497"/>
            <a:ext cx="2699999" cy="276999"/>
          </a:xfrm>
          <a:prstGeom prst="rect">
            <a:avLst/>
          </a:prstGeom>
          <a:noFill/>
          <a:ln>
            <a:noFill/>
          </a:ln>
        </p:spPr>
        <p:txBody>
          <a:bodyPr wrap="square" rtlCol="0">
            <a:spAutoFit/>
          </a:bodyPr>
          <a:lstStyle/>
          <a:p>
            <a:pPr marL="0" lvl="2">
              <a:lnSpc>
                <a:spcPct val="80000"/>
              </a:lnSpc>
              <a:buClr>
                <a:srgbClr val="7030A0"/>
              </a:buClr>
              <a:buSzPct val="80000"/>
            </a:pPr>
            <a:r>
              <a:rPr lang="en-GB" sz="1500" noProof="0" dirty="0">
                <a:latin typeface="Cambria Math" panose="02040503050406030204" pitchFamily="18" charset="0"/>
                <a:ea typeface="Cambria Math" panose="02040503050406030204" pitchFamily="18" charset="0"/>
                <a:sym typeface="Wingdings 2" panose="05020102010507070707" pitchFamily="18" charset="2"/>
              </a:rPr>
              <a:t>average-</a:t>
            </a:r>
            <a:r>
              <a:rPr lang="cs-CZ" sz="1500" noProof="0" dirty="0">
                <a:latin typeface="Cambria Math" panose="02040503050406030204" pitchFamily="18" charset="0"/>
                <a:ea typeface="Cambria Math" panose="02040503050406030204" pitchFamily="18" charset="0"/>
                <a:sym typeface="Wingdings 2" panose="05020102010507070707" pitchFamily="18" charset="2"/>
              </a:rPr>
              <a:t>strike </a:t>
            </a:r>
            <a:r>
              <a:rPr lang="en-GB" sz="1500" noProof="0" dirty="0">
                <a:latin typeface="Cambria Math" panose="02040503050406030204" pitchFamily="18" charset="0"/>
                <a:ea typeface="Cambria Math" panose="02040503050406030204" pitchFamily="18" charset="0"/>
                <a:sym typeface="Wingdings 2" panose="05020102010507070707" pitchFamily="18" charset="2"/>
              </a:rPr>
              <a:t>Asian long call:</a:t>
            </a:r>
            <a:endParaRPr lang="en-GB" sz="1500" noProof="0" dirty="0">
              <a:latin typeface="Cambria Math" panose="02040503050406030204" pitchFamily="18" charset="0"/>
              <a:ea typeface="Cambria Math" panose="02040503050406030204" pitchFamily="18" charset="0"/>
            </a:endParaRPr>
          </a:p>
        </p:txBody>
      </p:sp>
      <p:sp>
        <p:nvSpPr>
          <p:cNvPr id="10" name="TextovéPole 9">
            <a:extLst>
              <a:ext uri="{FF2B5EF4-FFF2-40B4-BE49-F238E27FC236}">
                <a16:creationId xmlns:a16="http://schemas.microsoft.com/office/drawing/2014/main" id="{2B78A1AD-E5A9-BB9B-CEC3-56A19805A122}"/>
              </a:ext>
            </a:extLst>
          </p:cNvPr>
          <p:cNvSpPr txBox="1"/>
          <p:nvPr/>
        </p:nvSpPr>
        <p:spPr>
          <a:xfrm>
            <a:off x="1944000" y="3474000"/>
            <a:ext cx="2619600" cy="276999"/>
          </a:xfrm>
          <a:prstGeom prst="rect">
            <a:avLst/>
          </a:prstGeom>
          <a:noFill/>
          <a:ln>
            <a:noFill/>
          </a:ln>
        </p:spPr>
        <p:txBody>
          <a:bodyPr wrap="square" rtlCol="0">
            <a:spAutoFit/>
          </a:bodyPr>
          <a:lstStyle/>
          <a:p>
            <a:pPr marL="0" lvl="2">
              <a:lnSpc>
                <a:spcPct val="80000"/>
              </a:lnSpc>
              <a:buClr>
                <a:srgbClr val="7030A0"/>
              </a:buClr>
              <a:buSzPct val="80000"/>
            </a:pPr>
            <a:r>
              <a:rPr lang="en-GB" sz="1500" noProof="0" dirty="0">
                <a:latin typeface="Cambria Math" panose="02040503050406030204" pitchFamily="18" charset="0"/>
                <a:ea typeface="Cambria Math" panose="02040503050406030204" pitchFamily="18" charset="0"/>
                <a:sym typeface="Wingdings 2" panose="05020102010507070707" pitchFamily="18" charset="2"/>
              </a:rPr>
              <a:t>average-</a:t>
            </a:r>
            <a:r>
              <a:rPr lang="cs-CZ" sz="1500" noProof="0" dirty="0">
                <a:latin typeface="Cambria Math" panose="02040503050406030204" pitchFamily="18" charset="0"/>
                <a:ea typeface="Cambria Math" panose="02040503050406030204" pitchFamily="18" charset="0"/>
                <a:sym typeface="Wingdings 2" panose="05020102010507070707" pitchFamily="18" charset="2"/>
              </a:rPr>
              <a:t>strike </a:t>
            </a:r>
            <a:r>
              <a:rPr lang="en-GB" sz="1500" noProof="0" dirty="0">
                <a:latin typeface="Cambria Math" panose="02040503050406030204" pitchFamily="18" charset="0"/>
                <a:ea typeface="Cambria Math" panose="02040503050406030204" pitchFamily="18" charset="0"/>
                <a:sym typeface="Wingdings 2" panose="05020102010507070707" pitchFamily="18" charset="2"/>
              </a:rPr>
              <a:t>Asian long put:</a:t>
            </a:r>
            <a:endParaRPr lang="en-GB" sz="1500" noProof="0" dirty="0">
              <a:latin typeface="Cambria Math" panose="02040503050406030204" pitchFamily="18" charset="0"/>
              <a:ea typeface="Cambria Math" panose="02040503050406030204" pitchFamily="18" charset="0"/>
            </a:endParaRPr>
          </a:p>
        </p:txBody>
      </p:sp>
    </p:spTree>
    <p:extLst>
      <p:ext uri="{BB962C8B-B14F-4D97-AF65-F5344CB8AC3E}">
        <p14:creationId xmlns:p14="http://schemas.microsoft.com/office/powerpoint/2010/main" val="42686199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a:xfrm>
            <a:off x="180000" y="6336000"/>
            <a:ext cx="3312000" cy="360000"/>
          </a:xfrm>
        </p:spPr>
        <p:txBody>
          <a:bodyPr/>
          <a:lstStyle/>
          <a:p>
            <a:r>
              <a:rPr lang="en-GB" dirty="0"/>
              <a:t>Exotic options</a:t>
            </a:r>
          </a:p>
        </p:txBody>
      </p:sp>
      <p:sp>
        <p:nvSpPr>
          <p:cNvPr id="3" name="Zástupný symbol pro číslo snímku 2"/>
          <p:cNvSpPr>
            <a:spLocks noGrp="1"/>
          </p:cNvSpPr>
          <p:nvPr>
            <p:ph type="sldNum" sz="quarter" idx="12"/>
          </p:nvPr>
        </p:nvSpPr>
        <p:spPr>
          <a:xfrm>
            <a:off x="7164000" y="6336000"/>
            <a:ext cx="1800000" cy="360000"/>
          </a:xfrm>
        </p:spPr>
        <p:txBody>
          <a:bodyPr/>
          <a:lstStyle/>
          <a:p>
            <a:pPr algn="r"/>
            <a:fld id="{DFE5482F-2F05-49C5-9E15-73F945A41231}" type="slidenum">
              <a:rPr lang="cs-CZ" smtClean="0"/>
              <a:pPr algn="r"/>
              <a:t>4</a:t>
            </a:fld>
            <a:endParaRPr lang="cs-CZ" dirty="0"/>
          </a:p>
        </p:txBody>
      </p:sp>
      <p:sp>
        <p:nvSpPr>
          <p:cNvPr id="4" name="Nadpis 3"/>
          <p:cNvSpPr>
            <a:spLocks noGrp="1"/>
          </p:cNvSpPr>
          <p:nvPr>
            <p:ph type="title"/>
          </p:nvPr>
        </p:nvSpPr>
        <p:spPr>
          <a:xfrm>
            <a:off x="144000" y="144000"/>
            <a:ext cx="3348000" cy="648072"/>
          </a:xfrm>
        </p:spPr>
        <p:txBody>
          <a:bodyPr/>
          <a:lstStyle/>
          <a:p>
            <a:r>
              <a:rPr lang="en-GB" dirty="0">
                <a:solidFill>
                  <a:srgbClr val="000000"/>
                </a:solidFill>
              </a:rPr>
              <a:t>Binary options</a:t>
            </a:r>
            <a:r>
              <a:rPr lang="cs-CZ" dirty="0">
                <a:solidFill>
                  <a:srgbClr val="000000"/>
                </a:solidFill>
              </a:rPr>
              <a:t> (1)</a:t>
            </a:r>
            <a:endParaRPr lang="en-GB" dirty="0">
              <a:solidFill>
                <a:srgbClr val="000000"/>
              </a:solidFill>
            </a:endParaRPr>
          </a:p>
        </p:txBody>
      </p:sp>
      <p:sp>
        <p:nvSpPr>
          <p:cNvPr id="29" name="TextovéPole 28"/>
          <p:cNvSpPr txBox="1"/>
          <p:nvPr/>
        </p:nvSpPr>
        <p:spPr>
          <a:xfrm>
            <a:off x="864000" y="864000"/>
            <a:ext cx="2267840"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Description</a:t>
            </a:r>
          </a:p>
        </p:txBody>
      </p:sp>
      <p:sp>
        <p:nvSpPr>
          <p:cNvPr id="59" name="TextovéPole 58"/>
          <p:cNvSpPr txBox="1"/>
          <p:nvPr/>
        </p:nvSpPr>
        <p:spPr>
          <a:xfrm>
            <a:off x="1187623" y="1258224"/>
            <a:ext cx="7812377" cy="646331"/>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solidFill>
                  <a:srgbClr val="7030A0"/>
                </a:solidFill>
                <a:latin typeface="Cambria Math" panose="02040503050406030204" pitchFamily="18" charset="0"/>
                <a:ea typeface="Cambria Math" panose="02040503050406030204" pitchFamily="18" charset="0"/>
              </a:rPr>
              <a:t>Binary (digital) </a:t>
            </a:r>
            <a:r>
              <a:rPr lang="en-GB" dirty="0">
                <a:latin typeface="Cambria Math" panose="02040503050406030204" pitchFamily="18" charset="0"/>
                <a:ea typeface="Cambria Math" panose="02040503050406030204" pitchFamily="18" charset="0"/>
              </a:rPr>
              <a:t>options offer </a:t>
            </a:r>
            <a:r>
              <a:rPr lang="cs-CZ" dirty="0">
                <a:latin typeface="Cambria Math" panose="02040503050406030204" pitchFamily="18" charset="0"/>
                <a:ea typeface="Cambria Math" panose="02040503050406030204" pitchFamily="18" charset="0"/>
              </a:rPr>
              <a:t>a </a:t>
            </a:r>
            <a:r>
              <a:rPr lang="en-GB" dirty="0">
                <a:latin typeface="Cambria Math" panose="02040503050406030204" pitchFamily="18" charset="0"/>
                <a:ea typeface="Cambria Math" panose="02040503050406030204" pitchFamily="18" charset="0"/>
              </a:rPr>
              <a:t>simple discontinuous payoff consisting of</a:t>
            </a:r>
            <a:r>
              <a:rPr lang="cs-CZ" dirty="0">
                <a:latin typeface="Cambria Math" panose="02040503050406030204" pitchFamily="18" charset="0"/>
                <a:ea typeface="Cambria Math" panose="02040503050406030204" pitchFamily="18" charset="0"/>
              </a:rPr>
              <a:t> a</a:t>
            </a:r>
            <a:r>
              <a:rPr lang="en-GB" dirty="0">
                <a:latin typeface="Cambria Math" panose="02040503050406030204" pitchFamily="18" charset="0"/>
                <a:ea typeface="Cambria Math" panose="02040503050406030204" pitchFamily="18" charset="0"/>
              </a:rPr>
              <a:t> „yes/no“ outcome</a:t>
            </a:r>
          </a:p>
        </p:txBody>
      </p:sp>
      <p:sp>
        <p:nvSpPr>
          <p:cNvPr id="74" name="TextovéPole 73">
            <a:extLst>
              <a:ext uri="{FF2B5EF4-FFF2-40B4-BE49-F238E27FC236}">
                <a16:creationId xmlns:a16="http://schemas.microsoft.com/office/drawing/2014/main" id="{05FC8A4A-3761-4383-881C-9096ADBF4AD7}"/>
              </a:ext>
            </a:extLst>
          </p:cNvPr>
          <p:cNvSpPr txBox="1"/>
          <p:nvPr/>
        </p:nvSpPr>
        <p:spPr>
          <a:xfrm>
            <a:off x="1512000" y="2373224"/>
            <a:ext cx="6567704" cy="338554"/>
          </a:xfrm>
          <a:prstGeom prst="rect">
            <a:avLst/>
          </a:prstGeom>
          <a:noFill/>
          <a:ln>
            <a:noFill/>
          </a:ln>
        </p:spPr>
        <p:txBody>
          <a:bodyPr wrap="square" rtlCol="0">
            <a:spAutoFit/>
          </a:bodyPr>
          <a:lstStyle/>
          <a:p>
            <a:pPr marL="180000" indent="-180000">
              <a:buClr>
                <a:srgbClr val="7030A0"/>
              </a:buClr>
              <a:buSzPct val="100000"/>
              <a:buFont typeface="Wingdings" panose="05000000000000000000" pitchFamily="2" charset="2"/>
              <a:buChar char="§"/>
            </a:pPr>
            <a:r>
              <a:rPr lang="cs-CZ" sz="1600" dirty="0">
                <a:solidFill>
                  <a:srgbClr val="7030A0"/>
                </a:solidFill>
                <a:latin typeface="Cambria Math" panose="02040503050406030204" pitchFamily="18" charset="0"/>
                <a:ea typeface="Cambria Math" panose="02040503050406030204" pitchFamily="18" charset="0"/>
              </a:rPr>
              <a:t>A c</a:t>
            </a:r>
            <a:r>
              <a:rPr lang="en-GB" sz="1600" dirty="0">
                <a:solidFill>
                  <a:srgbClr val="7030A0"/>
                </a:solidFill>
                <a:latin typeface="Cambria Math" panose="02040503050406030204" pitchFamily="18" charset="0"/>
                <a:ea typeface="Cambria Math" panose="02040503050406030204" pitchFamily="18" charset="0"/>
              </a:rPr>
              <a:t>ash-or-nothing</a:t>
            </a:r>
            <a:r>
              <a:rPr lang="en-GB" sz="1600" dirty="0">
                <a:latin typeface="Cambria Math" panose="02040503050406030204" pitchFamily="18" charset="0"/>
                <a:ea typeface="Cambria Math" panose="02040503050406030204" pitchFamily="18" charset="0"/>
              </a:rPr>
              <a:t> binary option pays a fixed amount of cash or nothing</a:t>
            </a:r>
          </a:p>
        </p:txBody>
      </p:sp>
      <p:sp>
        <p:nvSpPr>
          <p:cNvPr id="75" name="TextovéPole 74">
            <a:extLst>
              <a:ext uri="{FF2B5EF4-FFF2-40B4-BE49-F238E27FC236}">
                <a16:creationId xmlns:a16="http://schemas.microsoft.com/office/drawing/2014/main" id="{05FC8A4A-3761-4383-881C-9096ADBF4AD7}"/>
              </a:ext>
            </a:extLst>
          </p:cNvPr>
          <p:cNvSpPr txBox="1"/>
          <p:nvPr/>
        </p:nvSpPr>
        <p:spPr>
          <a:xfrm>
            <a:off x="1512000" y="3964248"/>
            <a:ext cx="7266720" cy="584775"/>
          </a:xfrm>
          <a:prstGeom prst="rect">
            <a:avLst/>
          </a:prstGeom>
          <a:noFill/>
          <a:ln>
            <a:noFill/>
          </a:ln>
        </p:spPr>
        <p:txBody>
          <a:bodyPr wrap="square" rtlCol="0">
            <a:spAutoFit/>
          </a:bodyPr>
          <a:lstStyle/>
          <a:p>
            <a:pPr marL="180000" indent="-180000">
              <a:buClr>
                <a:srgbClr val="7030A0"/>
              </a:buClr>
              <a:buSzPct val="100000"/>
              <a:buFont typeface="Wingdings" panose="05000000000000000000" pitchFamily="2" charset="2"/>
              <a:buChar char="§"/>
            </a:pPr>
            <a:r>
              <a:rPr lang="en-GB" sz="1600" dirty="0">
                <a:solidFill>
                  <a:srgbClr val="7030A0"/>
                </a:solidFill>
                <a:latin typeface="Cambria Math" panose="02040503050406030204" pitchFamily="18" charset="0"/>
                <a:ea typeface="Cambria Math" panose="02040503050406030204" pitchFamily="18" charset="0"/>
              </a:rPr>
              <a:t>A</a:t>
            </a:r>
            <a:r>
              <a:rPr lang="cs-CZ" sz="1600" dirty="0">
                <a:solidFill>
                  <a:srgbClr val="7030A0"/>
                </a:solidFill>
                <a:latin typeface="Cambria Math" panose="02040503050406030204" pitchFamily="18" charset="0"/>
                <a:ea typeface="Cambria Math" panose="02040503050406030204" pitchFamily="18" charset="0"/>
              </a:rPr>
              <a:t>n a</a:t>
            </a:r>
            <a:r>
              <a:rPr lang="en-GB" sz="1600" dirty="0">
                <a:solidFill>
                  <a:srgbClr val="7030A0"/>
                </a:solidFill>
                <a:latin typeface="Cambria Math" panose="02040503050406030204" pitchFamily="18" charset="0"/>
                <a:ea typeface="Cambria Math" panose="02040503050406030204" pitchFamily="18" charset="0"/>
              </a:rPr>
              <a:t>set-or-nothing </a:t>
            </a:r>
            <a:r>
              <a:rPr lang="en-GB" sz="1600" dirty="0">
                <a:latin typeface="Cambria Math" panose="02040503050406030204" pitchFamily="18" charset="0"/>
                <a:ea typeface="Cambria Math" panose="02040503050406030204" pitchFamily="18" charset="0"/>
              </a:rPr>
              <a:t>binary option pays the value of the underlying security or nothing</a:t>
            </a:r>
          </a:p>
        </p:txBody>
      </p:sp>
      <mc:AlternateContent xmlns:mc="http://schemas.openxmlformats.org/markup-compatibility/2006" xmlns:a14="http://schemas.microsoft.com/office/drawing/2010/main">
        <mc:Choice Requires="a14">
          <p:sp>
            <p:nvSpPr>
              <p:cNvPr id="68" name="TextovéPole 67"/>
              <p:cNvSpPr txBox="1"/>
              <p:nvPr/>
            </p:nvSpPr>
            <p:spPr>
              <a:xfrm>
                <a:off x="1836000" y="3744000"/>
                <a:ext cx="2721706" cy="215444"/>
              </a:xfrm>
              <a:prstGeom prst="rect">
                <a:avLst/>
              </a:prstGeom>
              <a:noFill/>
            </p:spPr>
            <p:txBody>
              <a:bodyPr wrap="square" lIns="0" tIns="0" rIns="0" bIns="0" rtlCol="0">
                <a:spAutoFit/>
              </a:bodyPr>
              <a:lstStyle/>
              <a:p>
                <a:pPr algn="ctr"/>
                <a14:m>
                  <m:oMathPara xmlns:m="http://schemas.openxmlformats.org/officeDocument/2006/math">
                    <m:oMathParaPr>
                      <m:jc m:val="left"/>
                    </m:oMathParaPr>
                    <m:oMath xmlns:m="http://schemas.openxmlformats.org/officeDocument/2006/math">
                      <m:r>
                        <a:rPr lang="en-GB" sz="1400" b="0" i="1" smtClean="0">
                          <a:latin typeface="Cambria Math" panose="02040503050406030204" pitchFamily="18" charset="0"/>
                          <a:ea typeface="Cambria Math" panose="02040503050406030204" pitchFamily="18" charset="0"/>
                        </a:rPr>
                        <m:t>𝑉</m:t>
                      </m:r>
                      <m:r>
                        <a:rPr lang="en-GB" sz="1400" b="0" i="1" smtClean="0">
                          <a:latin typeface="Cambria Math" panose="02040503050406030204" pitchFamily="18" charset="0"/>
                          <a:ea typeface="Cambria Math" panose="02040503050406030204" pitchFamily="18" charset="0"/>
                        </a:rPr>
                        <m:t>=</m:t>
                      </m:r>
                      <m:r>
                        <a:rPr lang="en-GB" sz="1400" b="0" i="1" smtClean="0">
                          <a:latin typeface="Cambria Math" panose="02040503050406030204" pitchFamily="18" charset="0"/>
                          <a:ea typeface="Cambria Math" panose="02040503050406030204" pitchFamily="18" charset="0"/>
                        </a:rPr>
                        <m:t>𝑄</m:t>
                      </m:r>
                      <m:r>
                        <a:rPr lang="en-GB" sz="1400" b="0" i="1" smtClean="0">
                          <a:latin typeface="Cambria Math" panose="02040503050406030204" pitchFamily="18" charset="0"/>
                          <a:ea typeface="Cambria Math" panose="02040503050406030204" pitchFamily="18" charset="0"/>
                        </a:rPr>
                        <m:t> </m:t>
                      </m:r>
                      <m:r>
                        <m:rPr>
                          <m:nor/>
                        </m:rPr>
                        <a:rPr lang="en-GB" sz="1400" b="0" i="0" smtClean="0">
                          <a:latin typeface="Cambria Math" panose="02040503050406030204" pitchFamily="18" charset="0"/>
                          <a:ea typeface="Cambria Math" panose="02040503050406030204" pitchFamily="18" charset="0"/>
                        </a:rPr>
                        <m:t>for</m:t>
                      </m:r>
                      <m:r>
                        <a:rPr lang="en-GB" sz="1400" b="0" i="1" smtClean="0">
                          <a:latin typeface="Cambria Math" panose="02040503050406030204" pitchFamily="18" charset="0"/>
                          <a:ea typeface="Cambria Math" panose="02040503050406030204" pitchFamily="18" charset="0"/>
                        </a:rPr>
                        <m:t> </m:t>
                      </m:r>
                      <m:sSub>
                        <m:sSubPr>
                          <m:ctrlPr>
                            <a:rPr lang="en-GB" sz="1400" b="0" i="1" smtClean="0">
                              <a:latin typeface="Cambria Math" panose="02040503050406030204" pitchFamily="18" charset="0"/>
                              <a:ea typeface="Cambria Math" panose="02040503050406030204" pitchFamily="18" charset="0"/>
                            </a:rPr>
                          </m:ctrlPr>
                        </m:sSubPr>
                        <m:e>
                          <m:r>
                            <a:rPr lang="en-GB" sz="1400" b="0" i="1" smtClean="0">
                              <a:latin typeface="Cambria Math" panose="02040503050406030204" pitchFamily="18" charset="0"/>
                              <a:ea typeface="Cambria Math" panose="02040503050406030204" pitchFamily="18" charset="0"/>
                            </a:rPr>
                            <m:t>𝑆</m:t>
                          </m:r>
                        </m:e>
                        <m:sub>
                          <m:r>
                            <a:rPr lang="en-GB" sz="1400" b="0" i="1" smtClean="0">
                              <a:latin typeface="Cambria Math" panose="02040503050406030204" pitchFamily="18" charset="0"/>
                              <a:ea typeface="Cambria Math" panose="02040503050406030204" pitchFamily="18" charset="0"/>
                            </a:rPr>
                            <m:t>𝑇</m:t>
                          </m:r>
                        </m:sub>
                      </m:sSub>
                      <m:r>
                        <a:rPr lang="en-GB" sz="1400" b="0" i="1" smtClean="0">
                          <a:latin typeface="Cambria Math" panose="02040503050406030204" pitchFamily="18" charset="0"/>
                          <a:ea typeface="Cambria Math" panose="02040503050406030204" pitchFamily="18" charset="0"/>
                        </a:rPr>
                        <m:t>&gt;</m:t>
                      </m:r>
                      <m:r>
                        <a:rPr lang="en-GB" sz="1400" b="0" i="1" smtClean="0">
                          <a:latin typeface="Cambria Math" panose="02040503050406030204" pitchFamily="18" charset="0"/>
                          <a:ea typeface="Cambria Math" panose="02040503050406030204" pitchFamily="18" charset="0"/>
                        </a:rPr>
                        <m:t>𝑋</m:t>
                      </m:r>
                      <m:r>
                        <a:rPr lang="en-GB" sz="1400" b="0" i="1" smtClean="0">
                          <a:latin typeface="Cambria Math" panose="02040503050406030204" pitchFamily="18" charset="0"/>
                          <a:ea typeface="Cambria Math" panose="02040503050406030204" pitchFamily="18" charset="0"/>
                        </a:rPr>
                        <m:t>, </m:t>
                      </m:r>
                      <m:r>
                        <a:rPr lang="en-GB" sz="1400" b="0" i="1" smtClean="0">
                          <a:latin typeface="Cambria Math" panose="02040503050406030204" pitchFamily="18" charset="0"/>
                          <a:ea typeface="Cambria Math" panose="02040503050406030204" pitchFamily="18" charset="0"/>
                        </a:rPr>
                        <m:t>𝑉</m:t>
                      </m:r>
                      <m:r>
                        <a:rPr lang="en-GB" sz="1400" b="0" i="1" smtClean="0">
                          <a:latin typeface="Cambria Math" panose="02040503050406030204" pitchFamily="18" charset="0"/>
                          <a:ea typeface="Cambria Math" panose="02040503050406030204" pitchFamily="18" charset="0"/>
                        </a:rPr>
                        <m:t>=0 </m:t>
                      </m:r>
                      <m:r>
                        <m:rPr>
                          <m:nor/>
                        </m:rPr>
                        <a:rPr lang="en-GB" sz="1400" b="0" i="0" smtClean="0">
                          <a:latin typeface="Cambria Math" panose="02040503050406030204" pitchFamily="18" charset="0"/>
                          <a:ea typeface="Cambria Math" panose="02040503050406030204" pitchFamily="18" charset="0"/>
                        </a:rPr>
                        <m:t>for</m:t>
                      </m:r>
                      <m:r>
                        <a:rPr lang="en-GB" sz="1400" b="0" i="1" smtClean="0">
                          <a:latin typeface="Cambria Math" panose="02040503050406030204" pitchFamily="18" charset="0"/>
                          <a:ea typeface="Cambria Math" panose="02040503050406030204" pitchFamily="18" charset="0"/>
                        </a:rPr>
                        <m:t> </m:t>
                      </m:r>
                      <m:sSub>
                        <m:sSubPr>
                          <m:ctrlPr>
                            <a:rPr lang="en-GB" sz="1400" b="0" i="1" smtClean="0">
                              <a:latin typeface="Cambria Math" panose="02040503050406030204" pitchFamily="18" charset="0"/>
                              <a:ea typeface="Cambria Math" panose="02040503050406030204" pitchFamily="18" charset="0"/>
                            </a:rPr>
                          </m:ctrlPr>
                        </m:sSubPr>
                        <m:e>
                          <m:r>
                            <a:rPr lang="en-GB" sz="1400" b="0" i="1" smtClean="0">
                              <a:latin typeface="Cambria Math" panose="02040503050406030204" pitchFamily="18" charset="0"/>
                              <a:ea typeface="Cambria Math" panose="02040503050406030204" pitchFamily="18" charset="0"/>
                            </a:rPr>
                            <m:t>𝑆</m:t>
                          </m:r>
                        </m:e>
                        <m:sub>
                          <m:r>
                            <a:rPr lang="en-GB" sz="1400" b="0" i="1" smtClean="0">
                              <a:latin typeface="Cambria Math" panose="02040503050406030204" pitchFamily="18" charset="0"/>
                              <a:ea typeface="Cambria Math" panose="02040503050406030204" pitchFamily="18" charset="0"/>
                            </a:rPr>
                            <m:t>𝑇</m:t>
                          </m:r>
                        </m:sub>
                      </m:sSub>
                      <m:r>
                        <a:rPr lang="en-GB" sz="1400" b="0" i="1" smtClean="0">
                          <a:latin typeface="Cambria Math" panose="02040503050406030204" pitchFamily="18" charset="0"/>
                          <a:ea typeface="Cambria Math" panose="02040503050406030204" pitchFamily="18" charset="0"/>
                        </a:rPr>
                        <m:t>≤</m:t>
                      </m:r>
                      <m:r>
                        <a:rPr lang="en-GB" sz="1400" b="0" i="1" smtClean="0">
                          <a:latin typeface="Cambria Math" panose="02040503050406030204" pitchFamily="18" charset="0"/>
                          <a:ea typeface="Cambria Math" panose="02040503050406030204" pitchFamily="18" charset="0"/>
                        </a:rPr>
                        <m:t>𝑋</m:t>
                      </m:r>
                    </m:oMath>
                  </m:oMathPara>
                </a14:m>
                <a:endParaRPr lang="en-GB" sz="1400" i="1" dirty="0">
                  <a:latin typeface="Cambria Math"/>
                  <a:ea typeface="Cambria Math" panose="02040503050406030204" pitchFamily="18" charset="0"/>
                </a:endParaRPr>
              </a:p>
            </p:txBody>
          </p:sp>
        </mc:Choice>
        <mc:Fallback xmlns="">
          <p:sp>
            <p:nvSpPr>
              <p:cNvPr id="68" name="TextovéPole 67"/>
              <p:cNvSpPr txBox="1">
                <a:spLocks noRot="1" noChangeAspect="1" noMove="1" noResize="1" noEditPoints="1" noAdjustHandles="1" noChangeArrowheads="1" noChangeShapeType="1" noTextEdit="1"/>
              </p:cNvSpPr>
              <p:nvPr/>
            </p:nvSpPr>
            <p:spPr>
              <a:xfrm>
                <a:off x="1836000" y="3744000"/>
                <a:ext cx="2721706" cy="215444"/>
              </a:xfrm>
              <a:prstGeom prst="rect">
                <a:avLst/>
              </a:prstGeom>
              <a:blipFill>
                <a:blip r:embed="rId12"/>
                <a:stretch>
                  <a:fillRect l="-2237" b="-30556"/>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16" name="TextovéPole 115"/>
              <p:cNvSpPr txBox="1"/>
              <p:nvPr/>
            </p:nvSpPr>
            <p:spPr>
              <a:xfrm>
                <a:off x="5112000" y="3744000"/>
                <a:ext cx="2721707" cy="215444"/>
              </a:xfrm>
              <a:prstGeom prst="rect">
                <a:avLst/>
              </a:prstGeom>
              <a:noFill/>
            </p:spPr>
            <p:txBody>
              <a:bodyPr wrap="none" lIns="0" tIns="0" rIns="0" bIns="0" rtlCol="0">
                <a:spAutoFit/>
              </a:bodyPr>
              <a:lstStyle/>
              <a:p>
                <a:pPr algn="ctr"/>
                <a14:m>
                  <m:oMathPara xmlns:m="http://schemas.openxmlformats.org/officeDocument/2006/math">
                    <m:oMathParaPr>
                      <m:jc m:val="left"/>
                    </m:oMathParaPr>
                    <m:oMath xmlns:m="http://schemas.openxmlformats.org/officeDocument/2006/math">
                      <m:r>
                        <a:rPr lang="en-GB" sz="1400" b="0" i="1" smtClean="0">
                          <a:latin typeface="Cambria Math" panose="02040503050406030204" pitchFamily="18" charset="0"/>
                          <a:ea typeface="Cambria Math" panose="02040503050406030204" pitchFamily="18" charset="0"/>
                        </a:rPr>
                        <m:t>𝑉</m:t>
                      </m:r>
                      <m:r>
                        <a:rPr lang="en-GB" sz="1400" b="0" i="1" smtClean="0">
                          <a:latin typeface="Cambria Math" panose="02040503050406030204" pitchFamily="18" charset="0"/>
                          <a:ea typeface="Cambria Math" panose="02040503050406030204" pitchFamily="18" charset="0"/>
                        </a:rPr>
                        <m:t>=</m:t>
                      </m:r>
                      <m:r>
                        <a:rPr lang="en-GB" sz="1400" b="0" i="1" smtClean="0">
                          <a:latin typeface="Cambria Math" panose="02040503050406030204" pitchFamily="18" charset="0"/>
                          <a:ea typeface="Cambria Math" panose="02040503050406030204" pitchFamily="18" charset="0"/>
                        </a:rPr>
                        <m:t>𝑄</m:t>
                      </m:r>
                      <m:r>
                        <a:rPr lang="en-GB" sz="1400" b="0" i="1" smtClean="0">
                          <a:latin typeface="Cambria Math" panose="02040503050406030204" pitchFamily="18" charset="0"/>
                          <a:ea typeface="Cambria Math" panose="02040503050406030204" pitchFamily="18" charset="0"/>
                        </a:rPr>
                        <m:t> </m:t>
                      </m:r>
                      <m:r>
                        <m:rPr>
                          <m:nor/>
                        </m:rPr>
                        <a:rPr lang="en-GB" sz="1400" b="0" i="0" smtClean="0">
                          <a:latin typeface="Cambria Math" panose="02040503050406030204" pitchFamily="18" charset="0"/>
                          <a:ea typeface="Cambria Math" panose="02040503050406030204" pitchFamily="18" charset="0"/>
                        </a:rPr>
                        <m:t>for</m:t>
                      </m:r>
                      <m:r>
                        <a:rPr lang="en-GB" sz="1400" b="0" i="1" smtClean="0">
                          <a:latin typeface="Cambria Math" panose="02040503050406030204" pitchFamily="18" charset="0"/>
                          <a:ea typeface="Cambria Math" panose="02040503050406030204" pitchFamily="18" charset="0"/>
                        </a:rPr>
                        <m:t> </m:t>
                      </m:r>
                      <m:sSub>
                        <m:sSubPr>
                          <m:ctrlPr>
                            <a:rPr lang="en-GB" sz="1400" b="0" i="1" smtClean="0">
                              <a:latin typeface="Cambria Math" panose="02040503050406030204" pitchFamily="18" charset="0"/>
                              <a:ea typeface="Cambria Math" panose="02040503050406030204" pitchFamily="18" charset="0"/>
                            </a:rPr>
                          </m:ctrlPr>
                        </m:sSubPr>
                        <m:e>
                          <m:r>
                            <a:rPr lang="en-GB" sz="1400" b="0" i="1" smtClean="0">
                              <a:latin typeface="Cambria Math" panose="02040503050406030204" pitchFamily="18" charset="0"/>
                              <a:ea typeface="Cambria Math" panose="02040503050406030204" pitchFamily="18" charset="0"/>
                            </a:rPr>
                            <m:t>𝑆</m:t>
                          </m:r>
                        </m:e>
                        <m:sub>
                          <m:r>
                            <a:rPr lang="en-GB" sz="1400" b="0" i="1" smtClean="0">
                              <a:latin typeface="Cambria Math" panose="02040503050406030204" pitchFamily="18" charset="0"/>
                              <a:ea typeface="Cambria Math" panose="02040503050406030204" pitchFamily="18" charset="0"/>
                            </a:rPr>
                            <m:t>𝑇</m:t>
                          </m:r>
                        </m:sub>
                      </m:sSub>
                      <m:r>
                        <a:rPr lang="en-GB" sz="1400" b="0" i="1" smtClean="0">
                          <a:latin typeface="Cambria Math" panose="02040503050406030204" pitchFamily="18" charset="0"/>
                          <a:ea typeface="Cambria Math" panose="02040503050406030204" pitchFamily="18" charset="0"/>
                        </a:rPr>
                        <m:t>&lt;</m:t>
                      </m:r>
                      <m:r>
                        <a:rPr lang="en-GB" sz="1400" b="0" i="1" smtClean="0">
                          <a:latin typeface="Cambria Math" panose="02040503050406030204" pitchFamily="18" charset="0"/>
                          <a:ea typeface="Cambria Math" panose="02040503050406030204" pitchFamily="18" charset="0"/>
                        </a:rPr>
                        <m:t>𝑋</m:t>
                      </m:r>
                      <m:r>
                        <a:rPr lang="en-GB" sz="1400" b="0" i="1" smtClean="0">
                          <a:latin typeface="Cambria Math" panose="02040503050406030204" pitchFamily="18" charset="0"/>
                          <a:ea typeface="Cambria Math" panose="02040503050406030204" pitchFamily="18" charset="0"/>
                        </a:rPr>
                        <m:t>, </m:t>
                      </m:r>
                      <m:r>
                        <a:rPr lang="en-GB" sz="1400" b="0" i="1" smtClean="0">
                          <a:latin typeface="Cambria Math" panose="02040503050406030204" pitchFamily="18" charset="0"/>
                          <a:ea typeface="Cambria Math" panose="02040503050406030204" pitchFamily="18" charset="0"/>
                        </a:rPr>
                        <m:t>𝑉</m:t>
                      </m:r>
                      <m:r>
                        <a:rPr lang="en-GB" sz="1400" b="0" i="1" smtClean="0">
                          <a:latin typeface="Cambria Math" panose="02040503050406030204" pitchFamily="18" charset="0"/>
                          <a:ea typeface="Cambria Math" panose="02040503050406030204" pitchFamily="18" charset="0"/>
                        </a:rPr>
                        <m:t>=0 </m:t>
                      </m:r>
                      <m:r>
                        <m:rPr>
                          <m:nor/>
                        </m:rPr>
                        <a:rPr lang="en-GB" sz="1400" b="0" i="0" smtClean="0">
                          <a:latin typeface="Cambria Math" panose="02040503050406030204" pitchFamily="18" charset="0"/>
                          <a:ea typeface="Cambria Math" panose="02040503050406030204" pitchFamily="18" charset="0"/>
                        </a:rPr>
                        <m:t>for</m:t>
                      </m:r>
                      <m:r>
                        <a:rPr lang="en-GB" sz="1400" b="0" i="1" smtClean="0">
                          <a:latin typeface="Cambria Math" panose="02040503050406030204" pitchFamily="18" charset="0"/>
                          <a:ea typeface="Cambria Math" panose="02040503050406030204" pitchFamily="18" charset="0"/>
                        </a:rPr>
                        <m:t> </m:t>
                      </m:r>
                      <m:sSub>
                        <m:sSubPr>
                          <m:ctrlPr>
                            <a:rPr lang="en-GB" sz="1400" b="0" i="1" smtClean="0">
                              <a:latin typeface="Cambria Math" panose="02040503050406030204" pitchFamily="18" charset="0"/>
                              <a:ea typeface="Cambria Math" panose="02040503050406030204" pitchFamily="18" charset="0"/>
                            </a:rPr>
                          </m:ctrlPr>
                        </m:sSubPr>
                        <m:e>
                          <m:r>
                            <a:rPr lang="en-GB" sz="1400" b="0" i="1" smtClean="0">
                              <a:latin typeface="Cambria Math" panose="02040503050406030204" pitchFamily="18" charset="0"/>
                              <a:ea typeface="Cambria Math" panose="02040503050406030204" pitchFamily="18" charset="0"/>
                            </a:rPr>
                            <m:t>𝑆</m:t>
                          </m:r>
                        </m:e>
                        <m:sub>
                          <m:r>
                            <a:rPr lang="en-GB" sz="1400" b="0" i="1" smtClean="0">
                              <a:latin typeface="Cambria Math" panose="02040503050406030204" pitchFamily="18" charset="0"/>
                              <a:ea typeface="Cambria Math" panose="02040503050406030204" pitchFamily="18" charset="0"/>
                            </a:rPr>
                            <m:t>𝑇</m:t>
                          </m:r>
                        </m:sub>
                      </m:sSub>
                      <m:r>
                        <a:rPr lang="en-GB" sz="1400" b="0" i="1" smtClean="0">
                          <a:latin typeface="Cambria Math" panose="02040503050406030204" pitchFamily="18" charset="0"/>
                          <a:ea typeface="Cambria Math" panose="02040503050406030204" pitchFamily="18" charset="0"/>
                        </a:rPr>
                        <m:t>≥</m:t>
                      </m:r>
                      <m:r>
                        <a:rPr lang="en-GB" sz="1400" b="0" i="1" smtClean="0">
                          <a:latin typeface="Cambria Math" panose="02040503050406030204" pitchFamily="18" charset="0"/>
                          <a:ea typeface="Cambria Math" panose="02040503050406030204" pitchFamily="18" charset="0"/>
                        </a:rPr>
                        <m:t>𝑋</m:t>
                      </m:r>
                    </m:oMath>
                  </m:oMathPara>
                </a14:m>
                <a:endParaRPr lang="en-GB" sz="1400" i="1" dirty="0">
                  <a:latin typeface="Cambria Math"/>
                  <a:ea typeface="Cambria Math" panose="02040503050406030204" pitchFamily="18" charset="0"/>
                </a:endParaRPr>
              </a:p>
            </p:txBody>
          </p:sp>
        </mc:Choice>
        <mc:Fallback xmlns="">
          <p:sp>
            <p:nvSpPr>
              <p:cNvPr id="116" name="TextovéPole 115"/>
              <p:cNvSpPr txBox="1">
                <a:spLocks noRot="1" noChangeAspect="1" noMove="1" noResize="1" noEditPoints="1" noAdjustHandles="1" noChangeArrowheads="1" noChangeShapeType="1" noTextEdit="1"/>
              </p:cNvSpPr>
              <p:nvPr/>
            </p:nvSpPr>
            <p:spPr>
              <a:xfrm>
                <a:off x="5112000" y="3744000"/>
                <a:ext cx="2721707" cy="215444"/>
              </a:xfrm>
              <a:prstGeom prst="rect">
                <a:avLst/>
              </a:prstGeom>
              <a:blipFill>
                <a:blip r:embed="rId13"/>
                <a:stretch>
                  <a:fillRect l="-2242" b="-30556"/>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31" name="TextovéPole 130"/>
              <p:cNvSpPr txBox="1"/>
              <p:nvPr/>
            </p:nvSpPr>
            <p:spPr>
              <a:xfrm>
                <a:off x="1836000" y="5868000"/>
                <a:ext cx="2887394" cy="215444"/>
              </a:xfrm>
              <a:prstGeom prst="rect">
                <a:avLst/>
              </a:prstGeom>
              <a:noFill/>
            </p:spPr>
            <p:txBody>
              <a:bodyPr wrap="none" lIns="0" tIns="0" rIns="0" bIns="0" rtlCol="0">
                <a:spAutoFit/>
              </a:bodyPr>
              <a:lstStyle/>
              <a:p>
                <a:pPr algn="ctr"/>
                <a14:m>
                  <m:oMathPara xmlns:m="http://schemas.openxmlformats.org/officeDocument/2006/math">
                    <m:oMathParaPr>
                      <m:jc m:val="left"/>
                    </m:oMathParaPr>
                    <m:oMath xmlns:m="http://schemas.openxmlformats.org/officeDocument/2006/math">
                      <m:r>
                        <a:rPr lang="en-GB" sz="1400" b="0" i="1" smtClean="0">
                          <a:latin typeface="Cambria Math" panose="02040503050406030204" pitchFamily="18" charset="0"/>
                          <a:ea typeface="Cambria Math" panose="02040503050406030204" pitchFamily="18" charset="0"/>
                        </a:rPr>
                        <m:t>𝑉</m:t>
                      </m:r>
                      <m:r>
                        <a:rPr lang="en-GB" sz="1400" b="0" i="1" smtClean="0">
                          <a:latin typeface="Cambria Math" panose="02040503050406030204" pitchFamily="18" charset="0"/>
                          <a:ea typeface="Cambria Math" panose="02040503050406030204" pitchFamily="18" charset="0"/>
                        </a:rPr>
                        <m:t>=</m:t>
                      </m:r>
                      <m:sSub>
                        <m:sSubPr>
                          <m:ctrlPr>
                            <a:rPr lang="en-GB" sz="1400" b="0" i="1" smtClean="0">
                              <a:latin typeface="Cambria Math" panose="02040503050406030204" pitchFamily="18" charset="0"/>
                              <a:ea typeface="Cambria Math" panose="02040503050406030204" pitchFamily="18" charset="0"/>
                            </a:rPr>
                          </m:ctrlPr>
                        </m:sSubPr>
                        <m:e>
                          <m:r>
                            <a:rPr lang="en-GB" sz="1400" b="0" i="1" smtClean="0">
                              <a:latin typeface="Cambria Math" panose="02040503050406030204" pitchFamily="18" charset="0"/>
                              <a:ea typeface="Cambria Math" panose="02040503050406030204" pitchFamily="18" charset="0"/>
                            </a:rPr>
                            <m:t>𝑆</m:t>
                          </m:r>
                        </m:e>
                        <m:sub>
                          <m:r>
                            <a:rPr lang="en-GB" sz="1400" b="0" i="1" smtClean="0">
                              <a:latin typeface="Cambria Math" panose="02040503050406030204" pitchFamily="18" charset="0"/>
                              <a:ea typeface="Cambria Math" panose="02040503050406030204" pitchFamily="18" charset="0"/>
                            </a:rPr>
                            <m:t>𝑇</m:t>
                          </m:r>
                        </m:sub>
                      </m:sSub>
                      <m:r>
                        <a:rPr lang="en-GB" sz="1400" b="0" i="1" smtClean="0">
                          <a:latin typeface="Cambria Math" panose="02040503050406030204" pitchFamily="18" charset="0"/>
                          <a:ea typeface="Cambria Math" panose="02040503050406030204" pitchFamily="18" charset="0"/>
                        </a:rPr>
                        <m:t> </m:t>
                      </m:r>
                      <m:r>
                        <m:rPr>
                          <m:nor/>
                        </m:rPr>
                        <a:rPr lang="en-GB" sz="1400" b="0" i="0" smtClean="0">
                          <a:latin typeface="Cambria Math" panose="02040503050406030204" pitchFamily="18" charset="0"/>
                          <a:ea typeface="Cambria Math" panose="02040503050406030204" pitchFamily="18" charset="0"/>
                        </a:rPr>
                        <m:t>for</m:t>
                      </m:r>
                      <m:r>
                        <a:rPr lang="en-GB" sz="1400" b="0" i="1" smtClean="0">
                          <a:latin typeface="Cambria Math" panose="02040503050406030204" pitchFamily="18" charset="0"/>
                          <a:ea typeface="Cambria Math" panose="02040503050406030204" pitchFamily="18" charset="0"/>
                        </a:rPr>
                        <m:t> </m:t>
                      </m:r>
                      <m:sSub>
                        <m:sSubPr>
                          <m:ctrlPr>
                            <a:rPr lang="en-GB" sz="1400" b="0" i="1" smtClean="0">
                              <a:latin typeface="Cambria Math" panose="02040503050406030204" pitchFamily="18" charset="0"/>
                              <a:ea typeface="Cambria Math" panose="02040503050406030204" pitchFamily="18" charset="0"/>
                            </a:rPr>
                          </m:ctrlPr>
                        </m:sSubPr>
                        <m:e>
                          <m:r>
                            <a:rPr lang="en-GB" sz="1400" b="0" i="1" smtClean="0">
                              <a:latin typeface="Cambria Math" panose="02040503050406030204" pitchFamily="18" charset="0"/>
                              <a:ea typeface="Cambria Math" panose="02040503050406030204" pitchFamily="18" charset="0"/>
                            </a:rPr>
                            <m:t>𝑆</m:t>
                          </m:r>
                        </m:e>
                        <m:sub>
                          <m:r>
                            <a:rPr lang="en-GB" sz="1400" b="0" i="1" smtClean="0">
                              <a:latin typeface="Cambria Math" panose="02040503050406030204" pitchFamily="18" charset="0"/>
                              <a:ea typeface="Cambria Math" panose="02040503050406030204" pitchFamily="18" charset="0"/>
                            </a:rPr>
                            <m:t>𝑇</m:t>
                          </m:r>
                        </m:sub>
                      </m:sSub>
                      <m:r>
                        <a:rPr lang="en-GB" sz="1400" b="0" i="1" smtClean="0">
                          <a:latin typeface="Cambria Math" panose="02040503050406030204" pitchFamily="18" charset="0"/>
                          <a:ea typeface="Cambria Math" panose="02040503050406030204" pitchFamily="18" charset="0"/>
                        </a:rPr>
                        <m:t>&gt;</m:t>
                      </m:r>
                      <m:r>
                        <a:rPr lang="en-GB" sz="1400" b="0" i="1" smtClean="0">
                          <a:latin typeface="Cambria Math" panose="02040503050406030204" pitchFamily="18" charset="0"/>
                          <a:ea typeface="Cambria Math" panose="02040503050406030204" pitchFamily="18" charset="0"/>
                        </a:rPr>
                        <m:t>𝑋</m:t>
                      </m:r>
                      <m:r>
                        <a:rPr lang="en-GB" sz="1400" b="0" i="1" smtClean="0">
                          <a:latin typeface="Cambria Math" panose="02040503050406030204" pitchFamily="18" charset="0"/>
                          <a:ea typeface="Cambria Math" panose="02040503050406030204" pitchFamily="18" charset="0"/>
                        </a:rPr>
                        <m:t>, </m:t>
                      </m:r>
                      <m:r>
                        <a:rPr lang="en-GB" sz="1400" b="0" i="1" smtClean="0">
                          <a:latin typeface="Cambria Math" panose="02040503050406030204" pitchFamily="18" charset="0"/>
                          <a:ea typeface="Cambria Math" panose="02040503050406030204" pitchFamily="18" charset="0"/>
                        </a:rPr>
                        <m:t>𝑉</m:t>
                      </m:r>
                      <m:r>
                        <a:rPr lang="en-GB" sz="1400" b="0" i="1" smtClean="0">
                          <a:latin typeface="Cambria Math" panose="02040503050406030204" pitchFamily="18" charset="0"/>
                          <a:ea typeface="Cambria Math" panose="02040503050406030204" pitchFamily="18" charset="0"/>
                        </a:rPr>
                        <m:t>=0 </m:t>
                      </m:r>
                      <m:r>
                        <m:rPr>
                          <m:nor/>
                        </m:rPr>
                        <a:rPr lang="en-GB" sz="1400" b="0" i="0" smtClean="0">
                          <a:latin typeface="Cambria Math" panose="02040503050406030204" pitchFamily="18" charset="0"/>
                          <a:ea typeface="Cambria Math" panose="02040503050406030204" pitchFamily="18" charset="0"/>
                        </a:rPr>
                        <m:t>for</m:t>
                      </m:r>
                      <m:r>
                        <a:rPr lang="en-GB" sz="1400" b="0" i="1" smtClean="0">
                          <a:latin typeface="Cambria Math" panose="02040503050406030204" pitchFamily="18" charset="0"/>
                          <a:ea typeface="Cambria Math" panose="02040503050406030204" pitchFamily="18" charset="0"/>
                        </a:rPr>
                        <m:t> </m:t>
                      </m:r>
                      <m:sSub>
                        <m:sSubPr>
                          <m:ctrlPr>
                            <a:rPr lang="en-GB" sz="1400" b="0" i="1" smtClean="0">
                              <a:latin typeface="Cambria Math" panose="02040503050406030204" pitchFamily="18" charset="0"/>
                              <a:ea typeface="Cambria Math" panose="02040503050406030204" pitchFamily="18" charset="0"/>
                            </a:rPr>
                          </m:ctrlPr>
                        </m:sSubPr>
                        <m:e>
                          <m:r>
                            <a:rPr lang="en-GB" sz="1400" b="0" i="1" smtClean="0">
                              <a:latin typeface="Cambria Math" panose="02040503050406030204" pitchFamily="18" charset="0"/>
                              <a:ea typeface="Cambria Math" panose="02040503050406030204" pitchFamily="18" charset="0"/>
                            </a:rPr>
                            <m:t>𝑆</m:t>
                          </m:r>
                        </m:e>
                        <m:sub>
                          <m:r>
                            <a:rPr lang="en-GB" sz="1400" b="0" i="1" smtClean="0">
                              <a:latin typeface="Cambria Math" panose="02040503050406030204" pitchFamily="18" charset="0"/>
                              <a:ea typeface="Cambria Math" panose="02040503050406030204" pitchFamily="18" charset="0"/>
                            </a:rPr>
                            <m:t>𝑇</m:t>
                          </m:r>
                        </m:sub>
                      </m:sSub>
                      <m:r>
                        <a:rPr lang="en-GB" sz="1400" b="0" i="1" smtClean="0">
                          <a:latin typeface="Cambria Math" panose="02040503050406030204" pitchFamily="18" charset="0"/>
                          <a:ea typeface="Cambria Math" panose="02040503050406030204" pitchFamily="18" charset="0"/>
                        </a:rPr>
                        <m:t>≤</m:t>
                      </m:r>
                      <m:r>
                        <a:rPr lang="en-GB" sz="1400" b="0" i="1" smtClean="0">
                          <a:latin typeface="Cambria Math" panose="02040503050406030204" pitchFamily="18" charset="0"/>
                          <a:ea typeface="Cambria Math" panose="02040503050406030204" pitchFamily="18" charset="0"/>
                        </a:rPr>
                        <m:t>𝑋</m:t>
                      </m:r>
                    </m:oMath>
                  </m:oMathPara>
                </a14:m>
                <a:endParaRPr lang="en-GB" sz="1400" i="1" dirty="0">
                  <a:latin typeface="Cambria Math"/>
                  <a:ea typeface="Cambria Math" panose="02040503050406030204" pitchFamily="18" charset="0"/>
                </a:endParaRPr>
              </a:p>
            </p:txBody>
          </p:sp>
        </mc:Choice>
        <mc:Fallback xmlns="">
          <p:sp>
            <p:nvSpPr>
              <p:cNvPr id="131" name="TextovéPole 130"/>
              <p:cNvSpPr txBox="1">
                <a:spLocks noRot="1" noChangeAspect="1" noMove="1" noResize="1" noEditPoints="1" noAdjustHandles="1" noChangeArrowheads="1" noChangeShapeType="1" noTextEdit="1"/>
              </p:cNvSpPr>
              <p:nvPr/>
            </p:nvSpPr>
            <p:spPr>
              <a:xfrm>
                <a:off x="1836000" y="5868000"/>
                <a:ext cx="2887394" cy="215444"/>
              </a:xfrm>
              <a:prstGeom prst="rect">
                <a:avLst/>
              </a:prstGeom>
              <a:blipFill>
                <a:blip r:embed="rId14"/>
                <a:stretch>
                  <a:fillRect l="-2110" b="-17143"/>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32" name="TextovéPole 131"/>
              <p:cNvSpPr txBox="1"/>
              <p:nvPr/>
            </p:nvSpPr>
            <p:spPr>
              <a:xfrm>
                <a:off x="5112000" y="5868000"/>
                <a:ext cx="2779287" cy="215444"/>
              </a:xfrm>
              <a:prstGeom prst="rect">
                <a:avLst/>
              </a:prstGeom>
              <a:noFill/>
            </p:spPr>
            <p:txBody>
              <a:bodyPr wrap="none" lIns="0" tIns="0" rIns="0" bIns="0" rtlCol="0">
                <a:spAutoFit/>
              </a:bodyPr>
              <a:lstStyle/>
              <a:p>
                <a:pPr algn="ctr"/>
                <a14:m>
                  <m:oMathPara xmlns:m="http://schemas.openxmlformats.org/officeDocument/2006/math">
                    <m:oMathParaPr>
                      <m:jc m:val="left"/>
                    </m:oMathParaPr>
                    <m:oMath xmlns:m="http://schemas.openxmlformats.org/officeDocument/2006/math">
                      <m:r>
                        <a:rPr lang="en-GB" sz="1400" b="0" i="1" smtClean="0">
                          <a:latin typeface="Cambria Math" panose="02040503050406030204" pitchFamily="18" charset="0"/>
                          <a:ea typeface="Cambria Math" panose="02040503050406030204" pitchFamily="18" charset="0"/>
                        </a:rPr>
                        <m:t>𝑉</m:t>
                      </m:r>
                      <m:r>
                        <a:rPr lang="en-GB" sz="1400" b="0" i="1" smtClean="0">
                          <a:latin typeface="Cambria Math" panose="02040503050406030204" pitchFamily="18" charset="0"/>
                          <a:ea typeface="Cambria Math" panose="02040503050406030204" pitchFamily="18" charset="0"/>
                        </a:rPr>
                        <m:t>=</m:t>
                      </m:r>
                      <m:sSub>
                        <m:sSubPr>
                          <m:ctrlPr>
                            <a:rPr lang="en-GB" sz="1400" b="0" i="1" smtClean="0">
                              <a:latin typeface="Cambria Math" panose="02040503050406030204" pitchFamily="18" charset="0"/>
                              <a:ea typeface="Cambria Math" panose="02040503050406030204" pitchFamily="18" charset="0"/>
                            </a:rPr>
                          </m:ctrlPr>
                        </m:sSubPr>
                        <m:e>
                          <m:r>
                            <a:rPr lang="en-GB" sz="1400" b="0" i="1" smtClean="0">
                              <a:latin typeface="Cambria Math" panose="02040503050406030204" pitchFamily="18" charset="0"/>
                              <a:ea typeface="Cambria Math" panose="02040503050406030204" pitchFamily="18" charset="0"/>
                            </a:rPr>
                            <m:t>𝑆</m:t>
                          </m:r>
                        </m:e>
                        <m:sub>
                          <m:r>
                            <a:rPr lang="en-GB" sz="1400" b="0" i="1" smtClean="0">
                              <a:latin typeface="Cambria Math" panose="02040503050406030204" pitchFamily="18" charset="0"/>
                              <a:ea typeface="Cambria Math" panose="02040503050406030204" pitchFamily="18" charset="0"/>
                            </a:rPr>
                            <m:t>𝑇</m:t>
                          </m:r>
                        </m:sub>
                      </m:sSub>
                      <m:r>
                        <a:rPr lang="en-GB" sz="1400" b="0" i="1" smtClean="0">
                          <a:latin typeface="Cambria Math" panose="02040503050406030204" pitchFamily="18" charset="0"/>
                          <a:ea typeface="Cambria Math" panose="02040503050406030204" pitchFamily="18" charset="0"/>
                        </a:rPr>
                        <m:t> </m:t>
                      </m:r>
                      <m:r>
                        <m:rPr>
                          <m:nor/>
                        </m:rPr>
                        <a:rPr lang="en-GB" sz="1400" b="0" i="0" smtClean="0">
                          <a:latin typeface="Cambria Math" panose="02040503050406030204" pitchFamily="18" charset="0"/>
                          <a:ea typeface="Cambria Math" panose="02040503050406030204" pitchFamily="18" charset="0"/>
                        </a:rPr>
                        <m:t>for</m:t>
                      </m:r>
                      <m:r>
                        <a:rPr lang="en-GB" sz="1400" b="0" i="1" smtClean="0">
                          <a:latin typeface="Cambria Math" panose="02040503050406030204" pitchFamily="18" charset="0"/>
                          <a:ea typeface="Cambria Math" panose="02040503050406030204" pitchFamily="18" charset="0"/>
                        </a:rPr>
                        <m:t> </m:t>
                      </m:r>
                      <m:sSub>
                        <m:sSubPr>
                          <m:ctrlPr>
                            <a:rPr lang="en-GB" sz="1400" b="0" i="1" smtClean="0">
                              <a:latin typeface="Cambria Math" panose="02040503050406030204" pitchFamily="18" charset="0"/>
                              <a:ea typeface="Cambria Math" panose="02040503050406030204" pitchFamily="18" charset="0"/>
                            </a:rPr>
                          </m:ctrlPr>
                        </m:sSubPr>
                        <m:e>
                          <m:r>
                            <a:rPr lang="en-GB" sz="1400" b="0" i="1" smtClean="0">
                              <a:latin typeface="Cambria Math" panose="02040503050406030204" pitchFamily="18" charset="0"/>
                              <a:ea typeface="Cambria Math" panose="02040503050406030204" pitchFamily="18" charset="0"/>
                            </a:rPr>
                            <m:t>𝑆</m:t>
                          </m:r>
                        </m:e>
                        <m:sub>
                          <m:r>
                            <a:rPr lang="en-GB" sz="1400" b="0" i="1" smtClean="0">
                              <a:latin typeface="Cambria Math" panose="02040503050406030204" pitchFamily="18" charset="0"/>
                              <a:ea typeface="Cambria Math" panose="02040503050406030204" pitchFamily="18" charset="0"/>
                            </a:rPr>
                            <m:t>𝑇</m:t>
                          </m:r>
                        </m:sub>
                      </m:sSub>
                      <m:r>
                        <a:rPr lang="en-GB" sz="1400" b="0" i="1" smtClean="0">
                          <a:latin typeface="Cambria Math" panose="02040503050406030204" pitchFamily="18" charset="0"/>
                          <a:ea typeface="Cambria Math" panose="02040503050406030204" pitchFamily="18" charset="0"/>
                        </a:rPr>
                        <m:t>&lt;</m:t>
                      </m:r>
                      <m:r>
                        <a:rPr lang="en-GB" sz="1400" b="0" i="1" smtClean="0">
                          <a:latin typeface="Cambria Math" panose="02040503050406030204" pitchFamily="18" charset="0"/>
                          <a:ea typeface="Cambria Math" panose="02040503050406030204" pitchFamily="18" charset="0"/>
                        </a:rPr>
                        <m:t>𝑋</m:t>
                      </m:r>
                      <m:r>
                        <a:rPr lang="en-GB" sz="1400" b="0" i="1" smtClean="0">
                          <a:latin typeface="Cambria Math" panose="02040503050406030204" pitchFamily="18" charset="0"/>
                          <a:ea typeface="Cambria Math" panose="02040503050406030204" pitchFamily="18" charset="0"/>
                        </a:rPr>
                        <m:t>, </m:t>
                      </m:r>
                      <m:r>
                        <a:rPr lang="en-GB" sz="1400" b="0" i="1" smtClean="0">
                          <a:latin typeface="Cambria Math" panose="02040503050406030204" pitchFamily="18" charset="0"/>
                          <a:ea typeface="Cambria Math" panose="02040503050406030204" pitchFamily="18" charset="0"/>
                        </a:rPr>
                        <m:t>𝑉</m:t>
                      </m:r>
                      <m:r>
                        <a:rPr lang="en-GB" sz="1400" b="0" i="1" smtClean="0">
                          <a:latin typeface="Cambria Math" panose="02040503050406030204" pitchFamily="18" charset="0"/>
                          <a:ea typeface="Cambria Math" panose="02040503050406030204" pitchFamily="18" charset="0"/>
                        </a:rPr>
                        <m:t>=0 </m:t>
                      </m:r>
                      <m:r>
                        <m:rPr>
                          <m:nor/>
                        </m:rPr>
                        <a:rPr lang="en-GB" sz="1400" b="0" i="0" smtClean="0">
                          <a:latin typeface="Cambria Math" panose="02040503050406030204" pitchFamily="18" charset="0"/>
                          <a:ea typeface="Cambria Math" panose="02040503050406030204" pitchFamily="18" charset="0"/>
                        </a:rPr>
                        <m:t>for</m:t>
                      </m:r>
                      <m:r>
                        <a:rPr lang="en-GB" sz="1400" b="0" i="1" smtClean="0">
                          <a:latin typeface="Cambria Math" panose="02040503050406030204" pitchFamily="18" charset="0"/>
                          <a:ea typeface="Cambria Math" panose="02040503050406030204" pitchFamily="18" charset="0"/>
                        </a:rPr>
                        <m:t> </m:t>
                      </m:r>
                      <m:sSub>
                        <m:sSubPr>
                          <m:ctrlPr>
                            <a:rPr lang="en-GB" sz="1400" b="0" i="1" smtClean="0">
                              <a:latin typeface="Cambria Math" panose="02040503050406030204" pitchFamily="18" charset="0"/>
                              <a:ea typeface="Cambria Math" panose="02040503050406030204" pitchFamily="18" charset="0"/>
                            </a:rPr>
                          </m:ctrlPr>
                        </m:sSubPr>
                        <m:e>
                          <m:r>
                            <a:rPr lang="en-GB" sz="1400" b="0" i="1" smtClean="0">
                              <a:latin typeface="Cambria Math" panose="02040503050406030204" pitchFamily="18" charset="0"/>
                              <a:ea typeface="Cambria Math" panose="02040503050406030204" pitchFamily="18" charset="0"/>
                            </a:rPr>
                            <m:t>𝑆</m:t>
                          </m:r>
                        </m:e>
                        <m:sub>
                          <m:r>
                            <a:rPr lang="en-GB" sz="1400" b="0" i="1" smtClean="0">
                              <a:latin typeface="Cambria Math" panose="02040503050406030204" pitchFamily="18" charset="0"/>
                              <a:ea typeface="Cambria Math" panose="02040503050406030204" pitchFamily="18" charset="0"/>
                            </a:rPr>
                            <m:t>𝑇</m:t>
                          </m:r>
                        </m:sub>
                      </m:sSub>
                      <m:r>
                        <a:rPr lang="en-GB" sz="1400" b="0" i="1" smtClean="0">
                          <a:latin typeface="Cambria Math" panose="02040503050406030204" pitchFamily="18" charset="0"/>
                          <a:ea typeface="Cambria Math" panose="02040503050406030204" pitchFamily="18" charset="0"/>
                        </a:rPr>
                        <m:t>≥</m:t>
                      </m:r>
                      <m:r>
                        <a:rPr lang="en-GB" sz="1400" b="0" i="1" smtClean="0">
                          <a:latin typeface="Cambria Math" panose="02040503050406030204" pitchFamily="18" charset="0"/>
                          <a:ea typeface="Cambria Math" panose="02040503050406030204" pitchFamily="18" charset="0"/>
                        </a:rPr>
                        <m:t>𝑋</m:t>
                      </m:r>
                    </m:oMath>
                  </m:oMathPara>
                </a14:m>
                <a:endParaRPr lang="en-GB" sz="1400" i="1" dirty="0">
                  <a:latin typeface="Cambria Math"/>
                  <a:ea typeface="Cambria Math" panose="02040503050406030204" pitchFamily="18" charset="0"/>
                </a:endParaRPr>
              </a:p>
            </p:txBody>
          </p:sp>
        </mc:Choice>
        <mc:Fallback xmlns="">
          <p:sp>
            <p:nvSpPr>
              <p:cNvPr id="132" name="TextovéPole 131"/>
              <p:cNvSpPr txBox="1">
                <a:spLocks noRot="1" noChangeAspect="1" noMove="1" noResize="1" noEditPoints="1" noAdjustHandles="1" noChangeArrowheads="1" noChangeShapeType="1" noTextEdit="1"/>
              </p:cNvSpPr>
              <p:nvPr/>
            </p:nvSpPr>
            <p:spPr>
              <a:xfrm>
                <a:off x="5112000" y="5868000"/>
                <a:ext cx="2779287" cy="215444"/>
              </a:xfrm>
              <a:prstGeom prst="rect">
                <a:avLst/>
              </a:prstGeom>
              <a:blipFill>
                <a:blip r:embed="rId15"/>
                <a:stretch>
                  <a:fillRect l="-2193" b="-17143"/>
                </a:stretch>
              </a:blipFill>
            </p:spPr>
            <p:txBody>
              <a:bodyPr/>
              <a:lstStyle/>
              <a:p>
                <a:r>
                  <a:rPr lang="en-GB">
                    <a:noFill/>
                  </a:rPr>
                  <a:t> </a:t>
                </a:r>
              </a:p>
            </p:txBody>
          </p:sp>
        </mc:Fallback>
      </mc:AlternateContent>
      <p:sp>
        <p:nvSpPr>
          <p:cNvPr id="78" name="TextovéPole 77"/>
          <p:cNvSpPr txBox="1"/>
          <p:nvPr/>
        </p:nvSpPr>
        <p:spPr>
          <a:xfrm>
            <a:off x="1187624" y="1810333"/>
            <a:ext cx="7812375" cy="646331"/>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noProof="0" dirty="0">
                <a:latin typeface="Cambria Math" panose="02040503050406030204" pitchFamily="18" charset="0"/>
                <a:ea typeface="Cambria Math" panose="02040503050406030204" pitchFamily="18" charset="0"/>
              </a:rPr>
              <a:t>Binary options exist in two basic designs: cash-or-nothing binary option and asset-or-nothing binary option </a:t>
            </a:r>
          </a:p>
        </p:txBody>
      </p:sp>
      <p:grpSp>
        <p:nvGrpSpPr>
          <p:cNvPr id="20" name="Skupina 19">
            <a:extLst>
              <a:ext uri="{FF2B5EF4-FFF2-40B4-BE49-F238E27FC236}">
                <a16:creationId xmlns:a16="http://schemas.microsoft.com/office/drawing/2014/main" id="{A7660299-F7CD-A712-8EC1-7C848F766288}"/>
              </a:ext>
            </a:extLst>
          </p:cNvPr>
          <p:cNvGrpSpPr/>
          <p:nvPr/>
        </p:nvGrpSpPr>
        <p:grpSpPr>
          <a:xfrm>
            <a:off x="1812811" y="2688910"/>
            <a:ext cx="2249479" cy="1053475"/>
            <a:chOff x="1836000" y="2700000"/>
            <a:chExt cx="2249479" cy="1053475"/>
          </a:xfrm>
        </p:grpSpPr>
        <p:grpSp>
          <p:nvGrpSpPr>
            <p:cNvPr id="11" name="Skupina 10"/>
            <p:cNvGrpSpPr/>
            <p:nvPr/>
          </p:nvGrpSpPr>
          <p:grpSpPr>
            <a:xfrm>
              <a:off x="1836000" y="2700000"/>
              <a:ext cx="2249479" cy="1053475"/>
              <a:chOff x="1742964" y="2287408"/>
              <a:chExt cx="2249479" cy="1053475"/>
            </a:xfrm>
          </p:grpSpPr>
          <mc:AlternateContent xmlns:mc="http://schemas.openxmlformats.org/markup-compatibility/2006" xmlns:a14="http://schemas.microsoft.com/office/drawing/2010/main">
            <mc:Choice Requires="a14">
              <p:sp>
                <p:nvSpPr>
                  <p:cNvPr id="76" name="TextovéPole 75">
                    <a:extLst>
                      <a:ext uri="{FF2B5EF4-FFF2-40B4-BE49-F238E27FC236}">
                        <a16:creationId xmlns:a16="http://schemas.microsoft.com/office/drawing/2014/main" id="{1129F341-0890-4352-8ECF-8AB4C01D6AF5}"/>
                      </a:ext>
                    </a:extLst>
                  </p:cNvPr>
                  <p:cNvSpPr txBox="1"/>
                  <p:nvPr/>
                </p:nvSpPr>
                <p:spPr>
                  <a:xfrm>
                    <a:off x="2789737" y="3079658"/>
                    <a:ext cx="187089" cy="261225"/>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r>
                            <a:rPr lang="en-GB" sz="1100" b="0" i="1" smtClean="0">
                              <a:latin typeface="Cambria Math" panose="02040503050406030204" pitchFamily="18" charset="0"/>
                            </a:rPr>
                            <m:t>𝑋</m:t>
                          </m:r>
                        </m:oMath>
                      </m:oMathPara>
                    </a14:m>
                    <a:endParaRPr lang="en-GB" sz="1100" i="1" baseline="-25000" dirty="0"/>
                  </a:p>
                </p:txBody>
              </p:sp>
            </mc:Choice>
            <mc:Fallback xmlns="">
              <p:sp>
                <p:nvSpPr>
                  <p:cNvPr id="76" name="TextovéPole 75">
                    <a:extLst>
                      <a:ext uri="{FF2B5EF4-FFF2-40B4-BE49-F238E27FC236}">
                        <a16:creationId xmlns:a16="http://schemas.microsoft.com/office/drawing/2014/main" id="{1129F341-0890-4352-8ECF-8AB4C01D6AF5}"/>
                      </a:ext>
                    </a:extLst>
                  </p:cNvPr>
                  <p:cNvSpPr txBox="1">
                    <a:spLocks noRot="1" noChangeAspect="1" noMove="1" noResize="1" noEditPoints="1" noAdjustHandles="1" noChangeArrowheads="1" noChangeShapeType="1" noTextEdit="1"/>
                  </p:cNvSpPr>
                  <p:nvPr/>
                </p:nvSpPr>
                <p:spPr>
                  <a:xfrm>
                    <a:off x="2789737" y="3079658"/>
                    <a:ext cx="187089" cy="261225"/>
                  </a:xfrm>
                  <a:prstGeom prst="rect">
                    <a:avLst/>
                  </a:prstGeom>
                  <a:blipFill>
                    <a:blip r:embed="rId16"/>
                    <a:stretch>
                      <a:fillRect l="-6452"/>
                    </a:stretch>
                  </a:blipFill>
                </p:spPr>
                <p:txBody>
                  <a:bodyPr/>
                  <a:lstStyle/>
                  <a:p>
                    <a:r>
                      <a:rPr lang="en-GB">
                        <a:noFill/>
                      </a:rPr>
                      <a:t> </a:t>
                    </a:r>
                  </a:p>
                </p:txBody>
              </p:sp>
            </mc:Fallback>
          </mc:AlternateContent>
          <p:cxnSp>
            <p:nvCxnSpPr>
              <p:cNvPr id="77" name="Přímá spojnice 76">
                <a:extLst>
                  <a:ext uri="{FF2B5EF4-FFF2-40B4-BE49-F238E27FC236}">
                    <a16:creationId xmlns:a16="http://schemas.microsoft.com/office/drawing/2014/main" id="{1A8E3DAD-B6C4-40D4-9CE0-16917D2F95E3}"/>
                  </a:ext>
                </a:extLst>
              </p:cNvPr>
              <p:cNvCxnSpPr>
                <a:cxnSpLocks/>
              </p:cNvCxnSpPr>
              <p:nvPr/>
            </p:nvCxnSpPr>
            <p:spPr>
              <a:xfrm>
                <a:off x="1932065" y="2474228"/>
                <a:ext cx="0" cy="860513"/>
              </a:xfrm>
              <a:prstGeom prst="line">
                <a:avLst/>
              </a:prstGeom>
              <a:ln w="6350">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79" name="Přímá spojnice 78">
                <a:extLst>
                  <a:ext uri="{FF2B5EF4-FFF2-40B4-BE49-F238E27FC236}">
                    <a16:creationId xmlns:a16="http://schemas.microsoft.com/office/drawing/2014/main" id="{906A2621-6FF0-4E69-B93F-0FD3D7509E11}"/>
                  </a:ext>
                </a:extLst>
              </p:cNvPr>
              <p:cNvCxnSpPr/>
              <p:nvPr/>
            </p:nvCxnSpPr>
            <p:spPr>
              <a:xfrm>
                <a:off x="2881824" y="2655132"/>
                <a:ext cx="0" cy="466929"/>
              </a:xfrm>
              <a:prstGeom prst="line">
                <a:avLst/>
              </a:prstGeom>
              <a:ln w="12700">
                <a:solidFill>
                  <a:schemeClr val="tx1"/>
                </a:solidFill>
                <a:prstDash val="sysDot"/>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80" name="Přímá spojnice 79">
                <a:extLst>
                  <a:ext uri="{FF2B5EF4-FFF2-40B4-BE49-F238E27FC236}">
                    <a16:creationId xmlns:a16="http://schemas.microsoft.com/office/drawing/2014/main" id="{366013F4-C598-4589-BCA9-4D63C7A09A98}"/>
                  </a:ext>
                </a:extLst>
              </p:cNvPr>
              <p:cNvCxnSpPr/>
              <p:nvPr/>
            </p:nvCxnSpPr>
            <p:spPr>
              <a:xfrm>
                <a:off x="1942681" y="3110187"/>
                <a:ext cx="1765223" cy="0"/>
              </a:xfrm>
              <a:prstGeom prst="line">
                <a:avLst/>
              </a:prstGeom>
              <a:ln w="6350">
                <a:solidFill>
                  <a:schemeClr val="accent1"/>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82" name="Přímá spojnice 81">
                <a:extLst>
                  <a:ext uri="{FF2B5EF4-FFF2-40B4-BE49-F238E27FC236}">
                    <a16:creationId xmlns:a16="http://schemas.microsoft.com/office/drawing/2014/main" id="{F1012CB4-74D9-4DC7-84BD-B0CB720F5659}"/>
                  </a:ext>
                </a:extLst>
              </p:cNvPr>
              <p:cNvCxnSpPr/>
              <p:nvPr/>
            </p:nvCxnSpPr>
            <p:spPr>
              <a:xfrm>
                <a:off x="1938440" y="2667648"/>
                <a:ext cx="923899" cy="0"/>
              </a:xfrm>
              <a:prstGeom prst="line">
                <a:avLst/>
              </a:prstGeom>
              <a:ln w="12700">
                <a:solidFill>
                  <a:schemeClr val="tx1"/>
                </a:solidFill>
                <a:prstDash val="sysDot"/>
                <a:headEnd type="none" w="lg" len="med"/>
                <a:tailEnd type="none" w="lg" len="med"/>
              </a:ln>
            </p:spPr>
            <p:style>
              <a:lnRef idx="1">
                <a:schemeClr val="accent1"/>
              </a:lnRef>
              <a:fillRef idx="0">
                <a:schemeClr val="accent1"/>
              </a:fillRef>
              <a:effectRef idx="0">
                <a:schemeClr val="accent1"/>
              </a:effectRef>
              <a:fontRef idx="minor">
                <a:schemeClr val="tx1"/>
              </a:fontRef>
            </p:style>
          </p:cxnSp>
          <p:sp>
            <p:nvSpPr>
              <p:cNvPr id="86" name="TextovéPole 85">
                <a:extLst>
                  <a:ext uri="{FF2B5EF4-FFF2-40B4-BE49-F238E27FC236}">
                    <a16:creationId xmlns:a16="http://schemas.microsoft.com/office/drawing/2014/main" id="{08463747-ADBE-47DD-BD10-8F53E0250636}"/>
                  </a:ext>
                </a:extLst>
              </p:cNvPr>
              <p:cNvSpPr txBox="1"/>
              <p:nvPr/>
            </p:nvSpPr>
            <p:spPr>
              <a:xfrm>
                <a:off x="1763688" y="2287408"/>
                <a:ext cx="2228755" cy="240066"/>
              </a:xfrm>
              <a:prstGeom prst="rect">
                <a:avLst/>
              </a:prstGeom>
              <a:noFill/>
              <a:ln>
                <a:noFill/>
              </a:ln>
            </p:spPr>
            <p:txBody>
              <a:bodyPr wrap="square" rtlCol="0">
                <a:spAutoFit/>
              </a:bodyPr>
              <a:lstStyle/>
              <a:p>
                <a:pPr marL="0" lvl="2" algn="ctr">
                  <a:lnSpc>
                    <a:spcPct val="80000"/>
                  </a:lnSpc>
                  <a:buClr>
                    <a:srgbClr val="7030A0"/>
                  </a:buClr>
                  <a:buSzPct val="80000"/>
                </a:pPr>
                <a:r>
                  <a:rPr lang="en-GB" sz="1200" b="1" noProof="0">
                    <a:latin typeface="Cambria Math" panose="02040503050406030204" pitchFamily="18" charset="0"/>
                    <a:ea typeface="Cambria Math" panose="02040503050406030204" pitchFamily="18" charset="0"/>
                    <a:sym typeface="Wingdings 2" panose="05020102010507070707" pitchFamily="18" charset="2"/>
                  </a:rPr>
                  <a:t>Long cash-or-nothing call </a:t>
                </a:r>
                <a:endParaRPr lang="en-GB" sz="1200" b="1" noProof="0">
                  <a:latin typeface="Cambria Math" panose="02040503050406030204" pitchFamily="18" charset="0"/>
                  <a:ea typeface="Cambria Math" panose="02040503050406030204" pitchFamily="18" charset="0"/>
                </a:endParaRPr>
              </a:p>
            </p:txBody>
          </p:sp>
          <p:cxnSp>
            <p:nvCxnSpPr>
              <p:cNvPr id="90" name="Přímá spojnice 89">
                <a:extLst>
                  <a:ext uri="{FF2B5EF4-FFF2-40B4-BE49-F238E27FC236}">
                    <a16:creationId xmlns:a16="http://schemas.microsoft.com/office/drawing/2014/main" id="{F1012CB4-74D9-4DC7-84BD-B0CB720F5659}"/>
                  </a:ext>
                </a:extLst>
              </p:cNvPr>
              <p:cNvCxnSpPr/>
              <p:nvPr/>
            </p:nvCxnSpPr>
            <p:spPr>
              <a:xfrm>
                <a:off x="1938440" y="3117916"/>
                <a:ext cx="926375" cy="0"/>
              </a:xfrm>
              <a:prstGeom prst="line">
                <a:avLst/>
              </a:prstGeom>
              <a:ln w="31750" cap="rnd">
                <a:solidFill>
                  <a:srgbClr val="C00000"/>
                </a:solidFill>
                <a:prstDash val="solid"/>
                <a:headEnd type="none" w="lg" len="med"/>
                <a:tailEnd type="none" w="lg"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94" name="TextovéPole 93">
                    <a:extLst>
                      <a:ext uri="{FF2B5EF4-FFF2-40B4-BE49-F238E27FC236}">
                        <a16:creationId xmlns:a16="http://schemas.microsoft.com/office/drawing/2014/main" id="{1129F341-0890-4352-8ECF-8AB4C01D6AF5}"/>
                      </a:ext>
                    </a:extLst>
                  </p:cNvPr>
                  <p:cNvSpPr txBox="1"/>
                  <p:nvPr/>
                </p:nvSpPr>
                <p:spPr>
                  <a:xfrm>
                    <a:off x="1742964" y="2539262"/>
                    <a:ext cx="187089" cy="261225"/>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r>
                            <a:rPr lang="en-GB" sz="1100" b="0" i="1" smtClean="0">
                              <a:latin typeface="Cambria Math" panose="02040503050406030204" pitchFamily="18" charset="0"/>
                            </a:rPr>
                            <m:t>𝑄</m:t>
                          </m:r>
                        </m:oMath>
                      </m:oMathPara>
                    </a14:m>
                    <a:endParaRPr lang="en-GB" sz="1100" i="1" baseline="-25000" dirty="0"/>
                  </a:p>
                </p:txBody>
              </p:sp>
            </mc:Choice>
            <mc:Fallback xmlns="">
              <p:sp>
                <p:nvSpPr>
                  <p:cNvPr id="94" name="TextovéPole 93">
                    <a:extLst>
                      <a:ext uri="{FF2B5EF4-FFF2-40B4-BE49-F238E27FC236}">
                        <a16:creationId xmlns:a16="http://schemas.microsoft.com/office/drawing/2014/main" id="{1129F341-0890-4352-8ECF-8AB4C01D6AF5}"/>
                      </a:ext>
                    </a:extLst>
                  </p:cNvPr>
                  <p:cNvSpPr txBox="1">
                    <a:spLocks noRot="1" noChangeAspect="1" noMove="1" noResize="1" noEditPoints="1" noAdjustHandles="1" noChangeArrowheads="1" noChangeShapeType="1" noTextEdit="1"/>
                  </p:cNvSpPr>
                  <p:nvPr/>
                </p:nvSpPr>
                <p:spPr>
                  <a:xfrm>
                    <a:off x="1742964" y="2539262"/>
                    <a:ext cx="187089" cy="261225"/>
                  </a:xfrm>
                  <a:prstGeom prst="rect">
                    <a:avLst/>
                  </a:prstGeom>
                  <a:blipFill>
                    <a:blip r:embed="rId17"/>
                    <a:stretch>
                      <a:fillRect l="-16129"/>
                    </a:stretch>
                  </a:blipFill>
                </p:spPr>
                <p:txBody>
                  <a:bodyPr/>
                  <a:lstStyle/>
                  <a:p>
                    <a:r>
                      <a:rPr lang="cs-CZ">
                        <a:noFill/>
                      </a:rPr>
                      <a:t> </a:t>
                    </a:r>
                  </a:p>
                </p:txBody>
              </p:sp>
            </mc:Fallback>
          </mc:AlternateContent>
          <p:cxnSp>
            <p:nvCxnSpPr>
              <p:cNvPr id="93" name="Přímá spojnice 92">
                <a:extLst>
                  <a:ext uri="{FF2B5EF4-FFF2-40B4-BE49-F238E27FC236}">
                    <a16:creationId xmlns:a16="http://schemas.microsoft.com/office/drawing/2014/main" id="{F1012CB4-74D9-4DC7-84BD-B0CB720F5659}"/>
                  </a:ext>
                </a:extLst>
              </p:cNvPr>
              <p:cNvCxnSpPr/>
              <p:nvPr/>
            </p:nvCxnSpPr>
            <p:spPr>
              <a:xfrm>
                <a:off x="2890056" y="2667648"/>
                <a:ext cx="926375" cy="0"/>
              </a:xfrm>
              <a:prstGeom prst="line">
                <a:avLst/>
              </a:prstGeom>
              <a:ln w="31750" cap="rnd">
                <a:solidFill>
                  <a:srgbClr val="C00000"/>
                </a:solidFill>
                <a:prstDash val="solid"/>
                <a:headEnd type="none" w="lg" len="med"/>
                <a:tailEnd type="none" w="lg" len="med"/>
              </a:ln>
            </p:spPr>
            <p:style>
              <a:lnRef idx="1">
                <a:schemeClr val="accent1"/>
              </a:lnRef>
              <a:fillRef idx="0">
                <a:schemeClr val="accent1"/>
              </a:fillRef>
              <a:effectRef idx="0">
                <a:schemeClr val="accent1"/>
              </a:effectRef>
              <a:fontRef idx="minor">
                <a:schemeClr val="tx1"/>
              </a:fontRef>
            </p:style>
          </p:cxnSp>
        </p:grpSp>
        <mc:AlternateContent xmlns:mc="http://schemas.openxmlformats.org/markup-compatibility/2006" xmlns:a14="http://schemas.microsoft.com/office/drawing/2010/main">
          <mc:Choice Requires="a14">
            <p:sp>
              <p:nvSpPr>
                <p:cNvPr id="17" name="TextovéPole 16">
                  <a:extLst>
                    <a:ext uri="{FF2B5EF4-FFF2-40B4-BE49-F238E27FC236}">
                      <a16:creationId xmlns:a16="http://schemas.microsoft.com/office/drawing/2014/main" id="{8CC47606-FC25-4A2D-364B-DF8AEA144DB2}"/>
                    </a:ext>
                  </a:extLst>
                </p:cNvPr>
                <p:cNvSpPr txBox="1"/>
                <p:nvPr/>
              </p:nvSpPr>
              <p:spPr>
                <a:xfrm>
                  <a:off x="3664911" y="3465336"/>
                  <a:ext cx="187089" cy="261225"/>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sSub>
                          <m:sSubPr>
                            <m:ctrlPr>
                              <a:rPr lang="en-GB" sz="1100" b="0" i="1" smtClean="0">
                                <a:latin typeface="Cambria Math" panose="02040503050406030204" pitchFamily="18" charset="0"/>
                              </a:rPr>
                            </m:ctrlPr>
                          </m:sSubPr>
                          <m:e>
                            <m:r>
                              <a:rPr lang="cs-CZ" sz="1100" b="0" i="1" smtClean="0">
                                <a:latin typeface="Cambria Math" panose="02040503050406030204" pitchFamily="18" charset="0"/>
                              </a:rPr>
                              <m:t>𝑆</m:t>
                            </m:r>
                          </m:e>
                          <m:sub>
                            <m:r>
                              <a:rPr lang="cs-CZ" sz="1100" b="0" i="1" smtClean="0">
                                <a:latin typeface="Cambria Math" panose="02040503050406030204" pitchFamily="18" charset="0"/>
                              </a:rPr>
                              <m:t>𝑇</m:t>
                            </m:r>
                          </m:sub>
                        </m:sSub>
                      </m:oMath>
                    </m:oMathPara>
                  </a14:m>
                  <a:endParaRPr lang="en-GB" sz="1100" i="1" baseline="-25000" dirty="0"/>
                </a:p>
              </p:txBody>
            </p:sp>
          </mc:Choice>
          <mc:Fallback xmlns="">
            <p:sp>
              <p:nvSpPr>
                <p:cNvPr id="17" name="TextovéPole 16">
                  <a:extLst>
                    <a:ext uri="{FF2B5EF4-FFF2-40B4-BE49-F238E27FC236}">
                      <a16:creationId xmlns:a16="http://schemas.microsoft.com/office/drawing/2014/main" id="{8CC47606-FC25-4A2D-364B-DF8AEA144DB2}"/>
                    </a:ext>
                  </a:extLst>
                </p:cNvPr>
                <p:cNvSpPr txBox="1">
                  <a:spLocks noRot="1" noChangeAspect="1" noMove="1" noResize="1" noEditPoints="1" noAdjustHandles="1" noChangeArrowheads="1" noChangeShapeType="1" noTextEdit="1"/>
                </p:cNvSpPr>
                <p:nvPr/>
              </p:nvSpPr>
              <p:spPr>
                <a:xfrm>
                  <a:off x="3664911" y="3465336"/>
                  <a:ext cx="187089" cy="261225"/>
                </a:xfrm>
                <a:prstGeom prst="rect">
                  <a:avLst/>
                </a:prstGeom>
                <a:blipFill>
                  <a:blip r:embed="rId18"/>
                  <a:stretch>
                    <a:fillRect l="-22581"/>
                  </a:stretch>
                </a:blipFill>
              </p:spPr>
              <p:txBody>
                <a:bodyPr/>
                <a:lstStyle/>
                <a:p>
                  <a:r>
                    <a:rPr lang="en-GB">
                      <a:noFill/>
                    </a:rPr>
                    <a:t> </a:t>
                  </a:r>
                </a:p>
              </p:txBody>
            </p:sp>
          </mc:Fallback>
        </mc:AlternateContent>
      </p:grpSp>
      <p:grpSp>
        <p:nvGrpSpPr>
          <p:cNvPr id="21" name="Skupina 20">
            <a:extLst>
              <a:ext uri="{FF2B5EF4-FFF2-40B4-BE49-F238E27FC236}">
                <a16:creationId xmlns:a16="http://schemas.microsoft.com/office/drawing/2014/main" id="{130F502A-CE46-AE56-96B6-CE5BA4D74DE3}"/>
              </a:ext>
            </a:extLst>
          </p:cNvPr>
          <p:cNvGrpSpPr/>
          <p:nvPr/>
        </p:nvGrpSpPr>
        <p:grpSpPr>
          <a:xfrm>
            <a:off x="5076000" y="2700000"/>
            <a:ext cx="2257294" cy="1045660"/>
            <a:chOff x="5076000" y="2700000"/>
            <a:chExt cx="2257294" cy="1045660"/>
          </a:xfrm>
        </p:grpSpPr>
        <p:grpSp>
          <p:nvGrpSpPr>
            <p:cNvPr id="14" name="Skupina 13"/>
            <p:cNvGrpSpPr/>
            <p:nvPr/>
          </p:nvGrpSpPr>
          <p:grpSpPr>
            <a:xfrm>
              <a:off x="5076000" y="2700000"/>
              <a:ext cx="2257294" cy="1045660"/>
              <a:chOff x="4374327" y="2150159"/>
              <a:chExt cx="2257294" cy="1045660"/>
            </a:xfrm>
          </p:grpSpPr>
          <mc:AlternateContent xmlns:mc="http://schemas.openxmlformats.org/markup-compatibility/2006" xmlns:a14="http://schemas.microsoft.com/office/drawing/2010/main">
            <mc:Choice Requires="a14">
              <p:sp>
                <p:nvSpPr>
                  <p:cNvPr id="107" name="TextovéPole 106">
                    <a:extLst>
                      <a:ext uri="{FF2B5EF4-FFF2-40B4-BE49-F238E27FC236}">
                        <a16:creationId xmlns:a16="http://schemas.microsoft.com/office/drawing/2014/main" id="{1129F341-0890-4352-8ECF-8AB4C01D6AF5}"/>
                      </a:ext>
                    </a:extLst>
                  </p:cNvPr>
                  <p:cNvSpPr txBox="1"/>
                  <p:nvPr/>
                </p:nvSpPr>
                <p:spPr>
                  <a:xfrm>
                    <a:off x="5398641" y="2934594"/>
                    <a:ext cx="187089" cy="261225"/>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r>
                            <a:rPr lang="en-GB" sz="1100" b="0" i="1" smtClean="0">
                              <a:latin typeface="Cambria Math" panose="02040503050406030204" pitchFamily="18" charset="0"/>
                            </a:rPr>
                            <m:t>𝑋</m:t>
                          </m:r>
                        </m:oMath>
                      </m:oMathPara>
                    </a14:m>
                    <a:endParaRPr lang="en-GB" sz="1100" i="1" baseline="-25000" dirty="0"/>
                  </a:p>
                </p:txBody>
              </p:sp>
            </mc:Choice>
            <mc:Fallback xmlns="">
              <p:sp>
                <p:nvSpPr>
                  <p:cNvPr id="107" name="TextovéPole 106">
                    <a:extLst>
                      <a:ext uri="{FF2B5EF4-FFF2-40B4-BE49-F238E27FC236}">
                        <a16:creationId xmlns:a16="http://schemas.microsoft.com/office/drawing/2014/main" id="{1129F341-0890-4352-8ECF-8AB4C01D6AF5}"/>
                      </a:ext>
                    </a:extLst>
                  </p:cNvPr>
                  <p:cNvSpPr txBox="1">
                    <a:spLocks noRot="1" noChangeAspect="1" noMove="1" noResize="1" noEditPoints="1" noAdjustHandles="1" noChangeArrowheads="1" noChangeShapeType="1" noTextEdit="1"/>
                  </p:cNvSpPr>
                  <p:nvPr/>
                </p:nvSpPr>
                <p:spPr>
                  <a:xfrm>
                    <a:off x="5398641" y="2934594"/>
                    <a:ext cx="187089" cy="261225"/>
                  </a:xfrm>
                  <a:prstGeom prst="rect">
                    <a:avLst/>
                  </a:prstGeom>
                  <a:blipFill>
                    <a:blip r:embed="rId19"/>
                    <a:stretch>
                      <a:fillRect l="-6452"/>
                    </a:stretch>
                  </a:blipFill>
                </p:spPr>
                <p:txBody>
                  <a:bodyPr/>
                  <a:lstStyle/>
                  <a:p>
                    <a:r>
                      <a:rPr lang="cs-CZ">
                        <a:noFill/>
                      </a:rPr>
                      <a:t> </a:t>
                    </a:r>
                  </a:p>
                </p:txBody>
              </p:sp>
            </mc:Fallback>
          </mc:AlternateContent>
          <p:cxnSp>
            <p:nvCxnSpPr>
              <p:cNvPr id="108" name="Přímá spojnice 107">
                <a:extLst>
                  <a:ext uri="{FF2B5EF4-FFF2-40B4-BE49-F238E27FC236}">
                    <a16:creationId xmlns:a16="http://schemas.microsoft.com/office/drawing/2014/main" id="{1A8E3DAD-B6C4-40D4-9CE0-16917D2F95E3}"/>
                  </a:ext>
                </a:extLst>
              </p:cNvPr>
              <p:cNvCxnSpPr>
                <a:cxnSpLocks/>
              </p:cNvCxnSpPr>
              <p:nvPr/>
            </p:nvCxnSpPr>
            <p:spPr>
              <a:xfrm>
                <a:off x="4571243" y="2336979"/>
                <a:ext cx="0" cy="858840"/>
              </a:xfrm>
              <a:prstGeom prst="line">
                <a:avLst/>
              </a:prstGeom>
              <a:ln w="6350">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09" name="Přímá spojnice 108">
                <a:extLst>
                  <a:ext uri="{FF2B5EF4-FFF2-40B4-BE49-F238E27FC236}">
                    <a16:creationId xmlns:a16="http://schemas.microsoft.com/office/drawing/2014/main" id="{906A2621-6FF0-4E69-B93F-0FD3D7509E11}"/>
                  </a:ext>
                </a:extLst>
              </p:cNvPr>
              <p:cNvCxnSpPr/>
              <p:nvPr/>
            </p:nvCxnSpPr>
            <p:spPr>
              <a:xfrm>
                <a:off x="5521002" y="2517883"/>
                <a:ext cx="0" cy="466929"/>
              </a:xfrm>
              <a:prstGeom prst="line">
                <a:avLst/>
              </a:prstGeom>
              <a:ln w="12700">
                <a:solidFill>
                  <a:schemeClr val="tx1"/>
                </a:solidFill>
                <a:prstDash val="sysDot"/>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10" name="Přímá spojnice 109">
                <a:extLst>
                  <a:ext uri="{FF2B5EF4-FFF2-40B4-BE49-F238E27FC236}">
                    <a16:creationId xmlns:a16="http://schemas.microsoft.com/office/drawing/2014/main" id="{366013F4-C598-4589-BCA9-4D63C7A09A98}"/>
                  </a:ext>
                </a:extLst>
              </p:cNvPr>
              <p:cNvCxnSpPr/>
              <p:nvPr/>
            </p:nvCxnSpPr>
            <p:spPr>
              <a:xfrm>
                <a:off x="4581859" y="2972938"/>
                <a:ext cx="1765223" cy="0"/>
              </a:xfrm>
              <a:prstGeom prst="line">
                <a:avLst/>
              </a:prstGeom>
              <a:ln w="6350">
                <a:solidFill>
                  <a:schemeClr val="accent1"/>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sp>
            <p:nvSpPr>
              <p:cNvPr id="112" name="TextovéPole 111">
                <a:extLst>
                  <a:ext uri="{FF2B5EF4-FFF2-40B4-BE49-F238E27FC236}">
                    <a16:creationId xmlns:a16="http://schemas.microsoft.com/office/drawing/2014/main" id="{08463747-ADBE-47DD-BD10-8F53E0250636}"/>
                  </a:ext>
                </a:extLst>
              </p:cNvPr>
              <p:cNvSpPr txBox="1"/>
              <p:nvPr/>
            </p:nvSpPr>
            <p:spPr>
              <a:xfrm>
                <a:off x="4402866" y="2150159"/>
                <a:ext cx="2228755" cy="240066"/>
              </a:xfrm>
              <a:prstGeom prst="rect">
                <a:avLst/>
              </a:prstGeom>
              <a:noFill/>
              <a:ln>
                <a:noFill/>
              </a:ln>
            </p:spPr>
            <p:txBody>
              <a:bodyPr wrap="square" rtlCol="0">
                <a:spAutoFit/>
              </a:bodyPr>
              <a:lstStyle/>
              <a:p>
                <a:pPr marL="0" lvl="2" algn="ctr">
                  <a:lnSpc>
                    <a:spcPct val="80000"/>
                  </a:lnSpc>
                  <a:buClr>
                    <a:srgbClr val="7030A0"/>
                  </a:buClr>
                  <a:buSzPct val="80000"/>
                </a:pPr>
                <a:r>
                  <a:rPr lang="en-GB" sz="1200" b="1" noProof="0">
                    <a:latin typeface="Cambria Math" panose="02040503050406030204" pitchFamily="18" charset="0"/>
                    <a:ea typeface="Cambria Math" panose="02040503050406030204" pitchFamily="18" charset="0"/>
                    <a:sym typeface="Wingdings 2" panose="05020102010507070707" pitchFamily="18" charset="2"/>
                  </a:rPr>
                  <a:t>Long cash-or-nothing put </a:t>
                </a:r>
                <a:endParaRPr lang="en-GB" sz="1200" b="1" noProof="0">
                  <a:latin typeface="Cambria Math" panose="02040503050406030204" pitchFamily="18" charset="0"/>
                  <a:ea typeface="Cambria Math" panose="02040503050406030204" pitchFamily="18" charset="0"/>
                </a:endParaRPr>
              </a:p>
            </p:txBody>
          </p:sp>
          <p:cxnSp>
            <p:nvCxnSpPr>
              <p:cNvPr id="113" name="Přímá spojnice 112">
                <a:extLst>
                  <a:ext uri="{FF2B5EF4-FFF2-40B4-BE49-F238E27FC236}">
                    <a16:creationId xmlns:a16="http://schemas.microsoft.com/office/drawing/2014/main" id="{F1012CB4-74D9-4DC7-84BD-B0CB720F5659}"/>
                  </a:ext>
                </a:extLst>
              </p:cNvPr>
              <p:cNvCxnSpPr/>
              <p:nvPr/>
            </p:nvCxnSpPr>
            <p:spPr>
              <a:xfrm>
                <a:off x="4577618" y="2516341"/>
                <a:ext cx="926375" cy="0"/>
              </a:xfrm>
              <a:prstGeom prst="line">
                <a:avLst/>
              </a:prstGeom>
              <a:ln w="31750" cap="rnd">
                <a:solidFill>
                  <a:srgbClr val="C00000"/>
                </a:solidFill>
                <a:prstDash val="solid"/>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14" name="Přímá spojnice 113">
                <a:extLst>
                  <a:ext uri="{FF2B5EF4-FFF2-40B4-BE49-F238E27FC236}">
                    <a16:creationId xmlns:a16="http://schemas.microsoft.com/office/drawing/2014/main" id="{F1012CB4-74D9-4DC7-84BD-B0CB720F5659}"/>
                  </a:ext>
                </a:extLst>
              </p:cNvPr>
              <p:cNvCxnSpPr/>
              <p:nvPr/>
            </p:nvCxnSpPr>
            <p:spPr>
              <a:xfrm>
                <a:off x="5527475" y="2973507"/>
                <a:ext cx="926375" cy="0"/>
              </a:xfrm>
              <a:prstGeom prst="line">
                <a:avLst/>
              </a:prstGeom>
              <a:ln w="31750" cap="rnd">
                <a:solidFill>
                  <a:srgbClr val="C00000"/>
                </a:solidFill>
                <a:prstDash val="solid"/>
                <a:headEnd type="none" w="lg" len="med"/>
                <a:tailEnd type="none" w="lg"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15" name="TextovéPole 114">
                    <a:extLst>
                      <a:ext uri="{FF2B5EF4-FFF2-40B4-BE49-F238E27FC236}">
                        <a16:creationId xmlns:a16="http://schemas.microsoft.com/office/drawing/2014/main" id="{1129F341-0890-4352-8ECF-8AB4C01D6AF5}"/>
                      </a:ext>
                    </a:extLst>
                  </p:cNvPr>
                  <p:cNvSpPr txBox="1"/>
                  <p:nvPr/>
                </p:nvSpPr>
                <p:spPr>
                  <a:xfrm>
                    <a:off x="4374327" y="2394198"/>
                    <a:ext cx="187089" cy="261225"/>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r>
                            <a:rPr lang="en-GB" sz="1100" b="0" i="1" smtClean="0">
                              <a:latin typeface="Cambria Math" panose="02040503050406030204" pitchFamily="18" charset="0"/>
                            </a:rPr>
                            <m:t>𝑄</m:t>
                          </m:r>
                        </m:oMath>
                      </m:oMathPara>
                    </a14:m>
                    <a:endParaRPr lang="en-GB" sz="1100" i="1" baseline="-25000" dirty="0"/>
                  </a:p>
                </p:txBody>
              </p:sp>
            </mc:Choice>
            <mc:Fallback xmlns="">
              <p:sp>
                <p:nvSpPr>
                  <p:cNvPr id="115" name="TextovéPole 114">
                    <a:extLst>
                      <a:ext uri="{FF2B5EF4-FFF2-40B4-BE49-F238E27FC236}">
                        <a16:creationId xmlns:a16="http://schemas.microsoft.com/office/drawing/2014/main" id="{1129F341-0890-4352-8ECF-8AB4C01D6AF5}"/>
                      </a:ext>
                    </a:extLst>
                  </p:cNvPr>
                  <p:cNvSpPr txBox="1">
                    <a:spLocks noRot="1" noChangeAspect="1" noMove="1" noResize="1" noEditPoints="1" noAdjustHandles="1" noChangeArrowheads="1" noChangeShapeType="1" noTextEdit="1"/>
                  </p:cNvSpPr>
                  <p:nvPr/>
                </p:nvSpPr>
                <p:spPr>
                  <a:xfrm>
                    <a:off x="4374327" y="2394198"/>
                    <a:ext cx="187089" cy="261225"/>
                  </a:xfrm>
                  <a:prstGeom prst="rect">
                    <a:avLst/>
                  </a:prstGeom>
                  <a:blipFill>
                    <a:blip r:embed="rId17"/>
                    <a:stretch>
                      <a:fillRect l="-16129"/>
                    </a:stretch>
                  </a:blipFill>
                </p:spPr>
                <p:txBody>
                  <a:bodyPr/>
                  <a:lstStyle/>
                  <a:p>
                    <a:r>
                      <a:rPr lang="cs-CZ">
                        <a:noFill/>
                      </a:rPr>
                      <a:t> </a:t>
                    </a:r>
                  </a:p>
                </p:txBody>
              </p:sp>
            </mc:Fallback>
          </mc:AlternateContent>
        </p:grpSp>
        <mc:AlternateContent xmlns:mc="http://schemas.openxmlformats.org/markup-compatibility/2006" xmlns:a14="http://schemas.microsoft.com/office/drawing/2010/main">
          <mc:Choice Requires="a14">
            <p:sp>
              <p:nvSpPr>
                <p:cNvPr id="18" name="TextovéPole 17">
                  <a:extLst>
                    <a:ext uri="{FF2B5EF4-FFF2-40B4-BE49-F238E27FC236}">
                      <a16:creationId xmlns:a16="http://schemas.microsoft.com/office/drawing/2014/main" id="{F46C7EBA-9379-BDEC-0297-82EA4A7FD175}"/>
                    </a:ext>
                  </a:extLst>
                </p:cNvPr>
                <p:cNvSpPr txBox="1"/>
                <p:nvPr/>
              </p:nvSpPr>
              <p:spPr>
                <a:xfrm>
                  <a:off x="6995751" y="3467887"/>
                  <a:ext cx="187089" cy="261225"/>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sSub>
                          <m:sSubPr>
                            <m:ctrlPr>
                              <a:rPr lang="en-GB" sz="1100" b="0" i="1" smtClean="0">
                                <a:latin typeface="Cambria Math" panose="02040503050406030204" pitchFamily="18" charset="0"/>
                              </a:rPr>
                            </m:ctrlPr>
                          </m:sSubPr>
                          <m:e>
                            <m:r>
                              <a:rPr lang="cs-CZ" sz="1100" b="0" i="1" smtClean="0">
                                <a:latin typeface="Cambria Math" panose="02040503050406030204" pitchFamily="18" charset="0"/>
                              </a:rPr>
                              <m:t>𝑆</m:t>
                            </m:r>
                          </m:e>
                          <m:sub>
                            <m:r>
                              <a:rPr lang="cs-CZ" sz="1100" b="0" i="1" smtClean="0">
                                <a:latin typeface="Cambria Math" panose="02040503050406030204" pitchFamily="18" charset="0"/>
                              </a:rPr>
                              <m:t>𝑇</m:t>
                            </m:r>
                          </m:sub>
                        </m:sSub>
                      </m:oMath>
                    </m:oMathPara>
                  </a14:m>
                  <a:endParaRPr lang="en-GB" sz="1100" i="1" baseline="-25000" dirty="0"/>
                </a:p>
              </p:txBody>
            </p:sp>
          </mc:Choice>
          <mc:Fallback xmlns="">
            <p:sp>
              <p:nvSpPr>
                <p:cNvPr id="18" name="TextovéPole 17">
                  <a:extLst>
                    <a:ext uri="{FF2B5EF4-FFF2-40B4-BE49-F238E27FC236}">
                      <a16:creationId xmlns:a16="http://schemas.microsoft.com/office/drawing/2014/main" id="{F46C7EBA-9379-BDEC-0297-82EA4A7FD175}"/>
                    </a:ext>
                  </a:extLst>
                </p:cNvPr>
                <p:cNvSpPr txBox="1">
                  <a:spLocks noRot="1" noChangeAspect="1" noMove="1" noResize="1" noEditPoints="1" noAdjustHandles="1" noChangeArrowheads="1" noChangeShapeType="1" noTextEdit="1"/>
                </p:cNvSpPr>
                <p:nvPr/>
              </p:nvSpPr>
              <p:spPr>
                <a:xfrm>
                  <a:off x="6995751" y="3467887"/>
                  <a:ext cx="187089" cy="261225"/>
                </a:xfrm>
                <a:prstGeom prst="rect">
                  <a:avLst/>
                </a:prstGeom>
                <a:blipFill>
                  <a:blip r:embed="rId20"/>
                  <a:stretch>
                    <a:fillRect l="-26667"/>
                  </a:stretch>
                </a:blipFill>
              </p:spPr>
              <p:txBody>
                <a:bodyPr/>
                <a:lstStyle/>
                <a:p>
                  <a:r>
                    <a:rPr lang="en-GB">
                      <a:noFill/>
                    </a:rPr>
                    <a:t> </a:t>
                  </a:r>
                </a:p>
              </p:txBody>
            </p:sp>
          </mc:Fallback>
        </mc:AlternateContent>
      </p:grpSp>
      <p:grpSp>
        <p:nvGrpSpPr>
          <p:cNvPr id="25" name="Skupina 24">
            <a:extLst>
              <a:ext uri="{FF2B5EF4-FFF2-40B4-BE49-F238E27FC236}">
                <a16:creationId xmlns:a16="http://schemas.microsoft.com/office/drawing/2014/main" id="{85113876-17EF-35F6-2257-A25293A28F05}"/>
              </a:ext>
            </a:extLst>
          </p:cNvPr>
          <p:cNvGrpSpPr/>
          <p:nvPr/>
        </p:nvGrpSpPr>
        <p:grpSpPr>
          <a:xfrm>
            <a:off x="1836000" y="4500000"/>
            <a:ext cx="2126158" cy="1402758"/>
            <a:chOff x="1836000" y="4500000"/>
            <a:chExt cx="2126158" cy="1402758"/>
          </a:xfrm>
        </p:grpSpPr>
        <p:grpSp>
          <p:nvGrpSpPr>
            <p:cNvPr id="19" name="Skupina 18"/>
            <p:cNvGrpSpPr/>
            <p:nvPr/>
          </p:nvGrpSpPr>
          <p:grpSpPr>
            <a:xfrm>
              <a:off x="1836000" y="4500000"/>
              <a:ext cx="2126158" cy="1402758"/>
              <a:chOff x="1859213" y="3915753"/>
              <a:chExt cx="2126158" cy="1402758"/>
            </a:xfrm>
          </p:grpSpPr>
          <p:cxnSp>
            <p:nvCxnSpPr>
              <p:cNvPr id="97" name="Přímá spojnice 96">
                <a:extLst>
                  <a:ext uri="{FF2B5EF4-FFF2-40B4-BE49-F238E27FC236}">
                    <a16:creationId xmlns:a16="http://schemas.microsoft.com/office/drawing/2014/main" id="{1A8E3DAD-B6C4-40D4-9CE0-16917D2F95E3}"/>
                  </a:ext>
                </a:extLst>
              </p:cNvPr>
              <p:cNvCxnSpPr/>
              <p:nvPr/>
            </p:nvCxnSpPr>
            <p:spPr>
              <a:xfrm>
                <a:off x="2048314" y="4250675"/>
                <a:ext cx="0" cy="971976"/>
              </a:xfrm>
              <a:prstGeom prst="line">
                <a:avLst/>
              </a:prstGeom>
              <a:ln w="6350">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98" name="Přímá spojnice 97">
                <a:extLst>
                  <a:ext uri="{FF2B5EF4-FFF2-40B4-BE49-F238E27FC236}">
                    <a16:creationId xmlns:a16="http://schemas.microsoft.com/office/drawing/2014/main" id="{906A2621-6FF0-4E69-B93F-0FD3D7509E11}"/>
                  </a:ext>
                </a:extLst>
              </p:cNvPr>
              <p:cNvCxnSpPr/>
              <p:nvPr/>
            </p:nvCxnSpPr>
            <p:spPr>
              <a:xfrm>
                <a:off x="2508886" y="4643517"/>
                <a:ext cx="0" cy="466929"/>
              </a:xfrm>
              <a:prstGeom prst="line">
                <a:avLst/>
              </a:prstGeom>
              <a:ln w="12700">
                <a:solidFill>
                  <a:schemeClr val="tx1"/>
                </a:solidFill>
                <a:prstDash val="sysDot"/>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99" name="Přímá spojnice 98">
                <a:extLst>
                  <a:ext uri="{FF2B5EF4-FFF2-40B4-BE49-F238E27FC236}">
                    <a16:creationId xmlns:a16="http://schemas.microsoft.com/office/drawing/2014/main" id="{366013F4-C598-4589-BCA9-4D63C7A09A98}"/>
                  </a:ext>
                </a:extLst>
              </p:cNvPr>
              <p:cNvCxnSpPr/>
              <p:nvPr/>
            </p:nvCxnSpPr>
            <p:spPr>
              <a:xfrm>
                <a:off x="2058930" y="5098572"/>
                <a:ext cx="1765223" cy="0"/>
              </a:xfrm>
              <a:prstGeom prst="line">
                <a:avLst/>
              </a:prstGeom>
              <a:ln w="6350">
                <a:solidFill>
                  <a:schemeClr val="accent1"/>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sp>
            <p:nvSpPr>
              <p:cNvPr id="101" name="TextovéPole 100">
                <a:extLst>
                  <a:ext uri="{FF2B5EF4-FFF2-40B4-BE49-F238E27FC236}">
                    <a16:creationId xmlns:a16="http://schemas.microsoft.com/office/drawing/2014/main" id="{08463747-ADBE-47DD-BD10-8F53E0250636}"/>
                  </a:ext>
                </a:extLst>
              </p:cNvPr>
              <p:cNvSpPr txBox="1"/>
              <p:nvPr/>
            </p:nvSpPr>
            <p:spPr>
              <a:xfrm>
                <a:off x="1950272" y="3915753"/>
                <a:ext cx="2035099" cy="240066"/>
              </a:xfrm>
              <a:prstGeom prst="rect">
                <a:avLst/>
              </a:prstGeom>
              <a:noFill/>
              <a:ln>
                <a:noFill/>
              </a:ln>
            </p:spPr>
            <p:txBody>
              <a:bodyPr wrap="square" rtlCol="0">
                <a:spAutoFit/>
              </a:bodyPr>
              <a:lstStyle/>
              <a:p>
                <a:pPr marL="0" lvl="2" algn="ctr">
                  <a:lnSpc>
                    <a:spcPct val="80000"/>
                  </a:lnSpc>
                  <a:buClr>
                    <a:srgbClr val="7030A0"/>
                  </a:buClr>
                  <a:buSzPct val="80000"/>
                </a:pPr>
                <a:r>
                  <a:rPr lang="en-GB" sz="1200" b="1" noProof="0">
                    <a:latin typeface="Cambria Math" panose="02040503050406030204" pitchFamily="18" charset="0"/>
                    <a:ea typeface="Cambria Math" panose="02040503050406030204" pitchFamily="18" charset="0"/>
                    <a:sym typeface="Wingdings 2" panose="05020102010507070707" pitchFamily="18" charset="2"/>
                  </a:rPr>
                  <a:t>Long asset-or-nothing call </a:t>
                </a:r>
                <a:endParaRPr lang="en-GB" sz="1200" b="1" noProof="0">
                  <a:latin typeface="Cambria Math" panose="02040503050406030204" pitchFamily="18" charset="0"/>
                  <a:ea typeface="Cambria Math" panose="02040503050406030204" pitchFamily="18" charset="0"/>
                </a:endParaRPr>
              </a:p>
            </p:txBody>
          </p:sp>
          <p:cxnSp>
            <p:nvCxnSpPr>
              <p:cNvPr id="102" name="Přímá spojnice 101">
                <a:extLst>
                  <a:ext uri="{FF2B5EF4-FFF2-40B4-BE49-F238E27FC236}">
                    <a16:creationId xmlns:a16="http://schemas.microsoft.com/office/drawing/2014/main" id="{F1012CB4-74D9-4DC7-84BD-B0CB720F5659}"/>
                  </a:ext>
                </a:extLst>
              </p:cNvPr>
              <p:cNvCxnSpPr/>
              <p:nvPr/>
            </p:nvCxnSpPr>
            <p:spPr>
              <a:xfrm>
                <a:off x="2048633" y="5100245"/>
                <a:ext cx="450851" cy="0"/>
              </a:xfrm>
              <a:prstGeom prst="line">
                <a:avLst/>
              </a:prstGeom>
              <a:ln w="31750" cap="rnd">
                <a:solidFill>
                  <a:srgbClr val="C00000"/>
                </a:solidFill>
                <a:prstDash val="solid"/>
                <a:headEnd type="none" w="lg" len="med"/>
                <a:tailEnd type="none" w="lg"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04" name="TextovéPole 103">
                    <a:extLst>
                      <a:ext uri="{FF2B5EF4-FFF2-40B4-BE49-F238E27FC236}">
                        <a16:creationId xmlns:a16="http://schemas.microsoft.com/office/drawing/2014/main" id="{1129F341-0890-4352-8ECF-8AB4C01D6AF5}"/>
                      </a:ext>
                    </a:extLst>
                  </p:cNvPr>
                  <p:cNvSpPr txBox="1"/>
                  <p:nvPr/>
                </p:nvSpPr>
                <p:spPr>
                  <a:xfrm>
                    <a:off x="1859213" y="4512017"/>
                    <a:ext cx="187089" cy="261225"/>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r>
                            <a:rPr lang="en-GB" sz="1100" b="0" i="1" smtClean="0">
                              <a:latin typeface="Cambria Math" panose="02040503050406030204" pitchFamily="18" charset="0"/>
                            </a:rPr>
                            <m:t>𝑋</m:t>
                          </m:r>
                        </m:oMath>
                      </m:oMathPara>
                    </a14:m>
                    <a:endParaRPr lang="en-GB" sz="1100" i="1" baseline="-25000" dirty="0"/>
                  </a:p>
                </p:txBody>
              </p:sp>
            </mc:Choice>
            <mc:Fallback xmlns="">
              <p:sp>
                <p:nvSpPr>
                  <p:cNvPr id="104" name="TextovéPole 103">
                    <a:extLst>
                      <a:ext uri="{FF2B5EF4-FFF2-40B4-BE49-F238E27FC236}">
                        <a16:creationId xmlns:a16="http://schemas.microsoft.com/office/drawing/2014/main" id="{1129F341-0890-4352-8ECF-8AB4C01D6AF5}"/>
                      </a:ext>
                    </a:extLst>
                  </p:cNvPr>
                  <p:cNvSpPr txBox="1">
                    <a:spLocks noRot="1" noChangeAspect="1" noMove="1" noResize="1" noEditPoints="1" noAdjustHandles="1" noChangeArrowheads="1" noChangeShapeType="1" noTextEdit="1"/>
                  </p:cNvSpPr>
                  <p:nvPr/>
                </p:nvSpPr>
                <p:spPr>
                  <a:xfrm>
                    <a:off x="1859213" y="4512017"/>
                    <a:ext cx="187089" cy="261225"/>
                  </a:xfrm>
                  <a:prstGeom prst="rect">
                    <a:avLst/>
                  </a:prstGeom>
                  <a:blipFill>
                    <a:blip r:embed="rId19"/>
                    <a:stretch>
                      <a:fillRect l="-6452"/>
                    </a:stretch>
                  </a:blipFill>
                </p:spPr>
                <p:txBody>
                  <a:bodyPr/>
                  <a:lstStyle/>
                  <a:p>
                    <a:r>
                      <a:rPr lang="cs-CZ">
                        <a:noFill/>
                      </a:rPr>
                      <a:t> </a:t>
                    </a:r>
                  </a:p>
                </p:txBody>
              </p:sp>
            </mc:Fallback>
          </mc:AlternateContent>
          <p:cxnSp>
            <p:nvCxnSpPr>
              <p:cNvPr id="105" name="Přímá spojnice 104">
                <a:extLst>
                  <a:ext uri="{FF2B5EF4-FFF2-40B4-BE49-F238E27FC236}">
                    <a16:creationId xmlns:a16="http://schemas.microsoft.com/office/drawing/2014/main" id="{906A2621-6FF0-4E69-B93F-0FD3D7509E11}"/>
                  </a:ext>
                </a:extLst>
              </p:cNvPr>
              <p:cNvCxnSpPr/>
              <p:nvPr/>
            </p:nvCxnSpPr>
            <p:spPr>
              <a:xfrm flipH="1">
                <a:off x="2051721" y="4632400"/>
                <a:ext cx="460470" cy="460471"/>
              </a:xfrm>
              <a:prstGeom prst="line">
                <a:avLst/>
              </a:prstGeom>
              <a:ln w="12700">
                <a:solidFill>
                  <a:schemeClr val="tx1"/>
                </a:solidFill>
                <a:prstDash val="sysDot"/>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17" name="Přímá spojnice 116">
                <a:extLst>
                  <a:ext uri="{FF2B5EF4-FFF2-40B4-BE49-F238E27FC236}">
                    <a16:creationId xmlns:a16="http://schemas.microsoft.com/office/drawing/2014/main" id="{906A2621-6FF0-4E69-B93F-0FD3D7509E11}"/>
                  </a:ext>
                </a:extLst>
              </p:cNvPr>
              <p:cNvCxnSpPr/>
              <p:nvPr/>
            </p:nvCxnSpPr>
            <p:spPr>
              <a:xfrm flipH="1">
                <a:off x="2517652" y="4164837"/>
                <a:ext cx="460470" cy="460471"/>
              </a:xfrm>
              <a:prstGeom prst="line">
                <a:avLst/>
              </a:prstGeom>
              <a:ln w="31750" cap="rnd">
                <a:solidFill>
                  <a:srgbClr val="C00000"/>
                </a:solidFill>
                <a:prstDash val="solid"/>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18" name="Přímá spojnice 117">
                <a:extLst>
                  <a:ext uri="{FF2B5EF4-FFF2-40B4-BE49-F238E27FC236}">
                    <a16:creationId xmlns:a16="http://schemas.microsoft.com/office/drawing/2014/main" id="{F1012CB4-74D9-4DC7-84BD-B0CB720F5659}"/>
                  </a:ext>
                </a:extLst>
              </p:cNvPr>
              <p:cNvCxnSpPr/>
              <p:nvPr/>
            </p:nvCxnSpPr>
            <p:spPr>
              <a:xfrm>
                <a:off x="2056110" y="4643648"/>
                <a:ext cx="463896" cy="0"/>
              </a:xfrm>
              <a:prstGeom prst="line">
                <a:avLst/>
              </a:prstGeom>
              <a:ln w="12700">
                <a:solidFill>
                  <a:schemeClr val="tx1"/>
                </a:solidFill>
                <a:prstDash val="sysDot"/>
                <a:headEnd type="none" w="lg" len="med"/>
                <a:tailEnd type="none" w="lg"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19" name="TextovéPole 118">
                    <a:extLst>
                      <a:ext uri="{FF2B5EF4-FFF2-40B4-BE49-F238E27FC236}">
                        <a16:creationId xmlns:a16="http://schemas.microsoft.com/office/drawing/2014/main" id="{1129F341-0890-4352-8ECF-8AB4C01D6AF5}"/>
                      </a:ext>
                    </a:extLst>
                  </p:cNvPr>
                  <p:cNvSpPr txBox="1"/>
                  <p:nvPr/>
                </p:nvSpPr>
                <p:spPr>
                  <a:xfrm>
                    <a:off x="2419575" y="5057286"/>
                    <a:ext cx="187089" cy="261225"/>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r>
                            <a:rPr lang="en-GB" sz="1100" b="0" i="1" smtClean="0">
                              <a:latin typeface="Cambria Math" panose="02040503050406030204" pitchFamily="18" charset="0"/>
                            </a:rPr>
                            <m:t>𝑋</m:t>
                          </m:r>
                        </m:oMath>
                      </m:oMathPara>
                    </a14:m>
                    <a:endParaRPr lang="en-GB" sz="1100" i="1" baseline="-25000" dirty="0"/>
                  </a:p>
                </p:txBody>
              </p:sp>
            </mc:Choice>
            <mc:Fallback xmlns="">
              <p:sp>
                <p:nvSpPr>
                  <p:cNvPr id="119" name="TextovéPole 118">
                    <a:extLst>
                      <a:ext uri="{FF2B5EF4-FFF2-40B4-BE49-F238E27FC236}">
                        <a16:creationId xmlns:a16="http://schemas.microsoft.com/office/drawing/2014/main" id="{1129F341-0890-4352-8ECF-8AB4C01D6AF5}"/>
                      </a:ext>
                    </a:extLst>
                  </p:cNvPr>
                  <p:cNvSpPr txBox="1">
                    <a:spLocks noRot="1" noChangeAspect="1" noMove="1" noResize="1" noEditPoints="1" noAdjustHandles="1" noChangeArrowheads="1" noChangeShapeType="1" noTextEdit="1"/>
                  </p:cNvSpPr>
                  <p:nvPr/>
                </p:nvSpPr>
                <p:spPr>
                  <a:xfrm>
                    <a:off x="2419575" y="5057286"/>
                    <a:ext cx="187089" cy="261225"/>
                  </a:xfrm>
                  <a:prstGeom prst="rect">
                    <a:avLst/>
                  </a:prstGeom>
                  <a:blipFill>
                    <a:blip r:embed="rId21"/>
                    <a:stretch>
                      <a:fillRect l="-6452"/>
                    </a:stretch>
                  </a:blipFill>
                </p:spPr>
                <p:txBody>
                  <a:bodyPr/>
                  <a:lstStyle/>
                  <a:p>
                    <a:r>
                      <a:rPr lang="cs-CZ">
                        <a:noFill/>
                      </a:rPr>
                      <a:t> </a:t>
                    </a:r>
                  </a:p>
                </p:txBody>
              </p:sp>
            </mc:Fallback>
          </mc:AlternateContent>
        </p:grpSp>
        <mc:AlternateContent xmlns:mc="http://schemas.openxmlformats.org/markup-compatibility/2006" xmlns:a14="http://schemas.microsoft.com/office/drawing/2010/main">
          <mc:Choice Requires="a14">
            <p:sp>
              <p:nvSpPr>
                <p:cNvPr id="22" name="TextovéPole 21">
                  <a:extLst>
                    <a:ext uri="{FF2B5EF4-FFF2-40B4-BE49-F238E27FC236}">
                      <a16:creationId xmlns:a16="http://schemas.microsoft.com/office/drawing/2014/main" id="{E4E7683B-0F5A-CA5B-9479-696E3B2FD5CC}"/>
                    </a:ext>
                  </a:extLst>
                </p:cNvPr>
                <p:cNvSpPr txBox="1"/>
                <p:nvPr/>
              </p:nvSpPr>
              <p:spPr>
                <a:xfrm>
                  <a:off x="3664911" y="5621159"/>
                  <a:ext cx="187089" cy="261225"/>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sSub>
                          <m:sSubPr>
                            <m:ctrlPr>
                              <a:rPr lang="en-GB" sz="1100" b="0" i="1" smtClean="0">
                                <a:latin typeface="Cambria Math" panose="02040503050406030204" pitchFamily="18" charset="0"/>
                              </a:rPr>
                            </m:ctrlPr>
                          </m:sSubPr>
                          <m:e>
                            <m:r>
                              <a:rPr lang="cs-CZ" sz="1100" b="0" i="1" smtClean="0">
                                <a:latin typeface="Cambria Math" panose="02040503050406030204" pitchFamily="18" charset="0"/>
                              </a:rPr>
                              <m:t>𝑆</m:t>
                            </m:r>
                          </m:e>
                          <m:sub>
                            <m:r>
                              <a:rPr lang="cs-CZ" sz="1100" b="0" i="1" smtClean="0">
                                <a:latin typeface="Cambria Math" panose="02040503050406030204" pitchFamily="18" charset="0"/>
                              </a:rPr>
                              <m:t>𝑇</m:t>
                            </m:r>
                          </m:sub>
                        </m:sSub>
                      </m:oMath>
                    </m:oMathPara>
                  </a14:m>
                  <a:endParaRPr lang="en-GB" sz="1100" i="1" baseline="-25000" dirty="0"/>
                </a:p>
              </p:txBody>
            </p:sp>
          </mc:Choice>
          <mc:Fallback xmlns="">
            <p:sp>
              <p:nvSpPr>
                <p:cNvPr id="22" name="TextovéPole 21">
                  <a:extLst>
                    <a:ext uri="{FF2B5EF4-FFF2-40B4-BE49-F238E27FC236}">
                      <a16:creationId xmlns:a16="http://schemas.microsoft.com/office/drawing/2014/main" id="{E4E7683B-0F5A-CA5B-9479-696E3B2FD5CC}"/>
                    </a:ext>
                  </a:extLst>
                </p:cNvPr>
                <p:cNvSpPr txBox="1">
                  <a:spLocks noRot="1" noChangeAspect="1" noMove="1" noResize="1" noEditPoints="1" noAdjustHandles="1" noChangeArrowheads="1" noChangeShapeType="1" noTextEdit="1"/>
                </p:cNvSpPr>
                <p:nvPr/>
              </p:nvSpPr>
              <p:spPr>
                <a:xfrm>
                  <a:off x="3664911" y="5621159"/>
                  <a:ext cx="187089" cy="261225"/>
                </a:xfrm>
                <a:prstGeom prst="rect">
                  <a:avLst/>
                </a:prstGeom>
                <a:blipFill>
                  <a:blip r:embed="rId22"/>
                  <a:stretch>
                    <a:fillRect l="-22581"/>
                  </a:stretch>
                </a:blipFill>
              </p:spPr>
              <p:txBody>
                <a:bodyPr/>
                <a:lstStyle/>
                <a:p>
                  <a:r>
                    <a:rPr lang="en-GB">
                      <a:noFill/>
                    </a:rPr>
                    <a:t> </a:t>
                  </a:r>
                </a:p>
              </p:txBody>
            </p:sp>
          </mc:Fallback>
        </mc:AlternateContent>
      </p:grpSp>
      <p:grpSp>
        <p:nvGrpSpPr>
          <p:cNvPr id="27" name="Skupina 26">
            <a:extLst>
              <a:ext uri="{FF2B5EF4-FFF2-40B4-BE49-F238E27FC236}">
                <a16:creationId xmlns:a16="http://schemas.microsoft.com/office/drawing/2014/main" id="{43758AA1-6C2C-3F89-716B-F3247716B15D}"/>
              </a:ext>
            </a:extLst>
          </p:cNvPr>
          <p:cNvGrpSpPr/>
          <p:nvPr/>
        </p:nvGrpSpPr>
        <p:grpSpPr>
          <a:xfrm>
            <a:off x="5076000" y="4500000"/>
            <a:ext cx="2126158" cy="1401085"/>
            <a:chOff x="5076000" y="4500000"/>
            <a:chExt cx="2126158" cy="1401085"/>
          </a:xfrm>
        </p:grpSpPr>
        <p:grpSp>
          <p:nvGrpSpPr>
            <p:cNvPr id="24" name="Skupina 23"/>
            <p:cNvGrpSpPr/>
            <p:nvPr/>
          </p:nvGrpSpPr>
          <p:grpSpPr>
            <a:xfrm>
              <a:off x="5076000" y="4500000"/>
              <a:ext cx="2126158" cy="1401085"/>
              <a:chOff x="5099501" y="4044139"/>
              <a:chExt cx="2126158" cy="1401085"/>
            </a:xfrm>
          </p:grpSpPr>
          <p:grpSp>
            <p:nvGrpSpPr>
              <p:cNvPr id="23" name="Skupina 22"/>
              <p:cNvGrpSpPr/>
              <p:nvPr/>
            </p:nvGrpSpPr>
            <p:grpSpPr>
              <a:xfrm>
                <a:off x="5099501" y="4044139"/>
                <a:ext cx="2126158" cy="1306898"/>
                <a:chOff x="5099501" y="3915753"/>
                <a:chExt cx="2126158" cy="1306898"/>
              </a:xfrm>
            </p:grpSpPr>
            <p:cxnSp>
              <p:nvCxnSpPr>
                <p:cNvPr id="121" name="Přímá spojnice 120">
                  <a:extLst>
                    <a:ext uri="{FF2B5EF4-FFF2-40B4-BE49-F238E27FC236}">
                      <a16:creationId xmlns:a16="http://schemas.microsoft.com/office/drawing/2014/main" id="{1A8E3DAD-B6C4-40D4-9CE0-16917D2F95E3}"/>
                    </a:ext>
                  </a:extLst>
                </p:cNvPr>
                <p:cNvCxnSpPr/>
                <p:nvPr/>
              </p:nvCxnSpPr>
              <p:spPr>
                <a:xfrm>
                  <a:off x="5288602" y="4250675"/>
                  <a:ext cx="0" cy="971976"/>
                </a:xfrm>
                <a:prstGeom prst="line">
                  <a:avLst/>
                </a:prstGeom>
                <a:ln w="6350">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22" name="Přímá spojnice 121">
                  <a:extLst>
                    <a:ext uri="{FF2B5EF4-FFF2-40B4-BE49-F238E27FC236}">
                      <a16:creationId xmlns:a16="http://schemas.microsoft.com/office/drawing/2014/main" id="{906A2621-6FF0-4E69-B93F-0FD3D7509E11}"/>
                    </a:ext>
                  </a:extLst>
                </p:cNvPr>
                <p:cNvCxnSpPr/>
                <p:nvPr/>
              </p:nvCxnSpPr>
              <p:spPr>
                <a:xfrm>
                  <a:off x="5756989" y="4643517"/>
                  <a:ext cx="0" cy="466929"/>
                </a:xfrm>
                <a:prstGeom prst="line">
                  <a:avLst/>
                </a:prstGeom>
                <a:ln w="12700">
                  <a:solidFill>
                    <a:schemeClr val="tx1"/>
                  </a:solidFill>
                  <a:prstDash val="sysDot"/>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23" name="Přímá spojnice 122">
                  <a:extLst>
                    <a:ext uri="{FF2B5EF4-FFF2-40B4-BE49-F238E27FC236}">
                      <a16:creationId xmlns:a16="http://schemas.microsoft.com/office/drawing/2014/main" id="{366013F4-C598-4589-BCA9-4D63C7A09A98}"/>
                    </a:ext>
                  </a:extLst>
                </p:cNvPr>
                <p:cNvCxnSpPr/>
                <p:nvPr/>
              </p:nvCxnSpPr>
              <p:spPr>
                <a:xfrm>
                  <a:off x="5299218" y="5098572"/>
                  <a:ext cx="1765223" cy="0"/>
                </a:xfrm>
                <a:prstGeom prst="line">
                  <a:avLst/>
                </a:prstGeom>
                <a:ln w="6350">
                  <a:solidFill>
                    <a:schemeClr val="accent1"/>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sp>
              <p:nvSpPr>
                <p:cNvPr id="124" name="TextovéPole 123">
                  <a:extLst>
                    <a:ext uri="{FF2B5EF4-FFF2-40B4-BE49-F238E27FC236}">
                      <a16:creationId xmlns:a16="http://schemas.microsoft.com/office/drawing/2014/main" id="{08463747-ADBE-47DD-BD10-8F53E0250636}"/>
                    </a:ext>
                  </a:extLst>
                </p:cNvPr>
                <p:cNvSpPr txBox="1"/>
                <p:nvPr/>
              </p:nvSpPr>
              <p:spPr>
                <a:xfrm>
                  <a:off x="5190560" y="3915753"/>
                  <a:ext cx="2035099" cy="240066"/>
                </a:xfrm>
                <a:prstGeom prst="rect">
                  <a:avLst/>
                </a:prstGeom>
                <a:noFill/>
                <a:ln>
                  <a:noFill/>
                </a:ln>
              </p:spPr>
              <p:txBody>
                <a:bodyPr wrap="square" rtlCol="0">
                  <a:spAutoFit/>
                </a:bodyPr>
                <a:lstStyle/>
                <a:p>
                  <a:pPr marL="0" lvl="2" algn="ctr">
                    <a:lnSpc>
                      <a:spcPct val="80000"/>
                    </a:lnSpc>
                    <a:buClr>
                      <a:srgbClr val="7030A0"/>
                    </a:buClr>
                    <a:buSzPct val="80000"/>
                  </a:pPr>
                  <a:r>
                    <a:rPr lang="en-GB" sz="1200" b="1" noProof="0">
                      <a:latin typeface="Cambria Math" panose="02040503050406030204" pitchFamily="18" charset="0"/>
                      <a:ea typeface="Cambria Math" panose="02040503050406030204" pitchFamily="18" charset="0"/>
                      <a:sym typeface="Wingdings 2" panose="05020102010507070707" pitchFamily="18" charset="2"/>
                    </a:rPr>
                    <a:t>Long asset-or-nothing put </a:t>
                  </a:r>
                  <a:endParaRPr lang="en-GB" sz="1200" b="1" noProof="0">
                    <a:latin typeface="Cambria Math" panose="02040503050406030204" pitchFamily="18" charset="0"/>
                    <a:ea typeface="Cambria Math" panose="02040503050406030204" pitchFamily="18" charset="0"/>
                  </a:endParaRPr>
                </a:p>
              </p:txBody>
            </p:sp>
            <p:cxnSp>
              <p:nvCxnSpPr>
                <p:cNvPr id="125" name="Přímá spojnice 124">
                  <a:extLst>
                    <a:ext uri="{FF2B5EF4-FFF2-40B4-BE49-F238E27FC236}">
                      <a16:creationId xmlns:a16="http://schemas.microsoft.com/office/drawing/2014/main" id="{F1012CB4-74D9-4DC7-84BD-B0CB720F5659}"/>
                    </a:ext>
                  </a:extLst>
                </p:cNvPr>
                <p:cNvCxnSpPr/>
                <p:nvPr/>
              </p:nvCxnSpPr>
              <p:spPr>
                <a:xfrm>
                  <a:off x="5766000" y="5094189"/>
                  <a:ext cx="834336" cy="0"/>
                </a:xfrm>
                <a:prstGeom prst="line">
                  <a:avLst/>
                </a:prstGeom>
                <a:ln w="31750" cap="rnd">
                  <a:solidFill>
                    <a:srgbClr val="C00000"/>
                  </a:solidFill>
                  <a:prstDash val="solid"/>
                  <a:headEnd type="none" w="lg" len="med"/>
                  <a:tailEnd type="none" w="lg"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26" name="TextovéPole 125">
                      <a:extLst>
                        <a:ext uri="{FF2B5EF4-FFF2-40B4-BE49-F238E27FC236}">
                          <a16:creationId xmlns:a16="http://schemas.microsoft.com/office/drawing/2014/main" id="{1129F341-0890-4352-8ECF-8AB4C01D6AF5}"/>
                        </a:ext>
                      </a:extLst>
                    </p:cNvPr>
                    <p:cNvSpPr txBox="1"/>
                    <p:nvPr/>
                  </p:nvSpPr>
                  <p:spPr>
                    <a:xfrm>
                      <a:off x="5099501" y="4512017"/>
                      <a:ext cx="187089" cy="261225"/>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r>
                              <a:rPr lang="en-GB" sz="1100" b="0" i="1" smtClean="0">
                                <a:latin typeface="Cambria Math" panose="02040503050406030204" pitchFamily="18" charset="0"/>
                              </a:rPr>
                              <m:t>𝑋</m:t>
                            </m:r>
                          </m:oMath>
                        </m:oMathPara>
                      </a14:m>
                      <a:endParaRPr lang="en-GB" sz="1100" i="1" baseline="-25000" dirty="0"/>
                    </a:p>
                  </p:txBody>
                </p:sp>
              </mc:Choice>
              <mc:Fallback xmlns="">
                <p:sp>
                  <p:nvSpPr>
                    <p:cNvPr id="126" name="TextovéPole 125">
                      <a:extLst>
                        <a:ext uri="{FF2B5EF4-FFF2-40B4-BE49-F238E27FC236}">
                          <a16:creationId xmlns:a16="http://schemas.microsoft.com/office/drawing/2014/main" id="{1129F341-0890-4352-8ECF-8AB4C01D6AF5}"/>
                        </a:ext>
                      </a:extLst>
                    </p:cNvPr>
                    <p:cNvSpPr txBox="1">
                      <a:spLocks noRot="1" noChangeAspect="1" noMove="1" noResize="1" noEditPoints="1" noAdjustHandles="1" noChangeArrowheads="1" noChangeShapeType="1" noTextEdit="1"/>
                    </p:cNvSpPr>
                    <p:nvPr/>
                  </p:nvSpPr>
                  <p:spPr>
                    <a:xfrm>
                      <a:off x="5099501" y="4512017"/>
                      <a:ext cx="187089" cy="261225"/>
                    </a:xfrm>
                    <a:prstGeom prst="rect">
                      <a:avLst/>
                    </a:prstGeom>
                    <a:blipFill>
                      <a:blip r:embed="rId19"/>
                      <a:stretch>
                        <a:fillRect l="-10000"/>
                      </a:stretch>
                    </a:blipFill>
                  </p:spPr>
                  <p:txBody>
                    <a:bodyPr/>
                    <a:lstStyle/>
                    <a:p>
                      <a:r>
                        <a:rPr lang="cs-CZ">
                          <a:noFill/>
                        </a:rPr>
                        <a:t> </a:t>
                      </a:r>
                    </a:p>
                  </p:txBody>
                </p:sp>
              </mc:Fallback>
            </mc:AlternateContent>
            <p:cxnSp>
              <p:nvCxnSpPr>
                <p:cNvPr id="128" name="Přímá spojnice 127">
                  <a:extLst>
                    <a:ext uri="{FF2B5EF4-FFF2-40B4-BE49-F238E27FC236}">
                      <a16:creationId xmlns:a16="http://schemas.microsoft.com/office/drawing/2014/main" id="{906A2621-6FF0-4E69-B93F-0FD3D7509E11}"/>
                    </a:ext>
                  </a:extLst>
                </p:cNvPr>
                <p:cNvCxnSpPr>
                  <a:cxnSpLocks noChangeAspect="1"/>
                </p:cNvCxnSpPr>
                <p:nvPr/>
              </p:nvCxnSpPr>
              <p:spPr>
                <a:xfrm flipH="1">
                  <a:off x="5300974" y="4643476"/>
                  <a:ext cx="444061" cy="444062"/>
                </a:xfrm>
                <a:prstGeom prst="line">
                  <a:avLst/>
                </a:prstGeom>
                <a:ln w="31750" cap="rnd">
                  <a:solidFill>
                    <a:srgbClr val="C00000"/>
                  </a:solidFill>
                  <a:prstDash val="solid"/>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29" name="Přímá spojnice 128">
                  <a:extLst>
                    <a:ext uri="{FF2B5EF4-FFF2-40B4-BE49-F238E27FC236}">
                      <a16:creationId xmlns:a16="http://schemas.microsoft.com/office/drawing/2014/main" id="{F1012CB4-74D9-4DC7-84BD-B0CB720F5659}"/>
                    </a:ext>
                  </a:extLst>
                </p:cNvPr>
                <p:cNvCxnSpPr/>
                <p:nvPr/>
              </p:nvCxnSpPr>
              <p:spPr>
                <a:xfrm>
                  <a:off x="5296398" y="4635833"/>
                  <a:ext cx="463896" cy="0"/>
                </a:xfrm>
                <a:prstGeom prst="line">
                  <a:avLst/>
                </a:prstGeom>
                <a:ln w="12700">
                  <a:solidFill>
                    <a:schemeClr val="tx1"/>
                  </a:solidFill>
                  <a:prstDash val="sysDot"/>
                  <a:headEnd type="none" w="lg" len="med"/>
                  <a:tailEnd type="none" w="lg" len="med"/>
                </a:ln>
              </p:spPr>
              <p:style>
                <a:lnRef idx="1">
                  <a:schemeClr val="accent1"/>
                </a:lnRef>
                <a:fillRef idx="0">
                  <a:schemeClr val="accent1"/>
                </a:fillRef>
                <a:effectRef idx="0">
                  <a:schemeClr val="accent1"/>
                </a:effectRef>
                <a:fontRef idx="minor">
                  <a:schemeClr val="tx1"/>
                </a:fontRef>
              </p:style>
            </p:cxnSp>
          </p:grpSp>
          <mc:AlternateContent xmlns:mc="http://schemas.openxmlformats.org/markup-compatibility/2006" xmlns:a14="http://schemas.microsoft.com/office/drawing/2010/main">
            <mc:Choice Requires="a14">
              <p:sp>
                <p:nvSpPr>
                  <p:cNvPr id="130" name="TextovéPole 129">
                    <a:extLst>
                      <a:ext uri="{FF2B5EF4-FFF2-40B4-BE49-F238E27FC236}">
                        <a16:creationId xmlns:a16="http://schemas.microsoft.com/office/drawing/2014/main" id="{1129F341-0890-4352-8ECF-8AB4C01D6AF5}"/>
                      </a:ext>
                    </a:extLst>
                  </p:cNvPr>
                  <p:cNvSpPr txBox="1"/>
                  <p:nvPr/>
                </p:nvSpPr>
                <p:spPr>
                  <a:xfrm>
                    <a:off x="5659863" y="5183999"/>
                    <a:ext cx="187089" cy="261225"/>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r>
                            <a:rPr lang="en-GB" sz="1100" b="0" i="1" smtClean="0">
                              <a:latin typeface="Cambria Math" panose="02040503050406030204" pitchFamily="18" charset="0"/>
                            </a:rPr>
                            <m:t>𝑋</m:t>
                          </m:r>
                        </m:oMath>
                      </m:oMathPara>
                    </a14:m>
                    <a:endParaRPr lang="en-GB" sz="1100" i="1" baseline="-25000" dirty="0"/>
                  </a:p>
                </p:txBody>
              </p:sp>
            </mc:Choice>
            <mc:Fallback xmlns="">
              <p:sp>
                <p:nvSpPr>
                  <p:cNvPr id="130" name="TextovéPole 129">
                    <a:extLst>
                      <a:ext uri="{FF2B5EF4-FFF2-40B4-BE49-F238E27FC236}">
                        <a16:creationId xmlns:a16="http://schemas.microsoft.com/office/drawing/2014/main" id="{1129F341-0890-4352-8ECF-8AB4C01D6AF5}"/>
                      </a:ext>
                    </a:extLst>
                  </p:cNvPr>
                  <p:cNvSpPr txBox="1">
                    <a:spLocks noRot="1" noChangeAspect="1" noMove="1" noResize="1" noEditPoints="1" noAdjustHandles="1" noChangeArrowheads="1" noChangeShapeType="1" noTextEdit="1"/>
                  </p:cNvSpPr>
                  <p:nvPr/>
                </p:nvSpPr>
                <p:spPr>
                  <a:xfrm>
                    <a:off x="5659863" y="5183999"/>
                    <a:ext cx="187089" cy="261225"/>
                  </a:xfrm>
                  <a:prstGeom prst="rect">
                    <a:avLst/>
                  </a:prstGeom>
                  <a:blipFill>
                    <a:blip r:embed="rId19"/>
                    <a:stretch>
                      <a:fillRect l="-6452"/>
                    </a:stretch>
                  </a:blipFill>
                </p:spPr>
                <p:txBody>
                  <a:bodyPr/>
                  <a:lstStyle/>
                  <a:p>
                    <a:r>
                      <a:rPr lang="cs-CZ">
                        <a:noFill/>
                      </a:rPr>
                      <a:t> </a:t>
                    </a:r>
                  </a:p>
                </p:txBody>
              </p:sp>
            </mc:Fallback>
          </mc:AlternateContent>
        </p:grpSp>
        <mc:AlternateContent xmlns:mc="http://schemas.openxmlformats.org/markup-compatibility/2006" xmlns:a14="http://schemas.microsoft.com/office/drawing/2010/main">
          <mc:Choice Requires="a14">
            <p:sp>
              <p:nvSpPr>
                <p:cNvPr id="26" name="TextovéPole 25">
                  <a:extLst>
                    <a:ext uri="{FF2B5EF4-FFF2-40B4-BE49-F238E27FC236}">
                      <a16:creationId xmlns:a16="http://schemas.microsoft.com/office/drawing/2014/main" id="{5AAF905A-53A0-2CF2-3EBA-08B57CCE4947}"/>
                    </a:ext>
                  </a:extLst>
                </p:cNvPr>
                <p:cNvSpPr txBox="1"/>
                <p:nvPr/>
              </p:nvSpPr>
              <p:spPr>
                <a:xfrm>
                  <a:off x="6976911" y="5625336"/>
                  <a:ext cx="187089" cy="261225"/>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sSub>
                          <m:sSubPr>
                            <m:ctrlPr>
                              <a:rPr lang="en-GB" sz="1100" b="0" i="1" smtClean="0">
                                <a:latin typeface="Cambria Math" panose="02040503050406030204" pitchFamily="18" charset="0"/>
                              </a:rPr>
                            </m:ctrlPr>
                          </m:sSubPr>
                          <m:e>
                            <m:r>
                              <a:rPr lang="cs-CZ" sz="1100" b="0" i="1" smtClean="0">
                                <a:latin typeface="Cambria Math" panose="02040503050406030204" pitchFamily="18" charset="0"/>
                              </a:rPr>
                              <m:t>𝑆</m:t>
                            </m:r>
                          </m:e>
                          <m:sub>
                            <m:r>
                              <a:rPr lang="cs-CZ" sz="1100" b="0" i="1" smtClean="0">
                                <a:latin typeface="Cambria Math" panose="02040503050406030204" pitchFamily="18" charset="0"/>
                              </a:rPr>
                              <m:t>𝑇</m:t>
                            </m:r>
                          </m:sub>
                        </m:sSub>
                      </m:oMath>
                    </m:oMathPara>
                  </a14:m>
                  <a:endParaRPr lang="en-GB" sz="1100" i="1" baseline="-25000" dirty="0"/>
                </a:p>
              </p:txBody>
            </p:sp>
          </mc:Choice>
          <mc:Fallback xmlns="">
            <p:sp>
              <p:nvSpPr>
                <p:cNvPr id="26" name="TextovéPole 25">
                  <a:extLst>
                    <a:ext uri="{FF2B5EF4-FFF2-40B4-BE49-F238E27FC236}">
                      <a16:creationId xmlns:a16="http://schemas.microsoft.com/office/drawing/2014/main" id="{5AAF905A-53A0-2CF2-3EBA-08B57CCE4947}"/>
                    </a:ext>
                  </a:extLst>
                </p:cNvPr>
                <p:cNvSpPr txBox="1">
                  <a:spLocks noRot="1" noChangeAspect="1" noMove="1" noResize="1" noEditPoints="1" noAdjustHandles="1" noChangeArrowheads="1" noChangeShapeType="1" noTextEdit="1"/>
                </p:cNvSpPr>
                <p:nvPr/>
              </p:nvSpPr>
              <p:spPr>
                <a:xfrm>
                  <a:off x="6976911" y="5625336"/>
                  <a:ext cx="187089" cy="261225"/>
                </a:xfrm>
                <a:prstGeom prst="rect">
                  <a:avLst/>
                </a:prstGeom>
                <a:blipFill>
                  <a:blip r:embed="rId20"/>
                  <a:stretch>
                    <a:fillRect l="-26667"/>
                  </a:stretch>
                </a:blipFill>
              </p:spPr>
              <p:txBody>
                <a:bodyPr/>
                <a:lstStyle/>
                <a:p>
                  <a:r>
                    <a:rPr lang="en-GB">
                      <a:noFill/>
                    </a:rPr>
                    <a:t> </a:t>
                  </a:r>
                </a:p>
              </p:txBody>
            </p:sp>
          </mc:Fallback>
        </mc:AlternateContent>
      </p:grpSp>
    </p:spTree>
    <p:extLst>
      <p:ext uri="{BB962C8B-B14F-4D97-AF65-F5344CB8AC3E}">
        <p14:creationId xmlns:p14="http://schemas.microsoft.com/office/powerpoint/2010/main" val="36475917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a:xfrm>
            <a:off x="180000" y="6336000"/>
            <a:ext cx="3312000" cy="360000"/>
          </a:xfrm>
        </p:spPr>
        <p:txBody>
          <a:bodyPr/>
          <a:lstStyle/>
          <a:p>
            <a:r>
              <a:rPr lang="en-GB" dirty="0"/>
              <a:t>Exotic options</a:t>
            </a:r>
          </a:p>
        </p:txBody>
      </p:sp>
      <p:sp>
        <p:nvSpPr>
          <p:cNvPr id="3" name="Zástupný symbol pro číslo snímku 2"/>
          <p:cNvSpPr>
            <a:spLocks noGrp="1"/>
          </p:cNvSpPr>
          <p:nvPr>
            <p:ph type="sldNum" sz="quarter" idx="12"/>
          </p:nvPr>
        </p:nvSpPr>
        <p:spPr>
          <a:xfrm>
            <a:off x="7164000" y="6336000"/>
            <a:ext cx="1800000" cy="360000"/>
          </a:xfrm>
        </p:spPr>
        <p:txBody>
          <a:bodyPr/>
          <a:lstStyle/>
          <a:p>
            <a:pPr algn="r"/>
            <a:fld id="{DFE5482F-2F05-49C5-9E15-73F945A41231}" type="slidenum">
              <a:rPr lang="cs-CZ" smtClean="0"/>
              <a:pPr algn="r"/>
              <a:t>5</a:t>
            </a:fld>
            <a:endParaRPr lang="cs-CZ" dirty="0"/>
          </a:p>
        </p:txBody>
      </p:sp>
      <p:sp>
        <p:nvSpPr>
          <p:cNvPr id="4" name="Nadpis 3"/>
          <p:cNvSpPr>
            <a:spLocks noGrp="1"/>
          </p:cNvSpPr>
          <p:nvPr>
            <p:ph type="title"/>
          </p:nvPr>
        </p:nvSpPr>
        <p:spPr>
          <a:xfrm>
            <a:off x="144000" y="144000"/>
            <a:ext cx="3312000" cy="648072"/>
          </a:xfrm>
        </p:spPr>
        <p:txBody>
          <a:bodyPr/>
          <a:lstStyle/>
          <a:p>
            <a:r>
              <a:rPr lang="en-GB" dirty="0">
                <a:solidFill>
                  <a:srgbClr val="000000"/>
                </a:solidFill>
              </a:rPr>
              <a:t>Binary options</a:t>
            </a:r>
            <a:r>
              <a:rPr lang="cs-CZ" dirty="0">
                <a:solidFill>
                  <a:srgbClr val="000000"/>
                </a:solidFill>
              </a:rPr>
              <a:t> (</a:t>
            </a:r>
            <a:r>
              <a:rPr lang="en-US" dirty="0">
                <a:solidFill>
                  <a:srgbClr val="000000"/>
                </a:solidFill>
              </a:rPr>
              <a:t>2</a:t>
            </a:r>
            <a:r>
              <a:rPr lang="cs-CZ" dirty="0">
                <a:solidFill>
                  <a:srgbClr val="000000"/>
                </a:solidFill>
              </a:rPr>
              <a:t>)</a:t>
            </a:r>
            <a:endParaRPr lang="en-GB" dirty="0">
              <a:solidFill>
                <a:srgbClr val="000000"/>
              </a:solidFill>
            </a:endParaRPr>
          </a:p>
        </p:txBody>
      </p:sp>
      <p:sp>
        <p:nvSpPr>
          <p:cNvPr id="29" name="TextovéPole 28"/>
          <p:cNvSpPr txBox="1"/>
          <p:nvPr/>
        </p:nvSpPr>
        <p:spPr>
          <a:xfrm>
            <a:off x="864000" y="864000"/>
            <a:ext cx="6660480"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Breakdown of standard options into binary options</a:t>
            </a:r>
          </a:p>
        </p:txBody>
      </p:sp>
      <p:sp>
        <p:nvSpPr>
          <p:cNvPr id="59" name="TextovéPole 58"/>
          <p:cNvSpPr txBox="1"/>
          <p:nvPr/>
        </p:nvSpPr>
        <p:spPr>
          <a:xfrm>
            <a:off x="1187624" y="1215832"/>
            <a:ext cx="3168352" cy="369332"/>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Breakdown of </a:t>
            </a:r>
            <a:r>
              <a:rPr lang="cs-CZ" dirty="0">
                <a:latin typeface="Cambria Math" panose="02040503050406030204" pitchFamily="18" charset="0"/>
                <a:ea typeface="Cambria Math" panose="02040503050406030204" pitchFamily="18" charset="0"/>
              </a:rPr>
              <a:t>a </a:t>
            </a:r>
            <a:r>
              <a:rPr lang="en-GB" dirty="0">
                <a:latin typeface="Cambria Math" panose="02040503050406030204" pitchFamily="18" charset="0"/>
                <a:ea typeface="Cambria Math" panose="02040503050406030204" pitchFamily="18" charset="0"/>
              </a:rPr>
              <a:t>call option</a:t>
            </a:r>
          </a:p>
        </p:txBody>
      </p:sp>
      <p:grpSp>
        <p:nvGrpSpPr>
          <p:cNvPr id="11" name="Skupina 10">
            <a:extLst>
              <a:ext uri="{FF2B5EF4-FFF2-40B4-BE49-F238E27FC236}">
                <a16:creationId xmlns:a16="http://schemas.microsoft.com/office/drawing/2014/main" id="{24971A5C-A0B9-A535-7908-D0B3784990A5}"/>
              </a:ext>
            </a:extLst>
          </p:cNvPr>
          <p:cNvGrpSpPr/>
          <p:nvPr/>
        </p:nvGrpSpPr>
        <p:grpSpPr>
          <a:xfrm>
            <a:off x="1584000" y="1559104"/>
            <a:ext cx="2035099" cy="1559828"/>
            <a:chOff x="1584000" y="1559104"/>
            <a:chExt cx="2035099" cy="1559828"/>
          </a:xfrm>
        </p:grpSpPr>
        <p:sp>
          <p:nvSpPr>
            <p:cNvPr id="101" name="TextovéPole 100">
              <a:extLst>
                <a:ext uri="{FF2B5EF4-FFF2-40B4-BE49-F238E27FC236}">
                  <a16:creationId xmlns:a16="http://schemas.microsoft.com/office/drawing/2014/main" id="{08463747-ADBE-47DD-BD10-8F53E0250636}"/>
                </a:ext>
              </a:extLst>
            </p:cNvPr>
            <p:cNvSpPr txBox="1"/>
            <p:nvPr/>
          </p:nvSpPr>
          <p:spPr>
            <a:xfrm>
              <a:off x="1584000" y="1559104"/>
              <a:ext cx="2035099" cy="240066"/>
            </a:xfrm>
            <a:prstGeom prst="rect">
              <a:avLst/>
            </a:prstGeom>
            <a:noFill/>
            <a:ln>
              <a:noFill/>
            </a:ln>
          </p:spPr>
          <p:txBody>
            <a:bodyPr wrap="square" rtlCol="0">
              <a:spAutoFit/>
            </a:bodyPr>
            <a:lstStyle/>
            <a:p>
              <a:pPr marL="0" lvl="2" algn="ctr">
                <a:lnSpc>
                  <a:spcPct val="80000"/>
                </a:lnSpc>
                <a:buClr>
                  <a:srgbClr val="7030A0"/>
                </a:buClr>
                <a:buSzPct val="80000"/>
              </a:pPr>
              <a:r>
                <a:rPr lang="en-GB" sz="1200" b="1" noProof="0">
                  <a:latin typeface="Cambria Math" panose="02040503050406030204" pitchFamily="18" charset="0"/>
                  <a:ea typeface="Cambria Math" panose="02040503050406030204" pitchFamily="18" charset="0"/>
                  <a:sym typeface="Wingdings 2" panose="05020102010507070707" pitchFamily="18" charset="2"/>
                </a:rPr>
                <a:t>Long asset-or-nothing call </a:t>
              </a:r>
              <a:endParaRPr lang="en-GB" sz="1200" b="1" noProof="0">
                <a:latin typeface="Cambria Math" panose="02040503050406030204" pitchFamily="18" charset="0"/>
                <a:ea typeface="Cambria Math" panose="02040503050406030204" pitchFamily="18" charset="0"/>
              </a:endParaRPr>
            </a:p>
          </p:txBody>
        </p:sp>
        <p:grpSp>
          <p:nvGrpSpPr>
            <p:cNvPr id="31" name="Skupina 30"/>
            <p:cNvGrpSpPr/>
            <p:nvPr/>
          </p:nvGrpSpPr>
          <p:grpSpPr>
            <a:xfrm>
              <a:off x="1872000" y="1791820"/>
              <a:ext cx="1272627" cy="1327112"/>
              <a:chOff x="1859213" y="1988608"/>
              <a:chExt cx="1272627" cy="1327112"/>
            </a:xfrm>
          </p:grpSpPr>
          <p:cxnSp>
            <p:nvCxnSpPr>
              <p:cNvPr id="97" name="Přímá spojnice 96">
                <a:extLst>
                  <a:ext uri="{FF2B5EF4-FFF2-40B4-BE49-F238E27FC236}">
                    <a16:creationId xmlns:a16="http://schemas.microsoft.com/office/drawing/2014/main" id="{1A8E3DAD-B6C4-40D4-9CE0-16917D2F95E3}"/>
                  </a:ext>
                </a:extLst>
              </p:cNvPr>
              <p:cNvCxnSpPr/>
              <p:nvPr/>
            </p:nvCxnSpPr>
            <p:spPr>
              <a:xfrm>
                <a:off x="2048314" y="1988608"/>
                <a:ext cx="0" cy="1327112"/>
              </a:xfrm>
              <a:prstGeom prst="line">
                <a:avLst/>
              </a:prstGeom>
              <a:ln w="6350">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98" name="Přímá spojnice 97">
                <a:extLst>
                  <a:ext uri="{FF2B5EF4-FFF2-40B4-BE49-F238E27FC236}">
                    <a16:creationId xmlns:a16="http://schemas.microsoft.com/office/drawing/2014/main" id="{906A2621-6FF0-4E69-B93F-0FD3D7509E11}"/>
                  </a:ext>
                </a:extLst>
              </p:cNvPr>
              <p:cNvCxnSpPr/>
              <p:nvPr/>
            </p:nvCxnSpPr>
            <p:spPr>
              <a:xfrm>
                <a:off x="2508886" y="2381450"/>
                <a:ext cx="0" cy="466929"/>
              </a:xfrm>
              <a:prstGeom prst="line">
                <a:avLst/>
              </a:prstGeom>
              <a:ln w="12700">
                <a:solidFill>
                  <a:schemeClr val="tx1"/>
                </a:solidFill>
                <a:prstDash val="sysDot"/>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99" name="Přímá spojnice 98">
                <a:extLst>
                  <a:ext uri="{FF2B5EF4-FFF2-40B4-BE49-F238E27FC236}">
                    <a16:creationId xmlns:a16="http://schemas.microsoft.com/office/drawing/2014/main" id="{366013F4-C598-4589-BCA9-4D63C7A09A98}"/>
                  </a:ext>
                </a:extLst>
              </p:cNvPr>
              <p:cNvCxnSpPr/>
              <p:nvPr/>
            </p:nvCxnSpPr>
            <p:spPr>
              <a:xfrm>
                <a:off x="2058930" y="2836505"/>
                <a:ext cx="1072910" cy="0"/>
              </a:xfrm>
              <a:prstGeom prst="line">
                <a:avLst/>
              </a:prstGeom>
              <a:ln w="6350">
                <a:solidFill>
                  <a:schemeClr val="accent1"/>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02" name="Přímá spojnice 101">
                <a:extLst>
                  <a:ext uri="{FF2B5EF4-FFF2-40B4-BE49-F238E27FC236}">
                    <a16:creationId xmlns:a16="http://schemas.microsoft.com/office/drawing/2014/main" id="{F1012CB4-74D9-4DC7-84BD-B0CB720F5659}"/>
                  </a:ext>
                </a:extLst>
              </p:cNvPr>
              <p:cNvCxnSpPr/>
              <p:nvPr/>
            </p:nvCxnSpPr>
            <p:spPr>
              <a:xfrm>
                <a:off x="2060745" y="2844234"/>
                <a:ext cx="432000" cy="0"/>
              </a:xfrm>
              <a:prstGeom prst="line">
                <a:avLst/>
              </a:prstGeom>
              <a:ln w="31750" cap="rnd">
                <a:solidFill>
                  <a:srgbClr val="C00000"/>
                </a:solidFill>
                <a:prstDash val="solid"/>
                <a:headEnd type="none" w="lg" len="med"/>
                <a:tailEnd type="none" w="lg"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04" name="TextovéPole 103">
                    <a:extLst>
                      <a:ext uri="{FF2B5EF4-FFF2-40B4-BE49-F238E27FC236}">
                        <a16:creationId xmlns:a16="http://schemas.microsoft.com/office/drawing/2014/main" id="{1129F341-0890-4352-8ECF-8AB4C01D6AF5}"/>
                      </a:ext>
                    </a:extLst>
                  </p:cNvPr>
                  <p:cNvSpPr txBox="1"/>
                  <p:nvPr/>
                </p:nvSpPr>
                <p:spPr>
                  <a:xfrm>
                    <a:off x="1859213" y="2249950"/>
                    <a:ext cx="187089" cy="261225"/>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r>
                            <a:rPr lang="en-GB" sz="1100" b="0" i="1" smtClean="0">
                              <a:latin typeface="Cambria Math" panose="02040503050406030204" pitchFamily="18" charset="0"/>
                            </a:rPr>
                            <m:t>𝑋</m:t>
                          </m:r>
                        </m:oMath>
                      </m:oMathPara>
                    </a14:m>
                    <a:endParaRPr lang="en-GB" sz="1100" i="1" baseline="-25000" dirty="0"/>
                  </a:p>
                </p:txBody>
              </p:sp>
            </mc:Choice>
            <mc:Fallback xmlns="">
              <p:sp>
                <p:nvSpPr>
                  <p:cNvPr id="104" name="TextovéPole 103">
                    <a:extLst>
                      <a:ext uri="{FF2B5EF4-FFF2-40B4-BE49-F238E27FC236}">
                        <a16:creationId xmlns:a16="http://schemas.microsoft.com/office/drawing/2014/main" id="{1129F341-0890-4352-8ECF-8AB4C01D6AF5}"/>
                      </a:ext>
                    </a:extLst>
                  </p:cNvPr>
                  <p:cNvSpPr txBox="1">
                    <a:spLocks noRot="1" noChangeAspect="1" noMove="1" noResize="1" noEditPoints="1" noAdjustHandles="1" noChangeArrowheads="1" noChangeShapeType="1" noTextEdit="1"/>
                  </p:cNvSpPr>
                  <p:nvPr/>
                </p:nvSpPr>
                <p:spPr>
                  <a:xfrm>
                    <a:off x="1859213" y="2249950"/>
                    <a:ext cx="187089" cy="261225"/>
                  </a:xfrm>
                  <a:prstGeom prst="rect">
                    <a:avLst/>
                  </a:prstGeom>
                  <a:blipFill>
                    <a:blip r:embed="rId12"/>
                    <a:stretch>
                      <a:fillRect l="-6452"/>
                    </a:stretch>
                  </a:blipFill>
                </p:spPr>
                <p:txBody>
                  <a:bodyPr/>
                  <a:lstStyle/>
                  <a:p>
                    <a:r>
                      <a:rPr lang="cs-CZ">
                        <a:noFill/>
                      </a:rPr>
                      <a:t> </a:t>
                    </a:r>
                  </a:p>
                </p:txBody>
              </p:sp>
            </mc:Fallback>
          </mc:AlternateContent>
          <p:cxnSp>
            <p:nvCxnSpPr>
              <p:cNvPr id="105" name="Přímá spojnice 104">
                <a:extLst>
                  <a:ext uri="{FF2B5EF4-FFF2-40B4-BE49-F238E27FC236}">
                    <a16:creationId xmlns:a16="http://schemas.microsoft.com/office/drawing/2014/main" id="{906A2621-6FF0-4E69-B93F-0FD3D7509E11}"/>
                  </a:ext>
                </a:extLst>
              </p:cNvPr>
              <p:cNvCxnSpPr/>
              <p:nvPr/>
            </p:nvCxnSpPr>
            <p:spPr>
              <a:xfrm flipH="1">
                <a:off x="2059405" y="2378017"/>
                <a:ext cx="460470" cy="460471"/>
              </a:xfrm>
              <a:prstGeom prst="line">
                <a:avLst/>
              </a:prstGeom>
              <a:ln w="12700">
                <a:solidFill>
                  <a:schemeClr val="tx1"/>
                </a:solidFill>
                <a:prstDash val="sysDot"/>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17" name="Přímá spojnice 116">
                <a:extLst>
                  <a:ext uri="{FF2B5EF4-FFF2-40B4-BE49-F238E27FC236}">
                    <a16:creationId xmlns:a16="http://schemas.microsoft.com/office/drawing/2014/main" id="{906A2621-6FF0-4E69-B93F-0FD3D7509E11}"/>
                  </a:ext>
                </a:extLst>
              </p:cNvPr>
              <p:cNvCxnSpPr/>
              <p:nvPr/>
            </p:nvCxnSpPr>
            <p:spPr>
              <a:xfrm flipH="1">
                <a:off x="2513224" y="2038712"/>
                <a:ext cx="338268" cy="338269"/>
              </a:xfrm>
              <a:prstGeom prst="line">
                <a:avLst/>
              </a:prstGeom>
              <a:ln w="31750" cap="rnd">
                <a:solidFill>
                  <a:srgbClr val="C00000"/>
                </a:solidFill>
                <a:prstDash val="solid"/>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18" name="Přímá spojnice 117">
                <a:extLst>
                  <a:ext uri="{FF2B5EF4-FFF2-40B4-BE49-F238E27FC236}">
                    <a16:creationId xmlns:a16="http://schemas.microsoft.com/office/drawing/2014/main" id="{F1012CB4-74D9-4DC7-84BD-B0CB720F5659}"/>
                  </a:ext>
                </a:extLst>
              </p:cNvPr>
              <p:cNvCxnSpPr/>
              <p:nvPr/>
            </p:nvCxnSpPr>
            <p:spPr>
              <a:xfrm>
                <a:off x="2056110" y="2381581"/>
                <a:ext cx="463896" cy="0"/>
              </a:xfrm>
              <a:prstGeom prst="line">
                <a:avLst/>
              </a:prstGeom>
              <a:ln w="12700">
                <a:solidFill>
                  <a:schemeClr val="tx1"/>
                </a:solidFill>
                <a:prstDash val="sysDot"/>
                <a:headEnd type="none" w="lg" len="med"/>
                <a:tailEnd type="none" w="lg"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19" name="TextovéPole 118">
                    <a:extLst>
                      <a:ext uri="{FF2B5EF4-FFF2-40B4-BE49-F238E27FC236}">
                        <a16:creationId xmlns:a16="http://schemas.microsoft.com/office/drawing/2014/main" id="{1129F341-0890-4352-8ECF-8AB4C01D6AF5}"/>
                      </a:ext>
                    </a:extLst>
                  </p:cNvPr>
                  <p:cNvSpPr txBox="1"/>
                  <p:nvPr/>
                </p:nvSpPr>
                <p:spPr>
                  <a:xfrm>
                    <a:off x="2419575" y="2795219"/>
                    <a:ext cx="187089" cy="261225"/>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r>
                            <a:rPr lang="en-GB" sz="1100" b="0" i="1" smtClean="0">
                              <a:latin typeface="Cambria Math" panose="02040503050406030204" pitchFamily="18" charset="0"/>
                            </a:rPr>
                            <m:t>𝑋</m:t>
                          </m:r>
                        </m:oMath>
                      </m:oMathPara>
                    </a14:m>
                    <a:endParaRPr lang="en-GB" sz="1100" i="1" baseline="-25000" dirty="0"/>
                  </a:p>
                </p:txBody>
              </p:sp>
            </mc:Choice>
            <mc:Fallback xmlns="">
              <p:sp>
                <p:nvSpPr>
                  <p:cNvPr id="119" name="TextovéPole 118">
                    <a:extLst>
                      <a:ext uri="{FF2B5EF4-FFF2-40B4-BE49-F238E27FC236}">
                        <a16:creationId xmlns:a16="http://schemas.microsoft.com/office/drawing/2014/main" id="{1129F341-0890-4352-8ECF-8AB4C01D6AF5}"/>
                      </a:ext>
                    </a:extLst>
                  </p:cNvPr>
                  <p:cNvSpPr txBox="1">
                    <a:spLocks noRot="1" noChangeAspect="1" noMove="1" noResize="1" noEditPoints="1" noAdjustHandles="1" noChangeArrowheads="1" noChangeShapeType="1" noTextEdit="1"/>
                  </p:cNvSpPr>
                  <p:nvPr/>
                </p:nvSpPr>
                <p:spPr>
                  <a:xfrm>
                    <a:off x="2419575" y="2795219"/>
                    <a:ext cx="187089" cy="261225"/>
                  </a:xfrm>
                  <a:prstGeom prst="rect">
                    <a:avLst/>
                  </a:prstGeom>
                  <a:blipFill>
                    <a:blip r:embed="rId13"/>
                    <a:stretch>
                      <a:fillRect l="-6452"/>
                    </a:stretch>
                  </a:blipFill>
                </p:spPr>
                <p:txBody>
                  <a:bodyPr/>
                  <a:lstStyle/>
                  <a:p>
                    <a:r>
                      <a:rPr lang="cs-CZ">
                        <a:noFill/>
                      </a:rPr>
                      <a:t> </a:t>
                    </a:r>
                  </a:p>
                </p:txBody>
              </p:sp>
            </mc:Fallback>
          </mc:AlternateContent>
        </p:grpSp>
      </p:grpSp>
      <p:grpSp>
        <p:nvGrpSpPr>
          <p:cNvPr id="14" name="Skupina 13">
            <a:extLst>
              <a:ext uri="{FF2B5EF4-FFF2-40B4-BE49-F238E27FC236}">
                <a16:creationId xmlns:a16="http://schemas.microsoft.com/office/drawing/2014/main" id="{9696F3B7-5262-94D9-F6AA-DD7987599228}"/>
              </a:ext>
            </a:extLst>
          </p:cNvPr>
          <p:cNvGrpSpPr/>
          <p:nvPr/>
        </p:nvGrpSpPr>
        <p:grpSpPr>
          <a:xfrm>
            <a:off x="1584000" y="3549716"/>
            <a:ext cx="2035099" cy="1026667"/>
            <a:chOff x="1584000" y="3549716"/>
            <a:chExt cx="2035099" cy="1026667"/>
          </a:xfrm>
        </p:grpSpPr>
        <p:sp>
          <p:nvSpPr>
            <p:cNvPr id="124" name="TextovéPole 123">
              <a:extLst>
                <a:ext uri="{FF2B5EF4-FFF2-40B4-BE49-F238E27FC236}">
                  <a16:creationId xmlns:a16="http://schemas.microsoft.com/office/drawing/2014/main" id="{08463747-ADBE-47DD-BD10-8F53E0250636}"/>
                </a:ext>
              </a:extLst>
            </p:cNvPr>
            <p:cNvSpPr txBox="1"/>
            <p:nvPr/>
          </p:nvSpPr>
          <p:spPr>
            <a:xfrm>
              <a:off x="1584000" y="3549716"/>
              <a:ext cx="2035099" cy="240066"/>
            </a:xfrm>
            <a:prstGeom prst="rect">
              <a:avLst/>
            </a:prstGeom>
            <a:noFill/>
            <a:ln>
              <a:noFill/>
            </a:ln>
          </p:spPr>
          <p:txBody>
            <a:bodyPr wrap="square" rtlCol="0">
              <a:spAutoFit/>
            </a:bodyPr>
            <a:lstStyle/>
            <a:p>
              <a:pPr marL="0" lvl="2" algn="ctr">
                <a:lnSpc>
                  <a:spcPct val="80000"/>
                </a:lnSpc>
                <a:buClr>
                  <a:srgbClr val="7030A0"/>
                </a:buClr>
                <a:buSzPct val="80000"/>
              </a:pPr>
              <a:r>
                <a:rPr lang="en-GB" sz="1200" b="1" noProof="0">
                  <a:latin typeface="Cambria Math" panose="02040503050406030204" pitchFamily="18" charset="0"/>
                  <a:ea typeface="Cambria Math" panose="02040503050406030204" pitchFamily="18" charset="0"/>
                  <a:sym typeface="Wingdings 2" panose="05020102010507070707" pitchFamily="18" charset="2"/>
                </a:rPr>
                <a:t>Long cash-or-nothing put </a:t>
              </a:r>
              <a:endParaRPr lang="en-GB" sz="1200" b="1" noProof="0">
                <a:latin typeface="Cambria Math" panose="02040503050406030204" pitchFamily="18" charset="0"/>
                <a:ea typeface="Cambria Math" panose="02040503050406030204" pitchFamily="18" charset="0"/>
              </a:endParaRPr>
            </a:p>
          </p:txBody>
        </p:sp>
        <p:grpSp>
          <p:nvGrpSpPr>
            <p:cNvPr id="57" name="Skupina 56"/>
            <p:cNvGrpSpPr/>
            <p:nvPr/>
          </p:nvGrpSpPr>
          <p:grpSpPr>
            <a:xfrm>
              <a:off x="1878056" y="3795096"/>
              <a:ext cx="1357081" cy="781287"/>
              <a:chOff x="4017360" y="4137164"/>
              <a:chExt cx="1357081" cy="781287"/>
            </a:xfrm>
          </p:grpSpPr>
          <p:cxnSp>
            <p:nvCxnSpPr>
              <p:cNvPr id="121" name="Přímá spojnice 120">
                <a:extLst>
                  <a:ext uri="{FF2B5EF4-FFF2-40B4-BE49-F238E27FC236}">
                    <a16:creationId xmlns:a16="http://schemas.microsoft.com/office/drawing/2014/main" id="{1A8E3DAD-B6C4-40D4-9CE0-16917D2F95E3}"/>
                  </a:ext>
                </a:extLst>
              </p:cNvPr>
              <p:cNvCxnSpPr/>
              <p:nvPr/>
            </p:nvCxnSpPr>
            <p:spPr>
              <a:xfrm>
                <a:off x="4200405" y="4168976"/>
                <a:ext cx="0" cy="749475"/>
              </a:xfrm>
              <a:prstGeom prst="line">
                <a:avLst/>
              </a:prstGeom>
              <a:ln w="6350">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22" name="Přímá spojnice 121">
                <a:extLst>
                  <a:ext uri="{FF2B5EF4-FFF2-40B4-BE49-F238E27FC236}">
                    <a16:creationId xmlns:a16="http://schemas.microsoft.com/office/drawing/2014/main" id="{906A2621-6FF0-4E69-B93F-0FD3D7509E11}"/>
                  </a:ext>
                </a:extLst>
              </p:cNvPr>
              <p:cNvCxnSpPr/>
              <p:nvPr/>
            </p:nvCxnSpPr>
            <p:spPr>
              <a:xfrm>
                <a:off x="4668792" y="4250900"/>
                <a:ext cx="0" cy="468000"/>
              </a:xfrm>
              <a:prstGeom prst="line">
                <a:avLst/>
              </a:prstGeom>
              <a:ln w="12700">
                <a:solidFill>
                  <a:schemeClr val="tx1"/>
                </a:solidFill>
                <a:prstDash val="sysDot"/>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23" name="Přímá spojnice 122">
                <a:extLst>
                  <a:ext uri="{FF2B5EF4-FFF2-40B4-BE49-F238E27FC236}">
                    <a16:creationId xmlns:a16="http://schemas.microsoft.com/office/drawing/2014/main" id="{366013F4-C598-4589-BCA9-4D63C7A09A98}"/>
                  </a:ext>
                </a:extLst>
              </p:cNvPr>
              <p:cNvCxnSpPr/>
              <p:nvPr/>
            </p:nvCxnSpPr>
            <p:spPr>
              <a:xfrm>
                <a:off x="4211021" y="4700185"/>
                <a:ext cx="1145252" cy="0"/>
              </a:xfrm>
              <a:prstGeom prst="line">
                <a:avLst/>
              </a:prstGeom>
              <a:ln w="6350">
                <a:solidFill>
                  <a:schemeClr val="accent1"/>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25" name="Přímá spojnice 124">
                <a:extLst>
                  <a:ext uri="{FF2B5EF4-FFF2-40B4-BE49-F238E27FC236}">
                    <a16:creationId xmlns:a16="http://schemas.microsoft.com/office/drawing/2014/main" id="{F1012CB4-74D9-4DC7-84BD-B0CB720F5659}"/>
                  </a:ext>
                </a:extLst>
              </p:cNvPr>
              <p:cNvCxnSpPr/>
              <p:nvPr/>
            </p:nvCxnSpPr>
            <p:spPr>
              <a:xfrm>
                <a:off x="4683859" y="4707914"/>
                <a:ext cx="690582" cy="0"/>
              </a:xfrm>
              <a:prstGeom prst="line">
                <a:avLst/>
              </a:prstGeom>
              <a:ln w="31750" cap="rnd">
                <a:solidFill>
                  <a:srgbClr val="C00000"/>
                </a:solidFill>
                <a:prstDash val="solid"/>
                <a:headEnd type="none" w="lg" len="med"/>
                <a:tailEnd type="none" w="lg"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26" name="TextovéPole 125">
                    <a:extLst>
                      <a:ext uri="{FF2B5EF4-FFF2-40B4-BE49-F238E27FC236}">
                        <a16:creationId xmlns:a16="http://schemas.microsoft.com/office/drawing/2014/main" id="{1129F341-0890-4352-8ECF-8AB4C01D6AF5}"/>
                      </a:ext>
                    </a:extLst>
                  </p:cNvPr>
                  <p:cNvSpPr txBox="1"/>
                  <p:nvPr/>
                </p:nvSpPr>
                <p:spPr>
                  <a:xfrm>
                    <a:off x="4017360" y="4137164"/>
                    <a:ext cx="187089" cy="261225"/>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r>
                            <a:rPr lang="cs-CZ" sz="1100" b="0" i="1" smtClean="0">
                              <a:latin typeface="Cambria Math" panose="02040503050406030204" pitchFamily="18" charset="0"/>
                            </a:rPr>
                            <m:t>𝑋</m:t>
                          </m:r>
                        </m:oMath>
                      </m:oMathPara>
                    </a14:m>
                    <a:endParaRPr lang="cs-CZ" sz="1100" i="1" baseline="-25000" dirty="0"/>
                  </a:p>
                </p:txBody>
              </p:sp>
            </mc:Choice>
            <mc:Fallback xmlns="">
              <p:sp>
                <p:nvSpPr>
                  <p:cNvPr id="126" name="TextovéPole 125">
                    <a:extLst>
                      <a:ext uri="{FF2B5EF4-FFF2-40B4-BE49-F238E27FC236}">
                        <a16:creationId xmlns:a16="http://schemas.microsoft.com/office/drawing/2014/main" id="{1129F341-0890-4352-8ECF-8AB4C01D6AF5}"/>
                      </a:ext>
                    </a:extLst>
                  </p:cNvPr>
                  <p:cNvSpPr txBox="1">
                    <a:spLocks noRot="1" noChangeAspect="1" noMove="1" noResize="1" noEditPoints="1" noAdjustHandles="1" noChangeArrowheads="1" noChangeShapeType="1" noTextEdit="1"/>
                  </p:cNvSpPr>
                  <p:nvPr/>
                </p:nvSpPr>
                <p:spPr>
                  <a:xfrm>
                    <a:off x="4017360" y="4137164"/>
                    <a:ext cx="187089" cy="261225"/>
                  </a:xfrm>
                  <a:prstGeom prst="rect">
                    <a:avLst/>
                  </a:prstGeom>
                  <a:blipFill>
                    <a:blip r:embed="rId14"/>
                    <a:stretch>
                      <a:fillRect l="-6452"/>
                    </a:stretch>
                  </a:blipFill>
                </p:spPr>
                <p:txBody>
                  <a:bodyPr/>
                  <a:lstStyle/>
                  <a:p>
                    <a:r>
                      <a:rPr lang="en-GB">
                        <a:noFill/>
                      </a:rPr>
                      <a:t> </a:t>
                    </a:r>
                  </a:p>
                </p:txBody>
              </p:sp>
            </mc:Fallback>
          </mc:AlternateContent>
          <p:cxnSp>
            <p:nvCxnSpPr>
              <p:cNvPr id="128" name="Přímá spojnice 127">
                <a:extLst>
                  <a:ext uri="{FF2B5EF4-FFF2-40B4-BE49-F238E27FC236}">
                    <a16:creationId xmlns:a16="http://schemas.microsoft.com/office/drawing/2014/main" id="{906A2621-6FF0-4E69-B93F-0FD3D7509E11}"/>
                  </a:ext>
                </a:extLst>
              </p:cNvPr>
              <p:cNvCxnSpPr/>
              <p:nvPr/>
            </p:nvCxnSpPr>
            <p:spPr>
              <a:xfrm flipH="1">
                <a:off x="4210505" y="4262348"/>
                <a:ext cx="450000" cy="3451"/>
              </a:xfrm>
              <a:prstGeom prst="line">
                <a:avLst/>
              </a:prstGeom>
              <a:ln w="31750" cap="rnd">
                <a:solidFill>
                  <a:srgbClr val="C00000"/>
                </a:solidFill>
                <a:prstDash val="solid"/>
                <a:headEnd type="none" w="lg" len="med"/>
                <a:tailEnd type="none" w="lg"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30" name="TextovéPole 129">
                    <a:extLst>
                      <a:ext uri="{FF2B5EF4-FFF2-40B4-BE49-F238E27FC236}">
                        <a16:creationId xmlns:a16="http://schemas.microsoft.com/office/drawing/2014/main" id="{1129F341-0890-4352-8ECF-8AB4C01D6AF5}"/>
                      </a:ext>
                    </a:extLst>
                  </p:cNvPr>
                  <p:cNvSpPr txBox="1"/>
                  <p:nvPr/>
                </p:nvSpPr>
                <p:spPr>
                  <a:xfrm>
                    <a:off x="4574624" y="4657226"/>
                    <a:ext cx="187089" cy="261225"/>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r>
                            <a:rPr lang="cs-CZ" sz="1100" b="0" i="1" smtClean="0">
                              <a:latin typeface="Cambria Math" panose="02040503050406030204" pitchFamily="18" charset="0"/>
                            </a:rPr>
                            <m:t>𝑋</m:t>
                          </m:r>
                        </m:oMath>
                      </m:oMathPara>
                    </a14:m>
                    <a:endParaRPr lang="cs-CZ" sz="1100" i="1" baseline="-25000" dirty="0"/>
                  </a:p>
                </p:txBody>
              </p:sp>
            </mc:Choice>
            <mc:Fallback xmlns="">
              <p:sp>
                <p:nvSpPr>
                  <p:cNvPr id="130" name="TextovéPole 129">
                    <a:extLst>
                      <a:ext uri="{FF2B5EF4-FFF2-40B4-BE49-F238E27FC236}">
                        <a16:creationId xmlns:a16="http://schemas.microsoft.com/office/drawing/2014/main" id="{1129F341-0890-4352-8ECF-8AB4C01D6AF5}"/>
                      </a:ext>
                    </a:extLst>
                  </p:cNvPr>
                  <p:cNvSpPr txBox="1">
                    <a:spLocks noRot="1" noChangeAspect="1" noMove="1" noResize="1" noEditPoints="1" noAdjustHandles="1" noChangeArrowheads="1" noChangeShapeType="1" noTextEdit="1"/>
                  </p:cNvSpPr>
                  <p:nvPr/>
                </p:nvSpPr>
                <p:spPr>
                  <a:xfrm>
                    <a:off x="4574624" y="4657226"/>
                    <a:ext cx="187089" cy="261225"/>
                  </a:xfrm>
                  <a:prstGeom prst="rect">
                    <a:avLst/>
                  </a:prstGeom>
                  <a:blipFill>
                    <a:blip r:embed="rId15"/>
                    <a:stretch>
                      <a:fillRect l="-6452"/>
                    </a:stretch>
                  </a:blipFill>
                </p:spPr>
                <p:txBody>
                  <a:bodyPr/>
                  <a:lstStyle/>
                  <a:p>
                    <a:r>
                      <a:rPr lang="en-GB">
                        <a:noFill/>
                      </a:rPr>
                      <a:t> </a:t>
                    </a:r>
                  </a:p>
                </p:txBody>
              </p:sp>
            </mc:Fallback>
          </mc:AlternateContent>
        </p:grpSp>
      </p:grpSp>
      <p:sp>
        <p:nvSpPr>
          <p:cNvPr id="6" name="Plus 5"/>
          <p:cNvSpPr/>
          <p:nvPr/>
        </p:nvSpPr>
        <p:spPr>
          <a:xfrm>
            <a:off x="3492000" y="2512156"/>
            <a:ext cx="216000" cy="216000"/>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Rovná se 6"/>
          <p:cNvSpPr/>
          <p:nvPr/>
        </p:nvSpPr>
        <p:spPr>
          <a:xfrm>
            <a:off x="5580112" y="2514112"/>
            <a:ext cx="216000" cy="216024"/>
          </a:xfrm>
          <a:prstGeom prst="mathEqua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38" name="TextovéPole 137"/>
          <p:cNvSpPr txBox="1"/>
          <p:nvPr/>
        </p:nvSpPr>
        <p:spPr>
          <a:xfrm>
            <a:off x="1187624" y="3180122"/>
            <a:ext cx="3168352" cy="369332"/>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Breakdown of </a:t>
            </a:r>
            <a:r>
              <a:rPr lang="cs-CZ" dirty="0">
                <a:latin typeface="Cambria Math" panose="02040503050406030204" pitchFamily="18" charset="0"/>
                <a:ea typeface="Cambria Math" panose="02040503050406030204" pitchFamily="18" charset="0"/>
              </a:rPr>
              <a:t>a </a:t>
            </a:r>
            <a:r>
              <a:rPr lang="en-GB" dirty="0">
                <a:latin typeface="Cambria Math" panose="02040503050406030204" pitchFamily="18" charset="0"/>
                <a:ea typeface="Cambria Math" panose="02040503050406030204" pitchFamily="18" charset="0"/>
              </a:rPr>
              <a:t>put option</a:t>
            </a:r>
          </a:p>
        </p:txBody>
      </p:sp>
      <p:sp>
        <p:nvSpPr>
          <p:cNvPr id="91" name="Plus 90"/>
          <p:cNvSpPr/>
          <p:nvPr/>
        </p:nvSpPr>
        <p:spPr>
          <a:xfrm>
            <a:off x="3492000" y="4269796"/>
            <a:ext cx="216000" cy="216000"/>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3" name="Rovná se 92"/>
          <p:cNvSpPr/>
          <p:nvPr/>
        </p:nvSpPr>
        <p:spPr>
          <a:xfrm>
            <a:off x="5580000" y="4272648"/>
            <a:ext cx="216000" cy="216024"/>
          </a:xfrm>
          <a:prstGeom prst="mathEqua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grpSp>
        <p:nvGrpSpPr>
          <p:cNvPr id="15" name="Skupina 14">
            <a:extLst>
              <a:ext uri="{FF2B5EF4-FFF2-40B4-BE49-F238E27FC236}">
                <a16:creationId xmlns:a16="http://schemas.microsoft.com/office/drawing/2014/main" id="{7A490315-857C-6990-15BE-3311B0E8556B}"/>
              </a:ext>
            </a:extLst>
          </p:cNvPr>
          <p:cNvGrpSpPr/>
          <p:nvPr/>
        </p:nvGrpSpPr>
        <p:grpSpPr>
          <a:xfrm>
            <a:off x="3780000" y="3549716"/>
            <a:ext cx="2035099" cy="1402730"/>
            <a:chOff x="3780000" y="3549716"/>
            <a:chExt cx="2035099" cy="1402730"/>
          </a:xfrm>
        </p:grpSpPr>
        <p:sp>
          <p:nvSpPr>
            <p:cNvPr id="80" name="TextovéPole 79">
              <a:extLst>
                <a:ext uri="{FF2B5EF4-FFF2-40B4-BE49-F238E27FC236}">
                  <a16:creationId xmlns:a16="http://schemas.microsoft.com/office/drawing/2014/main" id="{08463747-ADBE-47DD-BD10-8F53E0250636}"/>
                </a:ext>
              </a:extLst>
            </p:cNvPr>
            <p:cNvSpPr txBox="1"/>
            <p:nvPr/>
          </p:nvSpPr>
          <p:spPr>
            <a:xfrm>
              <a:off x="3780000" y="3549716"/>
              <a:ext cx="2035099" cy="240066"/>
            </a:xfrm>
            <a:prstGeom prst="rect">
              <a:avLst/>
            </a:prstGeom>
            <a:noFill/>
            <a:ln>
              <a:noFill/>
            </a:ln>
          </p:spPr>
          <p:txBody>
            <a:bodyPr wrap="square" rtlCol="0">
              <a:spAutoFit/>
            </a:bodyPr>
            <a:lstStyle/>
            <a:p>
              <a:pPr marL="0" lvl="2" algn="ctr">
                <a:lnSpc>
                  <a:spcPct val="80000"/>
                </a:lnSpc>
                <a:buClr>
                  <a:srgbClr val="7030A0"/>
                </a:buClr>
                <a:buSzPct val="80000"/>
              </a:pPr>
              <a:r>
                <a:rPr lang="en-GB" sz="1200" b="1" noProof="0">
                  <a:latin typeface="Cambria Math" panose="02040503050406030204" pitchFamily="18" charset="0"/>
                  <a:ea typeface="Cambria Math" panose="02040503050406030204" pitchFamily="18" charset="0"/>
                  <a:sym typeface="Wingdings 2" panose="05020102010507070707" pitchFamily="18" charset="2"/>
                </a:rPr>
                <a:t>Short asset-or-nothing put </a:t>
              </a:r>
              <a:endParaRPr lang="en-GB" sz="1200" b="1" noProof="0">
                <a:latin typeface="Cambria Math" panose="02040503050406030204" pitchFamily="18" charset="0"/>
                <a:ea typeface="Cambria Math" panose="02040503050406030204" pitchFamily="18" charset="0"/>
              </a:endParaRPr>
            </a:p>
          </p:txBody>
        </p:sp>
        <p:grpSp>
          <p:nvGrpSpPr>
            <p:cNvPr id="46" name="Skupina 45"/>
            <p:cNvGrpSpPr/>
            <p:nvPr/>
          </p:nvGrpSpPr>
          <p:grpSpPr>
            <a:xfrm>
              <a:off x="3960000" y="3944334"/>
              <a:ext cx="1159266" cy="1008112"/>
              <a:chOff x="1895682" y="4240298"/>
              <a:chExt cx="1159266" cy="1008112"/>
            </a:xfrm>
          </p:grpSpPr>
          <p:cxnSp>
            <p:nvCxnSpPr>
              <p:cNvPr id="77" name="Přímá spojnice 76">
                <a:extLst>
                  <a:ext uri="{FF2B5EF4-FFF2-40B4-BE49-F238E27FC236}">
                    <a16:creationId xmlns:a16="http://schemas.microsoft.com/office/drawing/2014/main" id="{1A8E3DAD-B6C4-40D4-9CE0-16917D2F95E3}"/>
                  </a:ext>
                </a:extLst>
              </p:cNvPr>
              <p:cNvCxnSpPr/>
              <p:nvPr/>
            </p:nvCxnSpPr>
            <p:spPr>
              <a:xfrm>
                <a:off x="2130887" y="4240298"/>
                <a:ext cx="0" cy="971976"/>
              </a:xfrm>
              <a:prstGeom prst="line">
                <a:avLst/>
              </a:prstGeom>
              <a:ln w="6350">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78" name="Přímá spojnice 77">
                <a:extLst>
                  <a:ext uri="{FF2B5EF4-FFF2-40B4-BE49-F238E27FC236}">
                    <a16:creationId xmlns:a16="http://schemas.microsoft.com/office/drawing/2014/main" id="{906A2621-6FF0-4E69-B93F-0FD3D7509E11}"/>
                  </a:ext>
                </a:extLst>
              </p:cNvPr>
              <p:cNvCxnSpPr/>
              <p:nvPr/>
            </p:nvCxnSpPr>
            <p:spPr>
              <a:xfrm>
                <a:off x="2591459" y="4668201"/>
                <a:ext cx="0" cy="466929"/>
              </a:xfrm>
              <a:prstGeom prst="line">
                <a:avLst/>
              </a:prstGeom>
              <a:ln w="12700">
                <a:solidFill>
                  <a:schemeClr val="tx1"/>
                </a:solidFill>
                <a:prstDash val="sysDot"/>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79" name="Přímá spojnice 78">
                <a:extLst>
                  <a:ext uri="{FF2B5EF4-FFF2-40B4-BE49-F238E27FC236}">
                    <a16:creationId xmlns:a16="http://schemas.microsoft.com/office/drawing/2014/main" id="{366013F4-C598-4589-BCA9-4D63C7A09A98}"/>
                  </a:ext>
                </a:extLst>
              </p:cNvPr>
              <p:cNvCxnSpPr/>
              <p:nvPr/>
            </p:nvCxnSpPr>
            <p:spPr>
              <a:xfrm>
                <a:off x="2141503" y="4653063"/>
                <a:ext cx="895277" cy="0"/>
              </a:xfrm>
              <a:prstGeom prst="line">
                <a:avLst/>
              </a:prstGeom>
              <a:ln w="6350">
                <a:solidFill>
                  <a:schemeClr val="accent1"/>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82" name="Přímá spojnice 81">
                <a:extLst>
                  <a:ext uri="{FF2B5EF4-FFF2-40B4-BE49-F238E27FC236}">
                    <a16:creationId xmlns:a16="http://schemas.microsoft.com/office/drawing/2014/main" id="{F1012CB4-74D9-4DC7-84BD-B0CB720F5659}"/>
                  </a:ext>
                </a:extLst>
              </p:cNvPr>
              <p:cNvCxnSpPr/>
              <p:nvPr/>
            </p:nvCxnSpPr>
            <p:spPr>
              <a:xfrm>
                <a:off x="2137262" y="4660792"/>
                <a:ext cx="448667" cy="474338"/>
              </a:xfrm>
              <a:prstGeom prst="line">
                <a:avLst/>
              </a:prstGeom>
              <a:ln w="31750" cap="rnd">
                <a:solidFill>
                  <a:srgbClr val="C00000"/>
                </a:solidFill>
                <a:prstDash val="solid"/>
                <a:headEnd type="none" w="lg" len="med"/>
                <a:tailEnd type="none" w="lg"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86" name="TextovéPole 85">
                    <a:extLst>
                      <a:ext uri="{FF2B5EF4-FFF2-40B4-BE49-F238E27FC236}">
                        <a16:creationId xmlns:a16="http://schemas.microsoft.com/office/drawing/2014/main" id="{1129F341-0890-4352-8ECF-8AB4C01D6AF5}"/>
                      </a:ext>
                    </a:extLst>
                  </p:cNvPr>
                  <p:cNvSpPr txBox="1"/>
                  <p:nvPr/>
                </p:nvSpPr>
                <p:spPr>
                  <a:xfrm>
                    <a:off x="1895682" y="4987185"/>
                    <a:ext cx="187089" cy="261225"/>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r>
                            <a:rPr lang="en-GB" sz="1100" b="0" i="1" smtClean="0">
                              <a:latin typeface="Cambria Math" panose="02040503050406030204" pitchFamily="18" charset="0"/>
                            </a:rPr>
                            <m:t>−</m:t>
                          </m:r>
                          <m:r>
                            <a:rPr lang="en-GB" sz="1100" b="0" i="1" smtClean="0">
                              <a:latin typeface="Cambria Math" panose="02040503050406030204" pitchFamily="18" charset="0"/>
                            </a:rPr>
                            <m:t>𝑋</m:t>
                          </m:r>
                        </m:oMath>
                      </m:oMathPara>
                    </a14:m>
                    <a:endParaRPr lang="en-GB" sz="1100" i="1" baseline="-25000" dirty="0"/>
                  </a:p>
                </p:txBody>
              </p:sp>
            </mc:Choice>
            <mc:Fallback xmlns="">
              <p:sp>
                <p:nvSpPr>
                  <p:cNvPr id="86" name="TextovéPole 85">
                    <a:extLst>
                      <a:ext uri="{FF2B5EF4-FFF2-40B4-BE49-F238E27FC236}">
                        <a16:creationId xmlns:a16="http://schemas.microsoft.com/office/drawing/2014/main" id="{1129F341-0890-4352-8ECF-8AB4C01D6AF5}"/>
                      </a:ext>
                    </a:extLst>
                  </p:cNvPr>
                  <p:cNvSpPr txBox="1">
                    <a:spLocks noRot="1" noChangeAspect="1" noMove="1" noResize="1" noEditPoints="1" noAdjustHandles="1" noChangeArrowheads="1" noChangeShapeType="1" noTextEdit="1"/>
                  </p:cNvSpPr>
                  <p:nvPr/>
                </p:nvSpPr>
                <p:spPr>
                  <a:xfrm>
                    <a:off x="1895682" y="4987185"/>
                    <a:ext cx="187089" cy="261225"/>
                  </a:xfrm>
                  <a:prstGeom prst="rect">
                    <a:avLst/>
                  </a:prstGeom>
                  <a:blipFill>
                    <a:blip r:embed="rId16"/>
                    <a:stretch>
                      <a:fillRect l="-22581" r="-19355"/>
                    </a:stretch>
                  </a:blipFill>
                </p:spPr>
                <p:txBody>
                  <a:bodyPr/>
                  <a:lstStyle/>
                  <a:p>
                    <a:r>
                      <a:rPr lang="cs-CZ">
                        <a:noFill/>
                      </a:rPr>
                      <a:t> </a:t>
                    </a:r>
                  </a:p>
                </p:txBody>
              </p:sp>
            </mc:Fallback>
          </mc:AlternateContent>
          <p:cxnSp>
            <p:nvCxnSpPr>
              <p:cNvPr id="89" name="Přímá spojnice 88">
                <a:extLst>
                  <a:ext uri="{FF2B5EF4-FFF2-40B4-BE49-F238E27FC236}">
                    <a16:creationId xmlns:a16="http://schemas.microsoft.com/office/drawing/2014/main" id="{F1012CB4-74D9-4DC7-84BD-B0CB720F5659}"/>
                  </a:ext>
                </a:extLst>
              </p:cNvPr>
              <p:cNvCxnSpPr/>
              <p:nvPr/>
            </p:nvCxnSpPr>
            <p:spPr>
              <a:xfrm>
                <a:off x="2130999" y="5142945"/>
                <a:ext cx="463896" cy="0"/>
              </a:xfrm>
              <a:prstGeom prst="line">
                <a:avLst/>
              </a:prstGeom>
              <a:ln w="12700">
                <a:solidFill>
                  <a:schemeClr val="tx1"/>
                </a:solidFill>
                <a:prstDash val="sysDot"/>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90" name="Přímá spojnice 89">
                <a:extLst>
                  <a:ext uri="{FF2B5EF4-FFF2-40B4-BE49-F238E27FC236}">
                    <a16:creationId xmlns:a16="http://schemas.microsoft.com/office/drawing/2014/main" id="{F1012CB4-74D9-4DC7-84BD-B0CB720F5659}"/>
                  </a:ext>
                </a:extLst>
              </p:cNvPr>
              <p:cNvCxnSpPr/>
              <p:nvPr/>
            </p:nvCxnSpPr>
            <p:spPr>
              <a:xfrm>
                <a:off x="2604097" y="4661810"/>
                <a:ext cx="450851" cy="0"/>
              </a:xfrm>
              <a:prstGeom prst="line">
                <a:avLst/>
              </a:prstGeom>
              <a:ln w="31750" cap="rnd">
                <a:solidFill>
                  <a:srgbClr val="C00000"/>
                </a:solidFill>
                <a:prstDash val="solid"/>
                <a:headEnd type="none" w="lg" len="med"/>
                <a:tailEnd type="none" w="lg"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33" name="TextovéPole 132">
                    <a:extLst>
                      <a:ext uri="{FF2B5EF4-FFF2-40B4-BE49-F238E27FC236}">
                        <a16:creationId xmlns:a16="http://schemas.microsoft.com/office/drawing/2014/main" id="{1129F341-0890-4352-8ECF-8AB4C01D6AF5}"/>
                      </a:ext>
                    </a:extLst>
                  </p:cNvPr>
                  <p:cNvSpPr txBox="1"/>
                  <p:nvPr/>
                </p:nvSpPr>
                <p:spPr>
                  <a:xfrm>
                    <a:off x="2518187" y="4456235"/>
                    <a:ext cx="187089" cy="261225"/>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r>
                            <a:rPr lang="en-GB" sz="1100" b="0" i="1" smtClean="0">
                              <a:latin typeface="Cambria Math" panose="02040503050406030204" pitchFamily="18" charset="0"/>
                            </a:rPr>
                            <m:t>𝑋</m:t>
                          </m:r>
                        </m:oMath>
                      </m:oMathPara>
                    </a14:m>
                    <a:endParaRPr lang="en-GB" sz="1100" i="1" baseline="-25000" dirty="0"/>
                  </a:p>
                </p:txBody>
              </p:sp>
            </mc:Choice>
            <mc:Fallback xmlns="">
              <p:sp>
                <p:nvSpPr>
                  <p:cNvPr id="133" name="TextovéPole 132">
                    <a:extLst>
                      <a:ext uri="{FF2B5EF4-FFF2-40B4-BE49-F238E27FC236}">
                        <a16:creationId xmlns:a16="http://schemas.microsoft.com/office/drawing/2014/main" id="{1129F341-0890-4352-8ECF-8AB4C01D6AF5}"/>
                      </a:ext>
                    </a:extLst>
                  </p:cNvPr>
                  <p:cNvSpPr txBox="1">
                    <a:spLocks noRot="1" noChangeAspect="1" noMove="1" noResize="1" noEditPoints="1" noAdjustHandles="1" noChangeArrowheads="1" noChangeShapeType="1" noTextEdit="1"/>
                  </p:cNvSpPr>
                  <p:nvPr/>
                </p:nvSpPr>
                <p:spPr>
                  <a:xfrm>
                    <a:off x="2518187" y="4456235"/>
                    <a:ext cx="187089" cy="261225"/>
                  </a:xfrm>
                  <a:prstGeom prst="rect">
                    <a:avLst/>
                  </a:prstGeom>
                  <a:blipFill>
                    <a:blip r:embed="rId13"/>
                    <a:stretch>
                      <a:fillRect l="-6452"/>
                    </a:stretch>
                  </a:blipFill>
                </p:spPr>
                <p:txBody>
                  <a:bodyPr/>
                  <a:lstStyle/>
                  <a:p>
                    <a:r>
                      <a:rPr lang="cs-CZ">
                        <a:noFill/>
                      </a:rPr>
                      <a:t> </a:t>
                    </a:r>
                  </a:p>
                </p:txBody>
              </p:sp>
            </mc:Fallback>
          </mc:AlternateContent>
        </p:grpSp>
      </p:grpSp>
      <p:grpSp>
        <p:nvGrpSpPr>
          <p:cNvPr id="12" name="Skupina 11">
            <a:extLst>
              <a:ext uri="{FF2B5EF4-FFF2-40B4-BE49-F238E27FC236}">
                <a16:creationId xmlns:a16="http://schemas.microsoft.com/office/drawing/2014/main" id="{74FD74F7-CC81-45FF-5510-A34777501445}"/>
              </a:ext>
            </a:extLst>
          </p:cNvPr>
          <p:cNvGrpSpPr/>
          <p:nvPr/>
        </p:nvGrpSpPr>
        <p:grpSpPr>
          <a:xfrm>
            <a:off x="3780000" y="1559104"/>
            <a:ext cx="2035099" cy="1674185"/>
            <a:chOff x="3780000" y="1559104"/>
            <a:chExt cx="2035099" cy="1674185"/>
          </a:xfrm>
        </p:grpSpPr>
        <p:sp>
          <p:nvSpPr>
            <p:cNvPr id="85" name="TextovéPole 84">
              <a:extLst>
                <a:ext uri="{FF2B5EF4-FFF2-40B4-BE49-F238E27FC236}">
                  <a16:creationId xmlns:a16="http://schemas.microsoft.com/office/drawing/2014/main" id="{08463747-ADBE-47DD-BD10-8F53E0250636}"/>
                </a:ext>
              </a:extLst>
            </p:cNvPr>
            <p:cNvSpPr txBox="1"/>
            <p:nvPr/>
          </p:nvSpPr>
          <p:spPr>
            <a:xfrm>
              <a:off x="3780000" y="1559104"/>
              <a:ext cx="2035099" cy="240066"/>
            </a:xfrm>
            <a:prstGeom prst="rect">
              <a:avLst/>
            </a:prstGeom>
            <a:noFill/>
            <a:ln>
              <a:noFill/>
            </a:ln>
          </p:spPr>
          <p:txBody>
            <a:bodyPr wrap="square" rtlCol="0">
              <a:spAutoFit/>
            </a:bodyPr>
            <a:lstStyle/>
            <a:p>
              <a:pPr marL="0" lvl="2" algn="ctr">
                <a:lnSpc>
                  <a:spcPct val="80000"/>
                </a:lnSpc>
                <a:buClr>
                  <a:srgbClr val="7030A0"/>
                </a:buClr>
                <a:buSzPct val="80000"/>
              </a:pPr>
              <a:r>
                <a:rPr lang="en-GB" sz="1200" b="1" noProof="0">
                  <a:latin typeface="Cambria Math" panose="02040503050406030204" pitchFamily="18" charset="0"/>
                  <a:ea typeface="Cambria Math" panose="02040503050406030204" pitchFamily="18" charset="0"/>
                  <a:sym typeface="Wingdings 2" panose="05020102010507070707" pitchFamily="18" charset="2"/>
                </a:rPr>
                <a:t>Short cash-or-nothing call </a:t>
              </a:r>
              <a:endParaRPr lang="en-GB" sz="1200" b="1" noProof="0">
                <a:latin typeface="Cambria Math" panose="02040503050406030204" pitchFamily="18" charset="0"/>
                <a:ea typeface="Cambria Math" panose="02040503050406030204" pitchFamily="18" charset="0"/>
              </a:endParaRPr>
            </a:p>
          </p:txBody>
        </p:sp>
        <p:grpSp>
          <p:nvGrpSpPr>
            <p:cNvPr id="34" name="Skupina 33"/>
            <p:cNvGrpSpPr/>
            <p:nvPr/>
          </p:nvGrpSpPr>
          <p:grpSpPr>
            <a:xfrm>
              <a:off x="3960000" y="1853119"/>
              <a:ext cx="1380174" cy="1380170"/>
              <a:chOff x="3976099" y="2057591"/>
              <a:chExt cx="1380174" cy="1380170"/>
            </a:xfrm>
          </p:grpSpPr>
          <p:cxnSp>
            <p:nvCxnSpPr>
              <p:cNvPr id="81" name="Přímá spojnice 80">
                <a:extLst>
                  <a:ext uri="{FF2B5EF4-FFF2-40B4-BE49-F238E27FC236}">
                    <a16:creationId xmlns:a16="http://schemas.microsoft.com/office/drawing/2014/main" id="{1A8E3DAD-B6C4-40D4-9CE0-16917D2F95E3}"/>
                  </a:ext>
                </a:extLst>
              </p:cNvPr>
              <p:cNvCxnSpPr/>
              <p:nvPr/>
            </p:nvCxnSpPr>
            <p:spPr>
              <a:xfrm>
                <a:off x="4211304" y="2057591"/>
                <a:ext cx="0" cy="1335273"/>
              </a:xfrm>
              <a:prstGeom prst="line">
                <a:avLst/>
              </a:prstGeom>
              <a:ln w="6350">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83" name="Přímá spojnice 82">
                <a:extLst>
                  <a:ext uri="{FF2B5EF4-FFF2-40B4-BE49-F238E27FC236}">
                    <a16:creationId xmlns:a16="http://schemas.microsoft.com/office/drawing/2014/main" id="{906A2621-6FF0-4E69-B93F-0FD3D7509E11}"/>
                  </a:ext>
                </a:extLst>
              </p:cNvPr>
              <p:cNvCxnSpPr/>
              <p:nvPr/>
            </p:nvCxnSpPr>
            <p:spPr>
              <a:xfrm>
                <a:off x="4671876" y="2830623"/>
                <a:ext cx="0" cy="468000"/>
              </a:xfrm>
              <a:prstGeom prst="line">
                <a:avLst/>
              </a:prstGeom>
              <a:ln w="12700">
                <a:solidFill>
                  <a:schemeClr val="tx1"/>
                </a:solidFill>
                <a:prstDash val="sysDot"/>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84" name="Přímá spojnice 83">
                <a:extLst>
                  <a:ext uri="{FF2B5EF4-FFF2-40B4-BE49-F238E27FC236}">
                    <a16:creationId xmlns:a16="http://schemas.microsoft.com/office/drawing/2014/main" id="{366013F4-C598-4589-BCA9-4D63C7A09A98}"/>
                  </a:ext>
                </a:extLst>
              </p:cNvPr>
              <p:cNvCxnSpPr/>
              <p:nvPr/>
            </p:nvCxnSpPr>
            <p:spPr>
              <a:xfrm>
                <a:off x="4221920" y="2833653"/>
                <a:ext cx="1134353" cy="0"/>
              </a:xfrm>
              <a:prstGeom prst="line">
                <a:avLst/>
              </a:prstGeom>
              <a:ln w="6350">
                <a:solidFill>
                  <a:schemeClr val="accent1"/>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87" name="Přímá spojnice 86">
                <a:extLst>
                  <a:ext uri="{FF2B5EF4-FFF2-40B4-BE49-F238E27FC236}">
                    <a16:creationId xmlns:a16="http://schemas.microsoft.com/office/drawing/2014/main" id="{F1012CB4-74D9-4DC7-84BD-B0CB720F5659}"/>
                  </a:ext>
                </a:extLst>
              </p:cNvPr>
              <p:cNvCxnSpPr/>
              <p:nvPr/>
            </p:nvCxnSpPr>
            <p:spPr>
              <a:xfrm>
                <a:off x="4223735" y="2841382"/>
                <a:ext cx="432000" cy="0"/>
              </a:xfrm>
              <a:prstGeom prst="line">
                <a:avLst/>
              </a:prstGeom>
              <a:ln w="31750" cap="rnd">
                <a:solidFill>
                  <a:srgbClr val="C00000"/>
                </a:solidFill>
                <a:prstDash val="solid"/>
                <a:headEnd type="none" w="lg" len="med"/>
                <a:tailEnd type="none" w="lg"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88" name="TextovéPole 87">
                    <a:extLst>
                      <a:ext uri="{FF2B5EF4-FFF2-40B4-BE49-F238E27FC236}">
                        <a16:creationId xmlns:a16="http://schemas.microsoft.com/office/drawing/2014/main" id="{1129F341-0890-4352-8ECF-8AB4C01D6AF5}"/>
                      </a:ext>
                    </a:extLst>
                  </p:cNvPr>
                  <p:cNvSpPr txBox="1"/>
                  <p:nvPr/>
                </p:nvSpPr>
                <p:spPr>
                  <a:xfrm>
                    <a:off x="3976099" y="3176536"/>
                    <a:ext cx="187089" cy="261225"/>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r>
                            <a:rPr lang="en-GB" sz="1100" b="0" i="1" smtClean="0">
                              <a:latin typeface="Cambria Math" panose="02040503050406030204" pitchFamily="18" charset="0"/>
                            </a:rPr>
                            <m:t>−</m:t>
                          </m:r>
                          <m:r>
                            <a:rPr lang="cs-CZ" sz="1100" b="0" i="1" smtClean="0">
                              <a:latin typeface="Cambria Math" panose="02040503050406030204" pitchFamily="18" charset="0"/>
                            </a:rPr>
                            <m:t>𝑋</m:t>
                          </m:r>
                        </m:oMath>
                      </m:oMathPara>
                    </a14:m>
                    <a:endParaRPr lang="en-GB" sz="1100" i="1" baseline="-25000" dirty="0"/>
                  </a:p>
                </p:txBody>
              </p:sp>
            </mc:Choice>
            <mc:Fallback xmlns="">
              <p:sp>
                <p:nvSpPr>
                  <p:cNvPr id="88" name="TextovéPole 87">
                    <a:extLst>
                      <a:ext uri="{FF2B5EF4-FFF2-40B4-BE49-F238E27FC236}">
                        <a16:creationId xmlns:a16="http://schemas.microsoft.com/office/drawing/2014/main" id="{1129F341-0890-4352-8ECF-8AB4C01D6AF5}"/>
                      </a:ext>
                    </a:extLst>
                  </p:cNvPr>
                  <p:cNvSpPr txBox="1">
                    <a:spLocks noRot="1" noChangeAspect="1" noMove="1" noResize="1" noEditPoints="1" noAdjustHandles="1" noChangeArrowheads="1" noChangeShapeType="1" noTextEdit="1"/>
                  </p:cNvSpPr>
                  <p:nvPr/>
                </p:nvSpPr>
                <p:spPr>
                  <a:xfrm>
                    <a:off x="3976099" y="3176536"/>
                    <a:ext cx="187089" cy="261225"/>
                  </a:xfrm>
                  <a:prstGeom prst="rect">
                    <a:avLst/>
                  </a:prstGeom>
                  <a:blipFill>
                    <a:blip r:embed="rId17"/>
                    <a:stretch>
                      <a:fillRect l="-26667" r="-20000"/>
                    </a:stretch>
                  </a:blipFill>
                </p:spPr>
                <p:txBody>
                  <a:bodyPr/>
                  <a:lstStyle/>
                  <a:p>
                    <a:r>
                      <a:rPr lang="en-GB">
                        <a:noFill/>
                      </a:rPr>
                      <a:t> </a:t>
                    </a:r>
                  </a:p>
                </p:txBody>
              </p:sp>
            </mc:Fallback>
          </mc:AlternateContent>
          <p:cxnSp>
            <p:nvCxnSpPr>
              <p:cNvPr id="92" name="Přímá spojnice 91">
                <a:extLst>
                  <a:ext uri="{FF2B5EF4-FFF2-40B4-BE49-F238E27FC236}">
                    <a16:creationId xmlns:a16="http://schemas.microsoft.com/office/drawing/2014/main" id="{F1012CB4-74D9-4DC7-84BD-B0CB720F5659}"/>
                  </a:ext>
                </a:extLst>
              </p:cNvPr>
              <p:cNvCxnSpPr/>
              <p:nvPr/>
            </p:nvCxnSpPr>
            <p:spPr>
              <a:xfrm>
                <a:off x="4211416" y="3302488"/>
                <a:ext cx="463896" cy="0"/>
              </a:xfrm>
              <a:prstGeom prst="line">
                <a:avLst/>
              </a:prstGeom>
              <a:ln w="12700">
                <a:solidFill>
                  <a:schemeClr val="tx1"/>
                </a:solidFill>
                <a:prstDash val="sysDot"/>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96" name="Přímá spojnice 95">
                <a:extLst>
                  <a:ext uri="{FF2B5EF4-FFF2-40B4-BE49-F238E27FC236}">
                    <a16:creationId xmlns:a16="http://schemas.microsoft.com/office/drawing/2014/main" id="{F1012CB4-74D9-4DC7-84BD-B0CB720F5659}"/>
                  </a:ext>
                </a:extLst>
              </p:cNvPr>
              <p:cNvCxnSpPr/>
              <p:nvPr/>
            </p:nvCxnSpPr>
            <p:spPr>
              <a:xfrm>
                <a:off x="4678458" y="3298008"/>
                <a:ext cx="450851" cy="0"/>
              </a:xfrm>
              <a:prstGeom prst="line">
                <a:avLst/>
              </a:prstGeom>
              <a:ln w="31750" cap="rnd">
                <a:solidFill>
                  <a:srgbClr val="C00000"/>
                </a:solidFill>
                <a:prstDash val="solid"/>
                <a:headEnd type="none" w="lg" len="med"/>
                <a:tailEnd type="none" w="lg"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34" name="TextovéPole 133">
                    <a:extLst>
                      <a:ext uri="{FF2B5EF4-FFF2-40B4-BE49-F238E27FC236}">
                        <a16:creationId xmlns:a16="http://schemas.microsoft.com/office/drawing/2014/main" id="{1129F341-0890-4352-8ECF-8AB4C01D6AF5}"/>
                      </a:ext>
                    </a:extLst>
                  </p:cNvPr>
                  <p:cNvSpPr txBox="1"/>
                  <p:nvPr/>
                </p:nvSpPr>
                <p:spPr>
                  <a:xfrm>
                    <a:off x="4605767" y="2636912"/>
                    <a:ext cx="187089" cy="261225"/>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r>
                            <a:rPr lang="en-GB" sz="1100" b="0" i="1" smtClean="0">
                              <a:latin typeface="Cambria Math" panose="02040503050406030204" pitchFamily="18" charset="0"/>
                            </a:rPr>
                            <m:t>𝑋</m:t>
                          </m:r>
                        </m:oMath>
                      </m:oMathPara>
                    </a14:m>
                    <a:endParaRPr lang="en-GB" sz="1100" i="1" baseline="-25000" dirty="0"/>
                  </a:p>
                </p:txBody>
              </p:sp>
            </mc:Choice>
            <mc:Fallback xmlns="">
              <p:sp>
                <p:nvSpPr>
                  <p:cNvPr id="134" name="TextovéPole 133">
                    <a:extLst>
                      <a:ext uri="{FF2B5EF4-FFF2-40B4-BE49-F238E27FC236}">
                        <a16:creationId xmlns:a16="http://schemas.microsoft.com/office/drawing/2014/main" id="{1129F341-0890-4352-8ECF-8AB4C01D6AF5}"/>
                      </a:ext>
                    </a:extLst>
                  </p:cNvPr>
                  <p:cNvSpPr txBox="1">
                    <a:spLocks noRot="1" noChangeAspect="1" noMove="1" noResize="1" noEditPoints="1" noAdjustHandles="1" noChangeArrowheads="1" noChangeShapeType="1" noTextEdit="1"/>
                  </p:cNvSpPr>
                  <p:nvPr/>
                </p:nvSpPr>
                <p:spPr>
                  <a:xfrm>
                    <a:off x="4605767" y="2636912"/>
                    <a:ext cx="187089" cy="261225"/>
                  </a:xfrm>
                  <a:prstGeom prst="rect">
                    <a:avLst/>
                  </a:prstGeom>
                  <a:blipFill>
                    <a:blip r:embed="rId12"/>
                    <a:stretch>
                      <a:fillRect l="-10000"/>
                    </a:stretch>
                  </a:blipFill>
                </p:spPr>
                <p:txBody>
                  <a:bodyPr/>
                  <a:lstStyle/>
                  <a:p>
                    <a:r>
                      <a:rPr lang="cs-CZ">
                        <a:noFill/>
                      </a:rPr>
                      <a:t> </a:t>
                    </a:r>
                  </a:p>
                </p:txBody>
              </p:sp>
            </mc:Fallback>
          </mc:AlternateContent>
        </p:grpSp>
      </p:grpSp>
      <p:grpSp>
        <p:nvGrpSpPr>
          <p:cNvPr id="13" name="Skupina 12">
            <a:extLst>
              <a:ext uri="{FF2B5EF4-FFF2-40B4-BE49-F238E27FC236}">
                <a16:creationId xmlns:a16="http://schemas.microsoft.com/office/drawing/2014/main" id="{66EF176E-C1B4-0B7E-776A-480BD220909F}"/>
              </a:ext>
            </a:extLst>
          </p:cNvPr>
          <p:cNvGrpSpPr/>
          <p:nvPr/>
        </p:nvGrpSpPr>
        <p:grpSpPr>
          <a:xfrm>
            <a:off x="6171326" y="1559104"/>
            <a:ext cx="1588883" cy="1563874"/>
            <a:chOff x="6151469" y="1559104"/>
            <a:chExt cx="1588883" cy="1563874"/>
          </a:xfrm>
        </p:grpSpPr>
        <p:sp>
          <p:nvSpPr>
            <p:cNvPr id="120" name="TextovéPole 119">
              <a:extLst>
                <a:ext uri="{FF2B5EF4-FFF2-40B4-BE49-F238E27FC236}">
                  <a16:creationId xmlns:a16="http://schemas.microsoft.com/office/drawing/2014/main" id="{08463747-ADBE-47DD-BD10-8F53E0250636}"/>
                </a:ext>
              </a:extLst>
            </p:cNvPr>
            <p:cNvSpPr txBox="1"/>
            <p:nvPr/>
          </p:nvSpPr>
          <p:spPr>
            <a:xfrm>
              <a:off x="6281317" y="1559104"/>
              <a:ext cx="1171003" cy="240066"/>
            </a:xfrm>
            <a:prstGeom prst="rect">
              <a:avLst/>
            </a:prstGeom>
            <a:noFill/>
            <a:ln>
              <a:noFill/>
            </a:ln>
          </p:spPr>
          <p:txBody>
            <a:bodyPr wrap="square" rtlCol="0">
              <a:spAutoFit/>
            </a:bodyPr>
            <a:lstStyle/>
            <a:p>
              <a:pPr marL="0" lvl="2" algn="ctr">
                <a:lnSpc>
                  <a:spcPct val="80000"/>
                </a:lnSpc>
                <a:buClr>
                  <a:srgbClr val="7030A0"/>
                </a:buClr>
                <a:buSzPct val="80000"/>
              </a:pPr>
              <a:r>
                <a:rPr lang="en-GB" sz="1200" b="1" dirty="0">
                  <a:latin typeface="Cambria Math" panose="02040503050406030204" pitchFamily="18" charset="0"/>
                  <a:ea typeface="Cambria Math" panose="02040503050406030204" pitchFamily="18" charset="0"/>
                  <a:sym typeface="Wingdings 2" panose="05020102010507070707" pitchFamily="18" charset="2"/>
                </a:rPr>
                <a:t>Long call </a:t>
              </a:r>
              <a:endParaRPr lang="en-GB" sz="1200" b="1" dirty="0">
                <a:latin typeface="Cambria Math" panose="02040503050406030204" pitchFamily="18" charset="0"/>
                <a:ea typeface="Cambria Math" panose="02040503050406030204" pitchFamily="18" charset="0"/>
              </a:endParaRPr>
            </a:p>
          </p:txBody>
        </p:sp>
        <p:grpSp>
          <p:nvGrpSpPr>
            <p:cNvPr id="9" name="Skupina 8"/>
            <p:cNvGrpSpPr/>
            <p:nvPr/>
          </p:nvGrpSpPr>
          <p:grpSpPr>
            <a:xfrm>
              <a:off x="6151469" y="1794032"/>
              <a:ext cx="1588883" cy="1328946"/>
              <a:chOff x="6151469" y="1890928"/>
              <a:chExt cx="1588883" cy="1328946"/>
            </a:xfrm>
          </p:grpSpPr>
          <p:grpSp>
            <p:nvGrpSpPr>
              <p:cNvPr id="36" name="Skupina 35"/>
              <p:cNvGrpSpPr/>
              <p:nvPr/>
            </p:nvGrpSpPr>
            <p:grpSpPr>
              <a:xfrm>
                <a:off x="6374607" y="1890928"/>
                <a:ext cx="1365745" cy="1328946"/>
                <a:chOff x="6374607" y="2100054"/>
                <a:chExt cx="1365745" cy="1328946"/>
              </a:xfrm>
            </p:grpSpPr>
            <p:cxnSp>
              <p:nvCxnSpPr>
                <p:cNvPr id="103" name="Přímá spojnice 102">
                  <a:extLst>
                    <a:ext uri="{FF2B5EF4-FFF2-40B4-BE49-F238E27FC236}">
                      <a16:creationId xmlns:a16="http://schemas.microsoft.com/office/drawing/2014/main" id="{1A8E3DAD-B6C4-40D4-9CE0-16917D2F95E3}"/>
                    </a:ext>
                  </a:extLst>
                </p:cNvPr>
                <p:cNvCxnSpPr/>
                <p:nvPr/>
              </p:nvCxnSpPr>
              <p:spPr>
                <a:xfrm>
                  <a:off x="6379359" y="2100054"/>
                  <a:ext cx="0" cy="1328946"/>
                </a:xfrm>
                <a:prstGeom prst="line">
                  <a:avLst/>
                </a:prstGeom>
                <a:ln w="6350">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11" name="Přímá spojnice 110">
                  <a:extLst>
                    <a:ext uri="{FF2B5EF4-FFF2-40B4-BE49-F238E27FC236}">
                      <a16:creationId xmlns:a16="http://schemas.microsoft.com/office/drawing/2014/main" id="{366013F4-C598-4589-BCA9-4D63C7A09A98}"/>
                    </a:ext>
                  </a:extLst>
                </p:cNvPr>
                <p:cNvCxnSpPr/>
                <p:nvPr/>
              </p:nvCxnSpPr>
              <p:spPr>
                <a:xfrm>
                  <a:off x="6374607" y="2947951"/>
                  <a:ext cx="1365745" cy="0"/>
                </a:xfrm>
                <a:prstGeom prst="line">
                  <a:avLst/>
                </a:prstGeom>
                <a:ln w="6350">
                  <a:solidFill>
                    <a:schemeClr val="accent1"/>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27" name="Přímá spojnice 126">
                  <a:extLst>
                    <a:ext uri="{FF2B5EF4-FFF2-40B4-BE49-F238E27FC236}">
                      <a16:creationId xmlns:a16="http://schemas.microsoft.com/office/drawing/2014/main" id="{F1012CB4-74D9-4DC7-84BD-B0CB720F5659}"/>
                    </a:ext>
                  </a:extLst>
                </p:cNvPr>
                <p:cNvCxnSpPr/>
                <p:nvPr/>
              </p:nvCxnSpPr>
              <p:spPr>
                <a:xfrm>
                  <a:off x="6383974" y="2954382"/>
                  <a:ext cx="468000" cy="0"/>
                </a:xfrm>
                <a:prstGeom prst="line">
                  <a:avLst/>
                </a:prstGeom>
                <a:ln w="31750" cap="rnd">
                  <a:solidFill>
                    <a:srgbClr val="C00000"/>
                  </a:solidFill>
                  <a:prstDash val="solid"/>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35" name="Přímá spojnice 134">
                  <a:extLst>
                    <a:ext uri="{FF2B5EF4-FFF2-40B4-BE49-F238E27FC236}">
                      <a16:creationId xmlns:a16="http://schemas.microsoft.com/office/drawing/2014/main" id="{906A2621-6FF0-4E69-B93F-0FD3D7509E11}"/>
                    </a:ext>
                  </a:extLst>
                </p:cNvPr>
                <p:cNvCxnSpPr/>
                <p:nvPr/>
              </p:nvCxnSpPr>
              <p:spPr>
                <a:xfrm flipH="1">
                  <a:off x="6865106" y="2158373"/>
                  <a:ext cx="795343" cy="795345"/>
                </a:xfrm>
                <a:prstGeom prst="line">
                  <a:avLst/>
                </a:prstGeom>
                <a:ln w="31750" cap="rnd">
                  <a:solidFill>
                    <a:srgbClr val="C00000"/>
                  </a:solidFill>
                  <a:prstDash val="solid"/>
                  <a:headEnd type="none" w="lg" len="med"/>
                  <a:tailEnd type="none" w="lg"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37" name="TextovéPole 136">
                      <a:extLst>
                        <a:ext uri="{FF2B5EF4-FFF2-40B4-BE49-F238E27FC236}">
                          <a16:creationId xmlns:a16="http://schemas.microsoft.com/office/drawing/2014/main" id="{1129F341-0890-4352-8ECF-8AB4C01D6AF5}"/>
                        </a:ext>
                      </a:extLst>
                    </p:cNvPr>
                    <p:cNvSpPr txBox="1"/>
                    <p:nvPr/>
                  </p:nvSpPr>
                  <p:spPr>
                    <a:xfrm>
                      <a:off x="6765988" y="2720359"/>
                      <a:ext cx="187089" cy="261225"/>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r>
                              <a:rPr lang="en-GB" sz="1100" b="0" i="1" smtClean="0">
                                <a:latin typeface="Cambria Math" panose="02040503050406030204" pitchFamily="18" charset="0"/>
                              </a:rPr>
                              <m:t>𝑋</m:t>
                            </m:r>
                          </m:oMath>
                        </m:oMathPara>
                      </a14:m>
                      <a:endParaRPr lang="en-GB" sz="1100" i="1" baseline="-25000" dirty="0"/>
                    </a:p>
                  </p:txBody>
                </p:sp>
              </mc:Choice>
              <mc:Fallback xmlns="">
                <p:sp>
                  <p:nvSpPr>
                    <p:cNvPr id="137" name="TextovéPole 136">
                      <a:extLst>
                        <a:ext uri="{FF2B5EF4-FFF2-40B4-BE49-F238E27FC236}">
                          <a16:creationId xmlns:a16="http://schemas.microsoft.com/office/drawing/2014/main" id="{1129F341-0890-4352-8ECF-8AB4C01D6AF5}"/>
                        </a:ext>
                      </a:extLst>
                    </p:cNvPr>
                    <p:cNvSpPr txBox="1">
                      <a:spLocks noRot="1" noChangeAspect="1" noMove="1" noResize="1" noEditPoints="1" noAdjustHandles="1" noChangeArrowheads="1" noChangeShapeType="1" noTextEdit="1"/>
                    </p:cNvSpPr>
                    <p:nvPr/>
                  </p:nvSpPr>
                  <p:spPr>
                    <a:xfrm>
                      <a:off x="6765988" y="2720359"/>
                      <a:ext cx="187089" cy="261225"/>
                    </a:xfrm>
                    <a:prstGeom prst="rect">
                      <a:avLst/>
                    </a:prstGeom>
                    <a:blipFill>
                      <a:blip r:embed="rId12"/>
                      <a:stretch>
                        <a:fillRect l="-6452"/>
                      </a:stretch>
                    </a:blipFill>
                  </p:spPr>
                  <p:txBody>
                    <a:bodyPr/>
                    <a:lstStyle/>
                    <a:p>
                      <a:r>
                        <a:rPr lang="cs-CZ">
                          <a:noFill/>
                        </a:rPr>
                        <a:t> </a:t>
                      </a:r>
                    </a:p>
                  </p:txBody>
                </p:sp>
              </mc:Fallback>
            </mc:AlternateContent>
          </p:grpSp>
          <p:sp>
            <p:nvSpPr>
              <p:cNvPr id="139" name="TextovéPole 138">
                <a:extLst>
                  <a:ext uri="{FF2B5EF4-FFF2-40B4-BE49-F238E27FC236}">
                    <a16:creationId xmlns:a16="http://schemas.microsoft.com/office/drawing/2014/main" id="{1129F341-0890-4352-8ECF-8AB4C01D6AF5}"/>
                  </a:ext>
                </a:extLst>
              </p:cNvPr>
              <p:cNvSpPr txBox="1"/>
              <p:nvPr/>
            </p:nvSpPr>
            <p:spPr>
              <a:xfrm>
                <a:off x="6151469" y="2619408"/>
                <a:ext cx="281291" cy="261610"/>
              </a:xfrm>
              <a:prstGeom prst="rect">
                <a:avLst/>
              </a:prstGeom>
              <a:noFill/>
            </p:spPr>
            <p:txBody>
              <a:bodyPr wrap="square" lIns="0" rIns="0" rtlCol="0">
                <a:spAutoFit/>
              </a:bodyPr>
              <a:lstStyle/>
              <a:p>
                <a:pPr algn="ctr"/>
                <a:r>
                  <a:rPr lang="cs-CZ" sz="1100" b="0" dirty="0">
                    <a:latin typeface="Cambria Math" panose="02040503050406030204" pitchFamily="18" charset="0"/>
                    <a:ea typeface="Cambria Math" panose="02040503050406030204" pitchFamily="18" charset="0"/>
                  </a:rPr>
                  <a:t>0</a:t>
                </a:r>
                <a:endParaRPr lang="en-GB" sz="1100" i="1" baseline="-25000" dirty="0">
                  <a:latin typeface="Cambria Math" panose="02040503050406030204" pitchFamily="18" charset="0"/>
                  <a:ea typeface="Cambria Math" panose="02040503050406030204" pitchFamily="18" charset="0"/>
                </a:endParaRPr>
              </a:p>
            </p:txBody>
          </p:sp>
        </p:grpSp>
      </p:grpSp>
      <p:grpSp>
        <p:nvGrpSpPr>
          <p:cNvPr id="10" name="Skupina 9"/>
          <p:cNvGrpSpPr/>
          <p:nvPr/>
        </p:nvGrpSpPr>
        <p:grpSpPr>
          <a:xfrm>
            <a:off x="6178226" y="3506129"/>
            <a:ext cx="1546758" cy="1234135"/>
            <a:chOff x="6178226" y="3548521"/>
            <a:chExt cx="1546758" cy="1234135"/>
          </a:xfrm>
        </p:grpSpPr>
        <p:cxnSp>
          <p:nvCxnSpPr>
            <p:cNvPr id="109" name="Přímá spojnice 108">
              <a:extLst>
                <a:ext uri="{FF2B5EF4-FFF2-40B4-BE49-F238E27FC236}">
                  <a16:creationId xmlns:a16="http://schemas.microsoft.com/office/drawing/2014/main" id="{1A8E3DAD-B6C4-40D4-9CE0-16917D2F95E3}"/>
                </a:ext>
              </a:extLst>
            </p:cNvPr>
            <p:cNvCxnSpPr/>
            <p:nvPr/>
          </p:nvCxnSpPr>
          <p:spPr>
            <a:xfrm>
              <a:off x="6386549" y="3810680"/>
              <a:ext cx="0" cy="971976"/>
            </a:xfrm>
            <a:prstGeom prst="line">
              <a:avLst/>
            </a:prstGeom>
            <a:ln w="6350">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12" name="Přímá spojnice 111">
              <a:extLst>
                <a:ext uri="{FF2B5EF4-FFF2-40B4-BE49-F238E27FC236}">
                  <a16:creationId xmlns:a16="http://schemas.microsoft.com/office/drawing/2014/main" id="{366013F4-C598-4589-BCA9-4D63C7A09A98}"/>
                </a:ext>
              </a:extLst>
            </p:cNvPr>
            <p:cNvCxnSpPr/>
            <p:nvPr/>
          </p:nvCxnSpPr>
          <p:spPr>
            <a:xfrm>
              <a:off x="6389481" y="4403026"/>
              <a:ext cx="1145252" cy="0"/>
            </a:xfrm>
            <a:prstGeom prst="line">
              <a:avLst/>
            </a:prstGeom>
            <a:ln w="6350">
              <a:solidFill>
                <a:schemeClr val="accent1"/>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sp>
          <p:nvSpPr>
            <p:cNvPr id="113" name="TextovéPole 112">
              <a:extLst>
                <a:ext uri="{FF2B5EF4-FFF2-40B4-BE49-F238E27FC236}">
                  <a16:creationId xmlns:a16="http://schemas.microsoft.com/office/drawing/2014/main" id="{08463747-ADBE-47DD-BD10-8F53E0250636}"/>
                </a:ext>
              </a:extLst>
            </p:cNvPr>
            <p:cNvSpPr txBox="1"/>
            <p:nvPr/>
          </p:nvSpPr>
          <p:spPr>
            <a:xfrm>
              <a:off x="6288507" y="3548521"/>
              <a:ext cx="1436477" cy="240066"/>
            </a:xfrm>
            <a:prstGeom prst="rect">
              <a:avLst/>
            </a:prstGeom>
            <a:noFill/>
            <a:ln>
              <a:noFill/>
            </a:ln>
          </p:spPr>
          <p:txBody>
            <a:bodyPr wrap="square" rtlCol="0">
              <a:spAutoFit/>
            </a:bodyPr>
            <a:lstStyle/>
            <a:p>
              <a:pPr marL="0" lvl="2" algn="ctr">
                <a:lnSpc>
                  <a:spcPct val="80000"/>
                </a:lnSpc>
                <a:buClr>
                  <a:srgbClr val="7030A0"/>
                </a:buClr>
                <a:buSzPct val="80000"/>
              </a:pPr>
              <a:r>
                <a:rPr lang="en-GB" sz="1200" b="1" dirty="0">
                  <a:latin typeface="Cambria Math" panose="02040503050406030204" pitchFamily="18" charset="0"/>
                  <a:ea typeface="Cambria Math" panose="02040503050406030204" pitchFamily="18" charset="0"/>
                  <a:sym typeface="Wingdings 2" panose="05020102010507070707" pitchFamily="18" charset="2"/>
                </a:rPr>
                <a:t>Long put </a:t>
              </a:r>
              <a:endParaRPr lang="en-GB" sz="1200" b="1" dirty="0">
                <a:latin typeface="Cambria Math" panose="02040503050406030204" pitchFamily="18" charset="0"/>
                <a:ea typeface="Cambria Math" panose="02040503050406030204" pitchFamily="18" charset="0"/>
              </a:endParaRPr>
            </a:p>
          </p:txBody>
        </p:sp>
        <p:cxnSp>
          <p:nvCxnSpPr>
            <p:cNvPr id="114" name="Přímá spojnice 113">
              <a:extLst>
                <a:ext uri="{FF2B5EF4-FFF2-40B4-BE49-F238E27FC236}">
                  <a16:creationId xmlns:a16="http://schemas.microsoft.com/office/drawing/2014/main" id="{F1012CB4-74D9-4DC7-84BD-B0CB720F5659}"/>
                </a:ext>
              </a:extLst>
            </p:cNvPr>
            <p:cNvCxnSpPr/>
            <p:nvPr/>
          </p:nvCxnSpPr>
          <p:spPr>
            <a:xfrm>
              <a:off x="6881233" y="4401440"/>
              <a:ext cx="690582" cy="0"/>
            </a:xfrm>
            <a:prstGeom prst="line">
              <a:avLst/>
            </a:prstGeom>
            <a:ln w="31750" cap="rnd">
              <a:solidFill>
                <a:srgbClr val="C00000"/>
              </a:solidFill>
              <a:prstDash val="solid"/>
              <a:headEnd type="none" w="lg" len="med"/>
              <a:tailEnd type="none" w="lg"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15" name="TextovéPole 114">
                  <a:extLst>
                    <a:ext uri="{FF2B5EF4-FFF2-40B4-BE49-F238E27FC236}">
                      <a16:creationId xmlns:a16="http://schemas.microsoft.com/office/drawing/2014/main" id="{1129F341-0890-4352-8ECF-8AB4C01D6AF5}"/>
                    </a:ext>
                  </a:extLst>
                </p:cNvPr>
                <p:cNvSpPr txBox="1"/>
                <p:nvPr/>
              </p:nvSpPr>
              <p:spPr>
                <a:xfrm>
                  <a:off x="6178226" y="4278488"/>
                  <a:ext cx="278094" cy="257699"/>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r>
                          <a:rPr lang="cs-CZ" sz="1100" b="0" i="1" smtClean="0">
                            <a:latin typeface="Cambria Math" panose="02040503050406030204" pitchFamily="18" charset="0"/>
                          </a:rPr>
                          <m:t>0</m:t>
                        </m:r>
                      </m:oMath>
                    </m:oMathPara>
                  </a14:m>
                  <a:endParaRPr lang="cs-CZ" sz="1100" i="1" baseline="-25000" dirty="0"/>
                </a:p>
              </p:txBody>
            </p:sp>
          </mc:Choice>
          <mc:Fallback xmlns="">
            <p:sp>
              <p:nvSpPr>
                <p:cNvPr id="115" name="TextovéPole 114">
                  <a:extLst>
                    <a:ext uri="{FF2B5EF4-FFF2-40B4-BE49-F238E27FC236}">
                      <a16:creationId xmlns:a16="http://schemas.microsoft.com/office/drawing/2014/main" id="{1129F341-0890-4352-8ECF-8AB4C01D6AF5}"/>
                    </a:ext>
                  </a:extLst>
                </p:cNvPr>
                <p:cNvSpPr txBox="1">
                  <a:spLocks noRot="1" noChangeAspect="1" noMove="1" noResize="1" noEditPoints="1" noAdjustHandles="1" noChangeArrowheads="1" noChangeShapeType="1" noTextEdit="1"/>
                </p:cNvSpPr>
                <p:nvPr/>
              </p:nvSpPr>
              <p:spPr>
                <a:xfrm>
                  <a:off x="6178226" y="4278488"/>
                  <a:ext cx="278094" cy="257699"/>
                </a:xfrm>
                <a:prstGeom prst="rect">
                  <a:avLst/>
                </a:prstGeom>
                <a:blipFill>
                  <a:blip r:embed="rId18"/>
                  <a:stretch>
                    <a:fillRect/>
                  </a:stretch>
                </a:blipFill>
              </p:spPr>
              <p:txBody>
                <a:bodyPr/>
                <a:lstStyle/>
                <a:p>
                  <a:r>
                    <a:rPr lang="en-GB">
                      <a:noFill/>
                    </a:rPr>
                    <a:t> </a:t>
                  </a:r>
                </a:p>
              </p:txBody>
            </p:sp>
          </mc:Fallback>
        </mc:AlternateContent>
        <p:cxnSp>
          <p:nvCxnSpPr>
            <p:cNvPr id="116" name="Přímá spojnice 115">
              <a:extLst>
                <a:ext uri="{FF2B5EF4-FFF2-40B4-BE49-F238E27FC236}">
                  <a16:creationId xmlns:a16="http://schemas.microsoft.com/office/drawing/2014/main" id="{906A2621-6FF0-4E69-B93F-0FD3D7509E11}"/>
                </a:ext>
              </a:extLst>
            </p:cNvPr>
            <p:cNvCxnSpPr/>
            <p:nvPr/>
          </p:nvCxnSpPr>
          <p:spPr>
            <a:xfrm flipH="1" flipV="1">
              <a:off x="6396649" y="3944580"/>
              <a:ext cx="467298" cy="453425"/>
            </a:xfrm>
            <a:prstGeom prst="line">
              <a:avLst/>
            </a:prstGeom>
            <a:ln w="31750" cap="rnd">
              <a:solidFill>
                <a:srgbClr val="C00000"/>
              </a:solidFill>
              <a:prstDash val="solid"/>
              <a:headEnd type="none" w="lg" len="med"/>
              <a:tailEnd type="none" w="lg"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08" name="TextovéPole 107">
                  <a:extLst>
                    <a:ext uri="{FF2B5EF4-FFF2-40B4-BE49-F238E27FC236}">
                      <a16:creationId xmlns:a16="http://schemas.microsoft.com/office/drawing/2014/main" id="{1129F341-0890-4352-8ECF-8AB4C01D6AF5}"/>
                    </a:ext>
                  </a:extLst>
                </p:cNvPr>
                <p:cNvSpPr txBox="1"/>
                <p:nvPr/>
              </p:nvSpPr>
              <p:spPr>
                <a:xfrm>
                  <a:off x="6778679" y="4365215"/>
                  <a:ext cx="187089" cy="261225"/>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r>
                          <a:rPr lang="cs-CZ" sz="1100" b="0" i="1" smtClean="0">
                            <a:latin typeface="Cambria Math" panose="02040503050406030204" pitchFamily="18" charset="0"/>
                          </a:rPr>
                          <m:t>𝑋</m:t>
                        </m:r>
                      </m:oMath>
                    </m:oMathPara>
                  </a14:m>
                  <a:endParaRPr lang="cs-CZ" sz="1100" i="1" baseline="-25000" dirty="0"/>
                </a:p>
              </p:txBody>
            </p:sp>
          </mc:Choice>
          <mc:Fallback xmlns="">
            <p:sp>
              <p:nvSpPr>
                <p:cNvPr id="108" name="TextovéPole 107">
                  <a:extLst>
                    <a:ext uri="{FF2B5EF4-FFF2-40B4-BE49-F238E27FC236}">
                      <a16:creationId xmlns:a16="http://schemas.microsoft.com/office/drawing/2014/main" id="{1129F341-0890-4352-8ECF-8AB4C01D6AF5}"/>
                    </a:ext>
                  </a:extLst>
                </p:cNvPr>
                <p:cNvSpPr txBox="1">
                  <a:spLocks noRot="1" noChangeAspect="1" noMove="1" noResize="1" noEditPoints="1" noAdjustHandles="1" noChangeArrowheads="1" noChangeShapeType="1" noTextEdit="1"/>
                </p:cNvSpPr>
                <p:nvPr/>
              </p:nvSpPr>
              <p:spPr>
                <a:xfrm>
                  <a:off x="6778679" y="4365215"/>
                  <a:ext cx="187089" cy="261225"/>
                </a:xfrm>
                <a:prstGeom prst="rect">
                  <a:avLst/>
                </a:prstGeom>
                <a:blipFill>
                  <a:blip r:embed="rId19"/>
                  <a:stretch>
                    <a:fillRect l="-6452"/>
                  </a:stretch>
                </a:blipFill>
              </p:spPr>
              <p:txBody>
                <a:bodyPr/>
                <a:lstStyle/>
                <a:p>
                  <a:r>
                    <a:rPr lang="en-GB">
                      <a:noFill/>
                    </a:rPr>
                    <a:t> </a:t>
                  </a:r>
                </a:p>
              </p:txBody>
            </p:sp>
          </mc:Fallback>
        </mc:AlternateContent>
      </p:grpSp>
      <p:sp>
        <p:nvSpPr>
          <p:cNvPr id="143" name="TextovéPole 142"/>
          <p:cNvSpPr txBox="1"/>
          <p:nvPr/>
        </p:nvSpPr>
        <p:spPr>
          <a:xfrm>
            <a:off x="864001" y="4896000"/>
            <a:ext cx="4788000"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Scams on online trading platforms</a:t>
            </a:r>
          </a:p>
        </p:txBody>
      </p:sp>
      <p:sp>
        <p:nvSpPr>
          <p:cNvPr id="144" name="TextovéPole 143"/>
          <p:cNvSpPr txBox="1"/>
          <p:nvPr/>
        </p:nvSpPr>
        <p:spPr>
          <a:xfrm>
            <a:off x="1187624" y="5236426"/>
            <a:ext cx="6984776" cy="369332"/>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Seeming simplicity of binary option can hide fraudulent trading</a:t>
            </a:r>
          </a:p>
        </p:txBody>
      </p:sp>
      <p:sp>
        <p:nvSpPr>
          <p:cNvPr id="106" name="TextovéPole 105"/>
          <p:cNvSpPr txBox="1"/>
          <p:nvPr/>
        </p:nvSpPr>
        <p:spPr>
          <a:xfrm>
            <a:off x="1187624" y="5520612"/>
            <a:ext cx="7704856" cy="646331"/>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Scams include manipulation of the exercise price and the expiration time, hidden fees, overstatement of returns</a:t>
            </a:r>
          </a:p>
        </p:txBody>
      </p:sp>
      <mc:AlternateContent xmlns:mc="http://schemas.openxmlformats.org/markup-compatibility/2006" xmlns:a14="http://schemas.microsoft.com/office/drawing/2010/main">
        <mc:Choice Requires="a14">
          <p:sp>
            <p:nvSpPr>
              <p:cNvPr id="19" name="TextovéPole 18">
                <a:extLst>
                  <a:ext uri="{FF2B5EF4-FFF2-40B4-BE49-F238E27FC236}">
                    <a16:creationId xmlns:a16="http://schemas.microsoft.com/office/drawing/2014/main" id="{E75945A1-5EA0-B5F9-6EFE-3DC8D2593B5E}"/>
                  </a:ext>
                </a:extLst>
              </p:cNvPr>
              <p:cNvSpPr txBox="1"/>
              <p:nvPr/>
            </p:nvSpPr>
            <p:spPr>
              <a:xfrm>
                <a:off x="7200000" y="2780273"/>
                <a:ext cx="1733487" cy="307777"/>
              </a:xfrm>
              <a:prstGeom prst="rect">
                <a:avLst/>
              </a:prstGeom>
            </p:spPr>
            <p:style>
              <a:lnRef idx="2">
                <a:schemeClr val="accent5">
                  <a:shade val="15000"/>
                </a:schemeClr>
              </a:lnRef>
              <a:fillRef idx="1">
                <a:schemeClr val="accent5"/>
              </a:fillRef>
              <a:effectRef idx="0">
                <a:schemeClr val="accent5"/>
              </a:effectRef>
              <a:fontRef idx="minor">
                <a:schemeClr val="lt1"/>
              </a:fontRef>
            </p:style>
            <p:txBody>
              <a:bodyPr rtlCol="0" anchor="ctr"/>
              <a:lstStyle>
                <a:defPPr>
                  <a:defRPr lang="cs-CZ"/>
                </a:defPPr>
                <a:lvl1pPr algn="ctr">
                  <a:defRPr sz="1400">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14:m>
                  <m:oMathPara xmlns:m="http://schemas.openxmlformats.org/officeDocument/2006/math">
                    <m:oMathParaPr>
                      <m:jc m:val="center"/>
                    </m:oMathParaPr>
                    <m:oMath xmlns:m="http://schemas.openxmlformats.org/officeDocument/2006/math">
                      <m:sSub>
                        <m:sSubPr>
                          <m:ctrlPr>
                            <a:rPr lang="cs-CZ" i="1" smtClean="0">
                              <a:latin typeface="Cambria Math" panose="02040503050406030204" pitchFamily="18" charset="0"/>
                            </a:rPr>
                          </m:ctrlPr>
                        </m:sSubPr>
                        <m:e>
                          <m:r>
                            <a:rPr lang="cs-CZ">
                              <a:latin typeface="Cambria Math" panose="02040503050406030204" pitchFamily="18" charset="0"/>
                            </a:rPr>
                            <m:t>−</m:t>
                          </m:r>
                          <m:r>
                            <a:rPr lang="cs-CZ">
                              <a:latin typeface="Cambria Math" panose="02040503050406030204" pitchFamily="18" charset="0"/>
                            </a:rPr>
                            <m:t>𝐶</m:t>
                          </m:r>
                        </m:e>
                        <m:sub>
                          <m:r>
                            <a:rPr lang="cs-CZ">
                              <a:latin typeface="Cambria Math" panose="02040503050406030204" pitchFamily="18" charset="0"/>
                            </a:rPr>
                            <m:t>𝐴</m:t>
                          </m:r>
                          <m:r>
                            <m:rPr>
                              <m:sty m:val="p"/>
                            </m:rPr>
                            <a:rPr lang="cs-CZ" b="0" i="0" smtClean="0">
                              <a:latin typeface="Cambria Math" panose="02040503050406030204" pitchFamily="18" charset="0"/>
                            </a:rPr>
                            <m:t>o</m:t>
                          </m:r>
                          <m:r>
                            <a:rPr lang="cs-CZ">
                              <a:latin typeface="Cambria Math" panose="02040503050406030204" pitchFamily="18" charset="0"/>
                            </a:rPr>
                            <m:t>𝑁</m:t>
                          </m:r>
                        </m:sub>
                      </m:sSub>
                      <m:r>
                        <a:rPr lang="cs-CZ">
                          <a:latin typeface="Cambria Math" panose="02040503050406030204" pitchFamily="18" charset="0"/>
                        </a:rPr>
                        <m:t>+</m:t>
                      </m:r>
                      <m:sSub>
                        <m:sSubPr>
                          <m:ctrlPr>
                            <a:rPr lang="cs-CZ" i="1">
                              <a:latin typeface="Cambria Math" panose="02040503050406030204" pitchFamily="18" charset="0"/>
                            </a:rPr>
                          </m:ctrlPr>
                        </m:sSubPr>
                        <m:e>
                          <m:r>
                            <a:rPr lang="cs-CZ">
                              <a:latin typeface="Cambria Math" panose="02040503050406030204" pitchFamily="18" charset="0"/>
                            </a:rPr>
                            <m:t>𝐶</m:t>
                          </m:r>
                        </m:e>
                        <m:sub>
                          <m:r>
                            <a:rPr lang="cs-CZ">
                              <a:latin typeface="Cambria Math" panose="02040503050406030204" pitchFamily="18" charset="0"/>
                            </a:rPr>
                            <m:t>𝐶</m:t>
                          </m:r>
                          <m:r>
                            <m:rPr>
                              <m:sty m:val="p"/>
                            </m:rPr>
                            <a:rPr lang="cs-CZ" b="0" i="0" smtClean="0">
                              <a:latin typeface="Cambria Math" panose="02040503050406030204" pitchFamily="18" charset="0"/>
                            </a:rPr>
                            <m:t>o</m:t>
                          </m:r>
                          <m:r>
                            <a:rPr lang="cs-CZ">
                              <a:latin typeface="Cambria Math" panose="02040503050406030204" pitchFamily="18" charset="0"/>
                            </a:rPr>
                            <m:t>𝑁</m:t>
                          </m:r>
                        </m:sub>
                      </m:sSub>
                      <m:r>
                        <a:rPr lang="cs-CZ">
                          <a:latin typeface="Cambria Math" panose="02040503050406030204" pitchFamily="18" charset="0"/>
                        </a:rPr>
                        <m:t>=</m:t>
                      </m:r>
                      <m:r>
                        <a:rPr lang="cs-CZ" b="0" i="0" smtClean="0">
                          <a:latin typeface="Cambria Math" panose="02040503050406030204" pitchFamily="18" charset="0"/>
                        </a:rPr>
                        <m:t>−</m:t>
                      </m:r>
                      <m:r>
                        <a:rPr lang="cs-CZ">
                          <a:latin typeface="Cambria Math" panose="02040503050406030204" pitchFamily="18" charset="0"/>
                        </a:rPr>
                        <m:t>𝐶</m:t>
                      </m:r>
                    </m:oMath>
                  </m:oMathPara>
                </a14:m>
                <a:endParaRPr lang="en-GB" dirty="0"/>
              </a:p>
            </p:txBody>
          </p:sp>
        </mc:Choice>
        <mc:Fallback xmlns="">
          <p:sp>
            <p:nvSpPr>
              <p:cNvPr id="19" name="TextovéPole 18">
                <a:extLst>
                  <a:ext uri="{FF2B5EF4-FFF2-40B4-BE49-F238E27FC236}">
                    <a16:creationId xmlns:a16="http://schemas.microsoft.com/office/drawing/2014/main" id="{E75945A1-5EA0-B5F9-6EFE-3DC8D2593B5E}"/>
                  </a:ext>
                </a:extLst>
              </p:cNvPr>
              <p:cNvSpPr txBox="1">
                <a:spLocks noRot="1" noChangeAspect="1" noMove="1" noResize="1" noEditPoints="1" noAdjustHandles="1" noChangeArrowheads="1" noChangeShapeType="1" noTextEdit="1"/>
              </p:cNvSpPr>
              <p:nvPr/>
            </p:nvSpPr>
            <p:spPr>
              <a:xfrm>
                <a:off x="7200000" y="2780273"/>
                <a:ext cx="1733487" cy="307777"/>
              </a:xfrm>
              <a:prstGeom prst="rect">
                <a:avLst/>
              </a:prstGeom>
              <a:blipFill>
                <a:blip r:embed="rId20"/>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5" name="TextovéPole 24">
                <a:extLst>
                  <a:ext uri="{FF2B5EF4-FFF2-40B4-BE49-F238E27FC236}">
                    <a16:creationId xmlns:a16="http://schemas.microsoft.com/office/drawing/2014/main" id="{D8D00A47-AA6E-2C9A-F6C9-C46AD2B8BA9A}"/>
                  </a:ext>
                </a:extLst>
              </p:cNvPr>
              <p:cNvSpPr txBox="1"/>
              <p:nvPr/>
            </p:nvSpPr>
            <p:spPr>
              <a:xfrm>
                <a:off x="7200000" y="4494150"/>
                <a:ext cx="1733487" cy="307777"/>
              </a:xfrm>
              <a:prstGeom prst="rect">
                <a:avLst/>
              </a:prstGeom>
            </p:spPr>
            <p:style>
              <a:lnRef idx="2">
                <a:schemeClr val="accent5">
                  <a:shade val="15000"/>
                </a:schemeClr>
              </a:lnRef>
              <a:fillRef idx="1">
                <a:schemeClr val="accent5"/>
              </a:fillRef>
              <a:effectRef idx="0">
                <a:schemeClr val="accent5"/>
              </a:effectRef>
              <a:fontRef idx="minor">
                <a:schemeClr val="lt1"/>
              </a:fontRef>
            </p:style>
            <p:txBody>
              <a:bodyPr rtlCol="0" anchor="ctr"/>
              <a:lstStyle>
                <a:defPPr>
                  <a:defRPr lang="cs-CZ"/>
                </a:defPPr>
                <a:lvl1pPr algn="ctr">
                  <a:defRPr sz="1400">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14:m>
                  <m:oMathPara xmlns:m="http://schemas.openxmlformats.org/officeDocument/2006/math">
                    <m:oMathParaPr>
                      <m:jc m:val="center"/>
                    </m:oMathParaPr>
                    <m:oMath xmlns:m="http://schemas.openxmlformats.org/officeDocument/2006/math">
                      <m:sSub>
                        <m:sSubPr>
                          <m:ctrlPr>
                            <a:rPr lang="en-GB" i="1" smtClean="0">
                              <a:latin typeface="Cambria Math" panose="02040503050406030204" pitchFamily="18" charset="0"/>
                            </a:rPr>
                          </m:ctrlPr>
                        </m:sSubPr>
                        <m:e>
                          <m:r>
                            <a:rPr lang="cs-CZ" b="0" i="1" smtClean="0">
                              <a:latin typeface="Cambria Math" panose="02040503050406030204" pitchFamily="18" charset="0"/>
                            </a:rPr>
                            <m:t>−</m:t>
                          </m:r>
                          <m:r>
                            <a:rPr lang="cs-CZ" b="0" i="1" smtClean="0">
                              <a:latin typeface="Cambria Math" panose="02040503050406030204" pitchFamily="18" charset="0"/>
                            </a:rPr>
                            <m:t>𝑃</m:t>
                          </m:r>
                        </m:e>
                        <m:sub>
                          <m:r>
                            <a:rPr lang="cs-CZ" b="0" i="1" smtClean="0">
                              <a:latin typeface="Cambria Math" panose="02040503050406030204" pitchFamily="18" charset="0"/>
                            </a:rPr>
                            <m:t>𝐶𝑜𝑁</m:t>
                          </m:r>
                        </m:sub>
                      </m:sSub>
                      <m:r>
                        <a:rPr lang="cs-CZ" b="0" i="1" smtClean="0">
                          <a:latin typeface="Cambria Math" panose="02040503050406030204" pitchFamily="18" charset="0"/>
                        </a:rPr>
                        <m:t>+</m:t>
                      </m:r>
                      <m:sSub>
                        <m:sSubPr>
                          <m:ctrlPr>
                            <a:rPr lang="cs-CZ" b="0" i="1" smtClean="0">
                              <a:latin typeface="Cambria Math" panose="02040503050406030204" pitchFamily="18" charset="0"/>
                            </a:rPr>
                          </m:ctrlPr>
                        </m:sSubPr>
                        <m:e>
                          <m:r>
                            <a:rPr lang="cs-CZ" b="0" i="1" smtClean="0">
                              <a:latin typeface="Cambria Math" panose="02040503050406030204" pitchFamily="18" charset="0"/>
                            </a:rPr>
                            <m:t>𝑃</m:t>
                          </m:r>
                        </m:e>
                        <m:sub>
                          <m:r>
                            <a:rPr lang="cs-CZ" b="0" i="1" smtClean="0">
                              <a:latin typeface="Cambria Math" panose="02040503050406030204" pitchFamily="18" charset="0"/>
                            </a:rPr>
                            <m:t>𝐴𝑜𝑁</m:t>
                          </m:r>
                        </m:sub>
                      </m:sSub>
                      <m:r>
                        <a:rPr lang="cs-CZ" b="0" i="1" smtClean="0">
                          <a:latin typeface="Cambria Math" panose="02040503050406030204" pitchFamily="18" charset="0"/>
                        </a:rPr>
                        <m:t>=−</m:t>
                      </m:r>
                      <m:r>
                        <a:rPr lang="cs-CZ" b="0" i="1" smtClean="0">
                          <a:latin typeface="Cambria Math" panose="02040503050406030204" pitchFamily="18" charset="0"/>
                        </a:rPr>
                        <m:t>𝑃</m:t>
                      </m:r>
                    </m:oMath>
                  </m:oMathPara>
                </a14:m>
                <a:endParaRPr lang="en-GB" dirty="0"/>
              </a:p>
            </p:txBody>
          </p:sp>
        </mc:Choice>
        <mc:Fallback xmlns="">
          <p:sp>
            <p:nvSpPr>
              <p:cNvPr id="25" name="TextovéPole 24">
                <a:extLst>
                  <a:ext uri="{FF2B5EF4-FFF2-40B4-BE49-F238E27FC236}">
                    <a16:creationId xmlns:a16="http://schemas.microsoft.com/office/drawing/2014/main" id="{D8D00A47-AA6E-2C9A-F6C9-C46AD2B8BA9A}"/>
                  </a:ext>
                </a:extLst>
              </p:cNvPr>
              <p:cNvSpPr txBox="1">
                <a:spLocks noRot="1" noChangeAspect="1" noMove="1" noResize="1" noEditPoints="1" noAdjustHandles="1" noChangeArrowheads="1" noChangeShapeType="1" noTextEdit="1"/>
              </p:cNvSpPr>
              <p:nvPr/>
            </p:nvSpPr>
            <p:spPr>
              <a:xfrm>
                <a:off x="7200000" y="4494150"/>
                <a:ext cx="1733487" cy="307777"/>
              </a:xfrm>
              <a:prstGeom prst="rect">
                <a:avLst/>
              </a:prstGeom>
              <a:blipFill>
                <a:blip r:embed="rId21"/>
                <a:stretch>
                  <a:fillRect/>
                </a:stretch>
              </a:blipFill>
            </p:spPr>
            <p:txBody>
              <a:bodyPr/>
              <a:lstStyle/>
              <a:p>
                <a:r>
                  <a:rPr lang="en-GB">
                    <a:noFill/>
                  </a:rPr>
                  <a:t> </a:t>
                </a:r>
              </a:p>
            </p:txBody>
          </p:sp>
        </mc:Fallback>
      </mc:AlternateContent>
    </p:spTree>
    <p:extLst>
      <p:ext uri="{BB962C8B-B14F-4D97-AF65-F5344CB8AC3E}">
        <p14:creationId xmlns:p14="http://schemas.microsoft.com/office/powerpoint/2010/main" val="33910824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a:xfrm>
            <a:off x="180000" y="6336000"/>
            <a:ext cx="3312000" cy="360000"/>
          </a:xfrm>
        </p:spPr>
        <p:txBody>
          <a:bodyPr/>
          <a:lstStyle/>
          <a:p>
            <a:r>
              <a:rPr lang="en-GB" dirty="0"/>
              <a:t>Exotic options</a:t>
            </a:r>
          </a:p>
        </p:txBody>
      </p:sp>
      <p:sp>
        <p:nvSpPr>
          <p:cNvPr id="3" name="Zástupný symbol pro číslo snímku 2"/>
          <p:cNvSpPr>
            <a:spLocks noGrp="1"/>
          </p:cNvSpPr>
          <p:nvPr>
            <p:ph type="sldNum" sz="quarter" idx="12"/>
          </p:nvPr>
        </p:nvSpPr>
        <p:spPr>
          <a:xfrm>
            <a:off x="7164000" y="6336000"/>
            <a:ext cx="1800000" cy="360000"/>
          </a:xfrm>
        </p:spPr>
        <p:txBody>
          <a:bodyPr/>
          <a:lstStyle/>
          <a:p>
            <a:pPr algn="r"/>
            <a:fld id="{DFE5482F-2F05-49C5-9E15-73F945A41231}" type="slidenum">
              <a:rPr lang="cs-CZ" smtClean="0"/>
              <a:pPr algn="r"/>
              <a:t>6</a:t>
            </a:fld>
            <a:endParaRPr lang="cs-CZ" dirty="0"/>
          </a:p>
        </p:txBody>
      </p:sp>
      <p:sp>
        <p:nvSpPr>
          <p:cNvPr id="4" name="Nadpis 3"/>
          <p:cNvSpPr>
            <a:spLocks noGrp="1"/>
          </p:cNvSpPr>
          <p:nvPr>
            <p:ph type="title"/>
          </p:nvPr>
        </p:nvSpPr>
        <p:spPr>
          <a:xfrm>
            <a:off x="144001" y="144000"/>
            <a:ext cx="3059847" cy="648072"/>
          </a:xfrm>
        </p:spPr>
        <p:txBody>
          <a:bodyPr/>
          <a:lstStyle/>
          <a:p>
            <a:r>
              <a:rPr lang="en-GB" dirty="0">
                <a:solidFill>
                  <a:srgbClr val="000000"/>
                </a:solidFill>
              </a:rPr>
              <a:t>Package options </a:t>
            </a:r>
          </a:p>
        </p:txBody>
      </p:sp>
      <p:sp>
        <p:nvSpPr>
          <p:cNvPr id="29" name="TextovéPole 28"/>
          <p:cNvSpPr txBox="1"/>
          <p:nvPr/>
        </p:nvSpPr>
        <p:spPr>
          <a:xfrm>
            <a:off x="864000" y="864000"/>
            <a:ext cx="1980000"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Description</a:t>
            </a:r>
          </a:p>
        </p:txBody>
      </p:sp>
      <p:sp>
        <p:nvSpPr>
          <p:cNvPr id="31" name="TextovéPole 30"/>
          <p:cNvSpPr txBox="1"/>
          <p:nvPr/>
        </p:nvSpPr>
        <p:spPr>
          <a:xfrm>
            <a:off x="1188000" y="1205164"/>
            <a:ext cx="6984400" cy="369332"/>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solidFill>
                  <a:srgbClr val="7030A0"/>
                </a:solidFill>
                <a:latin typeface="Cambria Math" panose="02040503050406030204" pitchFamily="18" charset="0"/>
                <a:ea typeface="Cambria Math" panose="02040503050406030204" pitchFamily="18" charset="0"/>
              </a:rPr>
              <a:t>Package options </a:t>
            </a:r>
            <a:r>
              <a:rPr lang="en-GB" dirty="0">
                <a:latin typeface="Cambria Math" panose="02040503050406030204" pitchFamily="18" charset="0"/>
                <a:ea typeface="Cambria Math" panose="02040503050406030204" pitchFamily="18" charset="0"/>
              </a:rPr>
              <a:t>replicate payoffs of specific option combinations</a:t>
            </a:r>
          </a:p>
        </p:txBody>
      </p:sp>
      <p:sp>
        <p:nvSpPr>
          <p:cNvPr id="46" name="TextovéPole 45">
            <a:extLst>
              <a:ext uri="{FF2B5EF4-FFF2-40B4-BE49-F238E27FC236}">
                <a16:creationId xmlns:a16="http://schemas.microsoft.com/office/drawing/2014/main" id="{05FC8A4A-3761-4383-881C-9096ADBF4AD7}"/>
              </a:ext>
            </a:extLst>
          </p:cNvPr>
          <p:cNvSpPr txBox="1"/>
          <p:nvPr/>
        </p:nvSpPr>
        <p:spPr>
          <a:xfrm>
            <a:off x="864000" y="1548000"/>
            <a:ext cx="2664000" cy="430887"/>
          </a:xfrm>
          <a:prstGeom prst="rect">
            <a:avLst/>
          </a:prstGeom>
          <a:noFill/>
          <a:ln>
            <a:noFill/>
          </a:ln>
        </p:spPr>
        <p:txBody>
          <a:bodyPr wrap="square" rtlCol="0">
            <a:spAutoFit/>
          </a:bodyPr>
          <a:lstStyle/>
          <a:p>
            <a:pPr marL="324000" indent="-324000">
              <a:buClr>
                <a:srgbClr val="7030A0"/>
              </a:buClr>
              <a:buSzPct val="100000"/>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Long capped call</a:t>
            </a:r>
          </a:p>
        </p:txBody>
      </p:sp>
      <p:grpSp>
        <p:nvGrpSpPr>
          <p:cNvPr id="10" name="Skupina 9"/>
          <p:cNvGrpSpPr/>
          <p:nvPr/>
        </p:nvGrpSpPr>
        <p:grpSpPr>
          <a:xfrm>
            <a:off x="1654857" y="1921712"/>
            <a:ext cx="1784212" cy="1004589"/>
            <a:chOff x="1671936" y="1957872"/>
            <a:chExt cx="1784212" cy="1004589"/>
          </a:xfrm>
        </p:grpSpPr>
        <p:cxnSp>
          <p:nvCxnSpPr>
            <p:cNvPr id="59" name="Přímá spojnice 58">
              <a:extLst>
                <a:ext uri="{FF2B5EF4-FFF2-40B4-BE49-F238E27FC236}">
                  <a16:creationId xmlns:a16="http://schemas.microsoft.com/office/drawing/2014/main" id="{1A8E3DAD-B6C4-40D4-9CE0-16917D2F95E3}"/>
                </a:ext>
              </a:extLst>
            </p:cNvPr>
            <p:cNvCxnSpPr/>
            <p:nvPr/>
          </p:nvCxnSpPr>
          <p:spPr>
            <a:xfrm>
              <a:off x="2061101" y="1957872"/>
              <a:ext cx="0" cy="998680"/>
            </a:xfrm>
            <a:prstGeom prst="line">
              <a:avLst/>
            </a:prstGeom>
            <a:ln w="6350">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61" name="Přímá spojnice 60">
              <a:extLst>
                <a:ext uri="{FF2B5EF4-FFF2-40B4-BE49-F238E27FC236}">
                  <a16:creationId xmlns:a16="http://schemas.microsoft.com/office/drawing/2014/main" id="{906A2621-6FF0-4E69-B93F-0FD3D7509E11}"/>
                </a:ext>
              </a:extLst>
            </p:cNvPr>
            <p:cNvCxnSpPr/>
            <p:nvPr/>
          </p:nvCxnSpPr>
          <p:spPr>
            <a:xfrm>
              <a:off x="2982992" y="2313960"/>
              <a:ext cx="0" cy="424481"/>
            </a:xfrm>
            <a:prstGeom prst="line">
              <a:avLst/>
            </a:prstGeom>
            <a:ln w="12700">
              <a:solidFill>
                <a:schemeClr val="tx1"/>
              </a:solidFill>
              <a:prstDash val="sysDot"/>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63" name="Přímá spojnice 62">
              <a:extLst>
                <a:ext uri="{FF2B5EF4-FFF2-40B4-BE49-F238E27FC236}">
                  <a16:creationId xmlns:a16="http://schemas.microsoft.com/office/drawing/2014/main" id="{366013F4-C598-4589-BCA9-4D63C7A09A98}"/>
                </a:ext>
              </a:extLst>
            </p:cNvPr>
            <p:cNvCxnSpPr/>
            <p:nvPr/>
          </p:nvCxnSpPr>
          <p:spPr>
            <a:xfrm>
              <a:off x="2071717" y="2736613"/>
              <a:ext cx="1372319" cy="0"/>
            </a:xfrm>
            <a:prstGeom prst="line">
              <a:avLst/>
            </a:prstGeom>
            <a:ln w="6350">
              <a:solidFill>
                <a:schemeClr val="accent1"/>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64" name="Přímá spojnice 63">
              <a:extLst>
                <a:ext uri="{FF2B5EF4-FFF2-40B4-BE49-F238E27FC236}">
                  <a16:creationId xmlns:a16="http://schemas.microsoft.com/office/drawing/2014/main" id="{F1012CB4-74D9-4DC7-84BD-B0CB720F5659}"/>
                </a:ext>
              </a:extLst>
            </p:cNvPr>
            <p:cNvCxnSpPr/>
            <p:nvPr/>
          </p:nvCxnSpPr>
          <p:spPr>
            <a:xfrm>
              <a:off x="2067476" y="2744342"/>
              <a:ext cx="450851" cy="0"/>
            </a:xfrm>
            <a:prstGeom prst="line">
              <a:avLst/>
            </a:prstGeom>
            <a:ln w="31750" cap="rnd">
              <a:solidFill>
                <a:srgbClr val="C00000"/>
              </a:solidFill>
              <a:prstDash val="solid"/>
              <a:headEnd type="none" w="lg" len="med"/>
              <a:tailEnd type="none" w="lg"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65" name="TextovéPole 64">
                  <a:extLst>
                    <a:ext uri="{FF2B5EF4-FFF2-40B4-BE49-F238E27FC236}">
                      <a16:creationId xmlns:a16="http://schemas.microsoft.com/office/drawing/2014/main" id="{1129F341-0890-4352-8ECF-8AB4C01D6AF5}"/>
                    </a:ext>
                  </a:extLst>
                </p:cNvPr>
                <p:cNvSpPr txBox="1"/>
                <p:nvPr/>
              </p:nvSpPr>
              <p:spPr>
                <a:xfrm>
                  <a:off x="1671936" y="2150058"/>
                  <a:ext cx="369248" cy="257699"/>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r>
                          <a:rPr lang="cs-CZ" sz="1100" b="0" i="1" smtClean="0">
                            <a:latin typeface="Cambria Math" panose="02040503050406030204" pitchFamily="18" charset="0"/>
                          </a:rPr>
                          <m:t>𝐻</m:t>
                        </m:r>
                        <m:r>
                          <a:rPr lang="cs-CZ" sz="1100" b="0" i="1" smtClean="0">
                            <a:latin typeface="Cambria Math" panose="02040503050406030204" pitchFamily="18" charset="0"/>
                          </a:rPr>
                          <m:t>−</m:t>
                        </m:r>
                        <m:r>
                          <a:rPr lang="en-GB" sz="1100" b="0" i="1" smtClean="0">
                            <a:latin typeface="Cambria Math" panose="02040503050406030204" pitchFamily="18" charset="0"/>
                          </a:rPr>
                          <m:t>𝑋</m:t>
                        </m:r>
                      </m:oMath>
                    </m:oMathPara>
                  </a14:m>
                  <a:endParaRPr lang="en-GB" sz="1100" i="1" baseline="-25000" dirty="0"/>
                </a:p>
              </p:txBody>
            </p:sp>
          </mc:Choice>
          <mc:Fallback xmlns="">
            <p:sp>
              <p:nvSpPr>
                <p:cNvPr id="65" name="TextovéPole 64">
                  <a:extLst>
                    <a:ext uri="{FF2B5EF4-FFF2-40B4-BE49-F238E27FC236}">
                      <a16:creationId xmlns:a16="http://schemas.microsoft.com/office/drawing/2014/main" id="{1129F341-0890-4352-8ECF-8AB4C01D6AF5}"/>
                    </a:ext>
                  </a:extLst>
                </p:cNvPr>
                <p:cNvSpPr txBox="1">
                  <a:spLocks noRot="1" noChangeAspect="1" noMove="1" noResize="1" noEditPoints="1" noAdjustHandles="1" noChangeArrowheads="1" noChangeShapeType="1" noTextEdit="1"/>
                </p:cNvSpPr>
                <p:nvPr/>
              </p:nvSpPr>
              <p:spPr>
                <a:xfrm>
                  <a:off x="1671936" y="2150058"/>
                  <a:ext cx="369248" cy="257699"/>
                </a:xfrm>
                <a:prstGeom prst="rect">
                  <a:avLst/>
                </a:prstGeom>
                <a:blipFill>
                  <a:blip r:embed="rId11"/>
                  <a:stretch>
                    <a:fillRect l="-16393" r="-8197"/>
                  </a:stretch>
                </a:blipFill>
              </p:spPr>
              <p:txBody>
                <a:bodyPr/>
                <a:lstStyle/>
                <a:p>
                  <a:r>
                    <a:rPr lang="cs-CZ">
                      <a:noFill/>
                    </a:rPr>
                    <a:t> </a:t>
                  </a:r>
                </a:p>
              </p:txBody>
            </p:sp>
          </mc:Fallback>
        </mc:AlternateContent>
        <p:cxnSp>
          <p:nvCxnSpPr>
            <p:cNvPr id="66" name="Přímá spojnice 65">
              <a:extLst>
                <a:ext uri="{FF2B5EF4-FFF2-40B4-BE49-F238E27FC236}">
                  <a16:creationId xmlns:a16="http://schemas.microsoft.com/office/drawing/2014/main" id="{906A2621-6FF0-4E69-B93F-0FD3D7509E11}"/>
                </a:ext>
              </a:extLst>
            </p:cNvPr>
            <p:cNvCxnSpPr/>
            <p:nvPr/>
          </p:nvCxnSpPr>
          <p:spPr>
            <a:xfrm flipH="1">
              <a:off x="2519539" y="2285809"/>
              <a:ext cx="460470" cy="460471"/>
            </a:xfrm>
            <a:prstGeom prst="line">
              <a:avLst/>
            </a:prstGeom>
            <a:ln w="31750" cap="rnd">
              <a:solidFill>
                <a:srgbClr val="C00000"/>
              </a:solidFill>
              <a:prstDash val="solid"/>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68" name="Přímá spojnice 67">
              <a:extLst>
                <a:ext uri="{FF2B5EF4-FFF2-40B4-BE49-F238E27FC236}">
                  <a16:creationId xmlns:a16="http://schemas.microsoft.com/office/drawing/2014/main" id="{F1012CB4-74D9-4DC7-84BD-B0CB720F5659}"/>
                </a:ext>
              </a:extLst>
            </p:cNvPr>
            <p:cNvCxnSpPr/>
            <p:nvPr/>
          </p:nvCxnSpPr>
          <p:spPr>
            <a:xfrm>
              <a:off x="2063922" y="2278908"/>
              <a:ext cx="905682" cy="2781"/>
            </a:xfrm>
            <a:prstGeom prst="line">
              <a:avLst/>
            </a:prstGeom>
            <a:ln w="12700">
              <a:solidFill>
                <a:schemeClr val="tx1"/>
              </a:solidFill>
              <a:prstDash val="sysDot"/>
              <a:headEnd type="none" w="lg" len="med"/>
              <a:tailEnd type="none" w="lg"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69" name="TextovéPole 68">
                  <a:extLst>
                    <a:ext uri="{FF2B5EF4-FFF2-40B4-BE49-F238E27FC236}">
                      <a16:creationId xmlns:a16="http://schemas.microsoft.com/office/drawing/2014/main" id="{1129F341-0890-4352-8ECF-8AB4C01D6AF5}"/>
                    </a:ext>
                  </a:extLst>
                </p:cNvPr>
                <p:cNvSpPr txBox="1"/>
                <p:nvPr/>
              </p:nvSpPr>
              <p:spPr>
                <a:xfrm>
                  <a:off x="2432362" y="2695327"/>
                  <a:ext cx="187089" cy="261225"/>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r>
                          <a:rPr lang="en-GB" sz="1100" b="0" i="1" smtClean="0">
                            <a:latin typeface="Cambria Math" panose="02040503050406030204" pitchFamily="18" charset="0"/>
                          </a:rPr>
                          <m:t>𝑋</m:t>
                        </m:r>
                      </m:oMath>
                    </m:oMathPara>
                  </a14:m>
                  <a:endParaRPr lang="en-GB" sz="1100" i="1" baseline="-25000" dirty="0"/>
                </a:p>
              </p:txBody>
            </p:sp>
          </mc:Choice>
          <mc:Fallback xmlns="">
            <p:sp>
              <p:nvSpPr>
                <p:cNvPr id="69" name="TextovéPole 68">
                  <a:extLst>
                    <a:ext uri="{FF2B5EF4-FFF2-40B4-BE49-F238E27FC236}">
                      <a16:creationId xmlns:a16="http://schemas.microsoft.com/office/drawing/2014/main" id="{1129F341-0890-4352-8ECF-8AB4C01D6AF5}"/>
                    </a:ext>
                  </a:extLst>
                </p:cNvPr>
                <p:cNvSpPr txBox="1">
                  <a:spLocks noRot="1" noChangeAspect="1" noMove="1" noResize="1" noEditPoints="1" noAdjustHandles="1" noChangeArrowheads="1" noChangeShapeType="1" noTextEdit="1"/>
                </p:cNvSpPr>
                <p:nvPr/>
              </p:nvSpPr>
              <p:spPr>
                <a:xfrm>
                  <a:off x="2432362" y="2695327"/>
                  <a:ext cx="187089" cy="261225"/>
                </a:xfrm>
                <a:prstGeom prst="rect">
                  <a:avLst/>
                </a:prstGeom>
                <a:blipFill>
                  <a:blip r:embed="rId12"/>
                  <a:stretch>
                    <a:fillRect l="-6452"/>
                  </a:stretch>
                </a:blipFill>
              </p:spPr>
              <p:txBody>
                <a:bodyPr/>
                <a:lstStyle/>
                <a:p>
                  <a:r>
                    <a:rPr lang="cs-CZ">
                      <a:noFill/>
                    </a:rPr>
                    <a:t> </a:t>
                  </a:r>
                </a:p>
              </p:txBody>
            </p:sp>
          </mc:Fallback>
        </mc:AlternateContent>
        <p:cxnSp>
          <p:nvCxnSpPr>
            <p:cNvPr id="70" name="Přímá spojnice 69">
              <a:extLst>
                <a:ext uri="{FF2B5EF4-FFF2-40B4-BE49-F238E27FC236}">
                  <a16:creationId xmlns:a16="http://schemas.microsoft.com/office/drawing/2014/main" id="{F1012CB4-74D9-4DC7-84BD-B0CB720F5659}"/>
                </a:ext>
              </a:extLst>
            </p:cNvPr>
            <p:cNvCxnSpPr/>
            <p:nvPr/>
          </p:nvCxnSpPr>
          <p:spPr>
            <a:xfrm>
              <a:off x="2992252" y="2284556"/>
              <a:ext cx="463896" cy="0"/>
            </a:xfrm>
            <a:prstGeom prst="line">
              <a:avLst/>
            </a:prstGeom>
            <a:ln w="31750" cap="rnd">
              <a:solidFill>
                <a:srgbClr val="C00000"/>
              </a:solidFill>
              <a:prstDash val="solid"/>
              <a:headEnd type="none" w="lg" len="med"/>
              <a:tailEnd type="none" w="lg"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71" name="TextovéPole 70">
                  <a:extLst>
                    <a:ext uri="{FF2B5EF4-FFF2-40B4-BE49-F238E27FC236}">
                      <a16:creationId xmlns:a16="http://schemas.microsoft.com/office/drawing/2014/main" id="{1129F341-0890-4352-8ECF-8AB4C01D6AF5}"/>
                    </a:ext>
                  </a:extLst>
                </p:cNvPr>
                <p:cNvSpPr txBox="1"/>
                <p:nvPr/>
              </p:nvSpPr>
              <p:spPr>
                <a:xfrm>
                  <a:off x="2898647" y="2701236"/>
                  <a:ext cx="187089" cy="261225"/>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r>
                          <a:rPr lang="cs-CZ" sz="1100" b="0" i="1" smtClean="0">
                            <a:latin typeface="Cambria Math" panose="02040503050406030204" pitchFamily="18" charset="0"/>
                          </a:rPr>
                          <m:t>𝐻</m:t>
                        </m:r>
                      </m:oMath>
                    </m:oMathPara>
                  </a14:m>
                  <a:endParaRPr lang="en-GB" sz="1100" i="1" baseline="-25000" dirty="0"/>
                </a:p>
              </p:txBody>
            </p:sp>
          </mc:Choice>
          <mc:Fallback xmlns="">
            <p:sp>
              <p:nvSpPr>
                <p:cNvPr id="71" name="TextovéPole 70">
                  <a:extLst>
                    <a:ext uri="{FF2B5EF4-FFF2-40B4-BE49-F238E27FC236}">
                      <a16:creationId xmlns:a16="http://schemas.microsoft.com/office/drawing/2014/main" id="{1129F341-0890-4352-8ECF-8AB4C01D6AF5}"/>
                    </a:ext>
                  </a:extLst>
                </p:cNvPr>
                <p:cNvSpPr txBox="1">
                  <a:spLocks noRot="1" noChangeAspect="1" noMove="1" noResize="1" noEditPoints="1" noAdjustHandles="1" noChangeArrowheads="1" noChangeShapeType="1" noTextEdit="1"/>
                </p:cNvSpPr>
                <p:nvPr/>
              </p:nvSpPr>
              <p:spPr>
                <a:xfrm>
                  <a:off x="2898647" y="2701236"/>
                  <a:ext cx="187089" cy="261225"/>
                </a:xfrm>
                <a:prstGeom prst="rect">
                  <a:avLst/>
                </a:prstGeom>
                <a:blipFill>
                  <a:blip r:embed="rId13"/>
                  <a:stretch>
                    <a:fillRect l="-13333"/>
                  </a:stretch>
                </a:blipFill>
              </p:spPr>
              <p:txBody>
                <a:bodyPr/>
                <a:lstStyle/>
                <a:p>
                  <a:r>
                    <a:rPr lang="cs-CZ">
                      <a:noFill/>
                    </a:rPr>
                    <a:t> </a:t>
                  </a:r>
                </a:p>
              </p:txBody>
            </p:sp>
          </mc:Fallback>
        </mc:AlternateContent>
      </p:grpSp>
      <mc:AlternateContent xmlns:mc="http://schemas.openxmlformats.org/markup-compatibility/2006" xmlns:a14="http://schemas.microsoft.com/office/drawing/2010/main">
        <mc:Choice Requires="a14">
          <p:sp>
            <p:nvSpPr>
              <p:cNvPr id="72" name="TextovéPole 71"/>
              <p:cNvSpPr txBox="1"/>
              <p:nvPr/>
            </p:nvSpPr>
            <p:spPr>
              <a:xfrm>
                <a:off x="4022074" y="2052000"/>
                <a:ext cx="2335383" cy="230832"/>
              </a:xfrm>
              <a:prstGeom prst="rect">
                <a:avLst/>
              </a:prstGeom>
              <a:noFill/>
            </p:spPr>
            <p:txBody>
              <a:bodyPr wrap="none" lIns="0" tIns="0" rIns="0" bIns="0" rtlCol="0">
                <a:spAutoFit/>
              </a:bodyPr>
              <a:lstStyle/>
              <a:p>
                <a:pPr algn="ctr"/>
                <a14:m>
                  <m:oMathPara xmlns:m="http://schemas.openxmlformats.org/officeDocument/2006/math">
                    <m:oMathParaPr>
                      <m:jc m:val="centerGroup"/>
                    </m:oMathParaPr>
                    <m:oMath xmlns:m="http://schemas.openxmlformats.org/officeDocument/2006/math">
                      <m:r>
                        <a:rPr lang="cs-CZ" sz="1500" b="0" i="1" smtClean="0">
                          <a:latin typeface="Cambria Math" panose="02040503050406030204" pitchFamily="18" charset="0"/>
                          <a:ea typeface="Cambria Math" panose="02040503050406030204" pitchFamily="18" charset="0"/>
                        </a:rPr>
                        <m:t>𝑉</m:t>
                      </m:r>
                      <m:r>
                        <a:rPr lang="cs-CZ" sz="1500" b="0" i="1" smtClean="0">
                          <a:latin typeface="Cambria Math" panose="02040503050406030204" pitchFamily="18" charset="0"/>
                          <a:ea typeface="Cambria Math" panose="02040503050406030204" pitchFamily="18" charset="0"/>
                        </a:rPr>
                        <m:t>=</m:t>
                      </m:r>
                      <m:r>
                        <m:rPr>
                          <m:nor/>
                        </m:rPr>
                        <a:rPr lang="cs-CZ" sz="1500" b="0" i="0" smtClean="0">
                          <a:latin typeface="Cambria Math" panose="02040503050406030204" pitchFamily="18" charset="0"/>
                          <a:ea typeface="Cambria Math" panose="02040503050406030204" pitchFamily="18" charset="0"/>
                        </a:rPr>
                        <m:t>max</m:t>
                      </m:r>
                      <m:r>
                        <m:rPr>
                          <m:nor/>
                        </m:rPr>
                        <a:rPr lang="en-US" sz="1500" b="0" i="0" smtClean="0">
                          <a:latin typeface="Cambria Math" panose="02040503050406030204" pitchFamily="18" charset="0"/>
                          <a:ea typeface="Cambria Math" panose="02040503050406030204" pitchFamily="18" charset="0"/>
                        </a:rPr>
                        <m:t>[</m:t>
                      </m:r>
                      <m:r>
                        <m:rPr>
                          <m:sty m:val="p"/>
                        </m:rPr>
                        <a:rPr lang="cs-CZ" sz="1500" b="0" i="0" smtClean="0">
                          <a:latin typeface="Cambria Math" panose="02040503050406030204" pitchFamily="18" charset="0"/>
                          <a:ea typeface="Cambria Math" panose="02040503050406030204" pitchFamily="18" charset="0"/>
                        </a:rPr>
                        <m:t>min</m:t>
                      </m:r>
                      <m:r>
                        <a:rPr lang="cs-CZ" sz="1500" b="0" i="1" smtClean="0">
                          <a:latin typeface="Cambria Math" panose="02040503050406030204" pitchFamily="18" charset="0"/>
                          <a:ea typeface="Cambria Math" panose="02040503050406030204" pitchFamily="18" charset="0"/>
                        </a:rPr>
                        <m:t>⁡(</m:t>
                      </m:r>
                      <m:sSub>
                        <m:sSubPr>
                          <m:ctrlPr>
                            <a:rPr lang="cs-CZ" sz="1500" b="0" i="1" smtClean="0">
                              <a:latin typeface="Cambria Math" panose="02040503050406030204" pitchFamily="18" charset="0"/>
                              <a:ea typeface="Cambria Math" panose="02040503050406030204" pitchFamily="18" charset="0"/>
                            </a:rPr>
                          </m:ctrlPr>
                        </m:sSubPr>
                        <m:e>
                          <m:r>
                            <a:rPr lang="cs-CZ" sz="1500" b="0" i="1" smtClean="0">
                              <a:latin typeface="Cambria Math" panose="02040503050406030204" pitchFamily="18" charset="0"/>
                              <a:ea typeface="Cambria Math" panose="02040503050406030204" pitchFamily="18" charset="0"/>
                            </a:rPr>
                            <m:t>𝑆</m:t>
                          </m:r>
                        </m:e>
                        <m:sub>
                          <m:r>
                            <a:rPr lang="cs-CZ" sz="1500" b="0" i="1" smtClean="0">
                              <a:latin typeface="Cambria Math" panose="02040503050406030204" pitchFamily="18" charset="0"/>
                              <a:ea typeface="Cambria Math" panose="02040503050406030204" pitchFamily="18" charset="0"/>
                            </a:rPr>
                            <m:t>𝑇</m:t>
                          </m:r>
                        </m:sub>
                      </m:sSub>
                      <m:r>
                        <a:rPr lang="cs-CZ" sz="1500" b="0" i="1" smtClean="0">
                          <a:latin typeface="Cambria Math" panose="02040503050406030204" pitchFamily="18" charset="0"/>
                          <a:ea typeface="Cambria Math" panose="02040503050406030204" pitchFamily="18" charset="0"/>
                        </a:rPr>
                        <m:t>,</m:t>
                      </m:r>
                      <m:r>
                        <a:rPr lang="cs-CZ" sz="1500" b="0" i="1" smtClean="0">
                          <a:latin typeface="Cambria Math" panose="02040503050406030204" pitchFamily="18" charset="0"/>
                          <a:ea typeface="Cambria Math" panose="02040503050406030204" pitchFamily="18" charset="0"/>
                        </a:rPr>
                        <m:t>𝐻</m:t>
                      </m:r>
                      <m:r>
                        <a:rPr lang="cs-CZ" sz="1500" b="0" i="1" smtClean="0">
                          <a:latin typeface="Cambria Math" panose="02040503050406030204" pitchFamily="18" charset="0"/>
                          <a:ea typeface="Cambria Math" panose="02040503050406030204" pitchFamily="18" charset="0"/>
                        </a:rPr>
                        <m:t>)−</m:t>
                      </m:r>
                      <m:r>
                        <a:rPr lang="cs-CZ" sz="1500" b="0" i="1" smtClean="0">
                          <a:latin typeface="Cambria Math" panose="02040503050406030204" pitchFamily="18" charset="0"/>
                          <a:ea typeface="Cambria Math" panose="02040503050406030204" pitchFamily="18" charset="0"/>
                        </a:rPr>
                        <m:t>𝑋</m:t>
                      </m:r>
                      <m:r>
                        <a:rPr lang="cs-CZ" sz="1500" b="0" i="1" smtClean="0">
                          <a:latin typeface="Cambria Math" panose="02040503050406030204" pitchFamily="18" charset="0"/>
                          <a:ea typeface="Cambria Math" panose="02040503050406030204" pitchFamily="18" charset="0"/>
                        </a:rPr>
                        <m:t>,0]</m:t>
                      </m:r>
                    </m:oMath>
                  </m:oMathPara>
                </a14:m>
                <a:endParaRPr lang="cs-CZ" sz="1500" i="1" dirty="0">
                  <a:latin typeface="Cambria Math"/>
                  <a:ea typeface="Cambria Math" panose="02040503050406030204" pitchFamily="18" charset="0"/>
                </a:endParaRPr>
              </a:p>
            </p:txBody>
          </p:sp>
        </mc:Choice>
        <mc:Fallback xmlns="">
          <p:sp>
            <p:nvSpPr>
              <p:cNvPr id="72" name="TextovéPole 71"/>
              <p:cNvSpPr txBox="1">
                <a:spLocks noRot="1" noChangeAspect="1" noMove="1" noResize="1" noEditPoints="1" noAdjustHandles="1" noChangeArrowheads="1" noChangeShapeType="1" noTextEdit="1"/>
              </p:cNvSpPr>
              <p:nvPr/>
            </p:nvSpPr>
            <p:spPr>
              <a:xfrm>
                <a:off x="4022074" y="2052000"/>
                <a:ext cx="2335383" cy="230832"/>
              </a:xfrm>
              <a:prstGeom prst="rect">
                <a:avLst/>
              </a:prstGeom>
              <a:blipFill>
                <a:blip r:embed="rId14"/>
                <a:stretch>
                  <a:fillRect l="-2611" r="-1567" b="-40541"/>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3" name="TextovéPole 72"/>
              <p:cNvSpPr txBox="1"/>
              <p:nvPr/>
            </p:nvSpPr>
            <p:spPr>
              <a:xfrm>
                <a:off x="4199181" y="2316000"/>
                <a:ext cx="1417504" cy="230832"/>
              </a:xfrm>
              <a:prstGeom prst="rect">
                <a:avLst/>
              </a:prstGeom>
              <a:noFill/>
            </p:spPr>
            <p:txBody>
              <a:bodyPr wrap="none" lIns="0" tIns="0" rIns="0" bIns="0" rtlCol="0">
                <a:spAutoFit/>
              </a:bodyPr>
              <a:lstStyle/>
              <a:p>
                <a:pPr algn="ctr"/>
                <a14:m>
                  <m:oMathPara xmlns:m="http://schemas.openxmlformats.org/officeDocument/2006/math">
                    <m:oMathParaPr>
                      <m:jc m:val="centerGroup"/>
                    </m:oMathParaPr>
                    <m:oMath xmlns:m="http://schemas.openxmlformats.org/officeDocument/2006/math">
                      <m:sSub>
                        <m:sSubPr>
                          <m:ctrlPr>
                            <a:rPr lang="cs-CZ" sz="1500" b="0" i="1" smtClean="0">
                              <a:latin typeface="Cambria Math" panose="02040503050406030204" pitchFamily="18" charset="0"/>
                              <a:ea typeface="Cambria Math" panose="02040503050406030204" pitchFamily="18" charset="0"/>
                            </a:rPr>
                          </m:ctrlPr>
                        </m:sSubPr>
                        <m:e>
                          <m:r>
                            <a:rPr lang="cs-CZ" sz="1500" b="0" i="1" smtClean="0">
                              <a:latin typeface="Cambria Math" panose="02040503050406030204" pitchFamily="18" charset="0"/>
                              <a:ea typeface="Cambria Math" panose="02040503050406030204" pitchFamily="18" charset="0"/>
                            </a:rPr>
                            <m:t>𝑆</m:t>
                          </m:r>
                        </m:e>
                        <m:sub>
                          <m:r>
                            <a:rPr lang="cs-CZ" sz="1500" b="0" i="1" smtClean="0">
                              <a:latin typeface="Cambria Math" panose="02040503050406030204" pitchFamily="18" charset="0"/>
                              <a:ea typeface="Cambria Math" panose="02040503050406030204" pitchFamily="18" charset="0"/>
                            </a:rPr>
                            <m:t>𝑇</m:t>
                          </m:r>
                        </m:sub>
                      </m:sSub>
                      <m:r>
                        <a:rPr lang="en-US" sz="1500" b="0" i="1" smtClean="0">
                          <a:latin typeface="Cambria Math" panose="02040503050406030204" pitchFamily="18" charset="0"/>
                          <a:ea typeface="Cambria Math" panose="02040503050406030204" pitchFamily="18" charset="0"/>
                        </a:rPr>
                        <m:t>&lt;</m:t>
                      </m:r>
                      <m:r>
                        <a:rPr lang="cs-CZ" sz="1500" b="0" i="1" smtClean="0">
                          <a:latin typeface="Cambria Math" panose="02040503050406030204" pitchFamily="18" charset="0"/>
                          <a:ea typeface="Cambria Math" panose="02040503050406030204" pitchFamily="18" charset="0"/>
                        </a:rPr>
                        <m:t>𝑋</m:t>
                      </m:r>
                      <m:r>
                        <a:rPr lang="cs-CZ" sz="1500" b="0" i="1" smtClean="0">
                          <a:latin typeface="Cambria Math" panose="02040503050406030204" pitchFamily="18" charset="0"/>
                          <a:ea typeface="Cambria Math" panose="02040503050406030204" pitchFamily="18" charset="0"/>
                        </a:rPr>
                        <m:t> ⇨</m:t>
                      </m:r>
                      <m:r>
                        <a:rPr lang="cs-CZ" sz="1500" b="0" i="1" smtClean="0">
                          <a:latin typeface="Cambria Math" panose="02040503050406030204" pitchFamily="18" charset="0"/>
                          <a:ea typeface="Cambria Math" panose="02040503050406030204" pitchFamily="18" charset="0"/>
                        </a:rPr>
                        <m:t>𝑉</m:t>
                      </m:r>
                      <m:r>
                        <a:rPr lang="cs-CZ" sz="1500" b="0" i="1" smtClean="0">
                          <a:latin typeface="Cambria Math" panose="02040503050406030204" pitchFamily="18" charset="0"/>
                          <a:ea typeface="Cambria Math" panose="02040503050406030204" pitchFamily="18" charset="0"/>
                        </a:rPr>
                        <m:t>=0</m:t>
                      </m:r>
                    </m:oMath>
                  </m:oMathPara>
                </a14:m>
                <a:endParaRPr lang="cs-CZ" sz="1500" i="1" dirty="0">
                  <a:latin typeface="Cambria Math"/>
                  <a:ea typeface="Cambria Math" panose="02040503050406030204" pitchFamily="18" charset="0"/>
                </a:endParaRPr>
              </a:p>
            </p:txBody>
          </p:sp>
        </mc:Choice>
        <mc:Fallback xmlns="">
          <p:sp>
            <p:nvSpPr>
              <p:cNvPr id="73" name="TextovéPole 72"/>
              <p:cNvSpPr txBox="1">
                <a:spLocks noRot="1" noChangeAspect="1" noMove="1" noResize="1" noEditPoints="1" noAdjustHandles="1" noChangeArrowheads="1" noChangeShapeType="1" noTextEdit="1"/>
              </p:cNvSpPr>
              <p:nvPr/>
            </p:nvSpPr>
            <p:spPr>
              <a:xfrm>
                <a:off x="4199181" y="2316000"/>
                <a:ext cx="1417504" cy="230832"/>
              </a:xfrm>
              <a:prstGeom prst="rect">
                <a:avLst/>
              </a:prstGeom>
              <a:blipFill>
                <a:blip r:embed="rId15"/>
                <a:stretch>
                  <a:fillRect l="-4310" r="-1724" b="-15789"/>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5" name="TextovéPole 74"/>
              <p:cNvSpPr txBox="1"/>
              <p:nvPr/>
            </p:nvSpPr>
            <p:spPr>
              <a:xfrm>
                <a:off x="3804991" y="2580000"/>
                <a:ext cx="2265620" cy="230832"/>
              </a:xfrm>
              <a:prstGeom prst="rect">
                <a:avLst/>
              </a:prstGeom>
              <a:noFill/>
            </p:spPr>
            <p:txBody>
              <a:bodyPr wrap="none" lIns="0" tIns="0" rIns="0" bIns="0" rtlCol="0">
                <a:spAutoFit/>
              </a:bodyPr>
              <a:lstStyle/>
              <a:p>
                <a:pPr algn="ctr"/>
                <a14:m>
                  <m:oMathPara xmlns:m="http://schemas.openxmlformats.org/officeDocument/2006/math">
                    <m:oMathParaPr>
                      <m:jc m:val="centerGroup"/>
                    </m:oMathParaPr>
                    <m:oMath xmlns:m="http://schemas.openxmlformats.org/officeDocument/2006/math">
                      <m:sSub>
                        <m:sSubPr>
                          <m:ctrlPr>
                            <a:rPr lang="cs-CZ" sz="1500" b="0" i="1" smtClean="0">
                              <a:latin typeface="Cambria Math" panose="02040503050406030204" pitchFamily="18" charset="0"/>
                              <a:ea typeface="Cambria Math" panose="02040503050406030204" pitchFamily="18" charset="0"/>
                            </a:rPr>
                          </m:ctrlPr>
                        </m:sSubPr>
                        <m:e>
                          <m:r>
                            <a:rPr lang="cs-CZ" sz="1500" b="0" i="1" smtClean="0">
                              <a:latin typeface="Cambria Math" panose="02040503050406030204" pitchFamily="18" charset="0"/>
                              <a:ea typeface="Cambria Math" panose="02040503050406030204" pitchFamily="18" charset="0"/>
                            </a:rPr>
                            <m:t>𝑋</m:t>
                          </m:r>
                          <m:r>
                            <a:rPr lang="en-US" sz="1500" b="0" i="1" smtClean="0">
                              <a:latin typeface="Cambria Math" panose="02040503050406030204" pitchFamily="18" charset="0"/>
                              <a:ea typeface="Cambria Math" panose="02040503050406030204" pitchFamily="18" charset="0"/>
                            </a:rPr>
                            <m:t>&lt;</m:t>
                          </m:r>
                          <m:r>
                            <a:rPr lang="cs-CZ" sz="1500" b="0" i="1" smtClean="0">
                              <a:latin typeface="Cambria Math" panose="02040503050406030204" pitchFamily="18" charset="0"/>
                              <a:ea typeface="Cambria Math" panose="02040503050406030204" pitchFamily="18" charset="0"/>
                            </a:rPr>
                            <m:t>𝑆</m:t>
                          </m:r>
                        </m:e>
                        <m:sub>
                          <m:r>
                            <a:rPr lang="cs-CZ" sz="1500" b="0" i="1" smtClean="0">
                              <a:latin typeface="Cambria Math" panose="02040503050406030204" pitchFamily="18" charset="0"/>
                              <a:ea typeface="Cambria Math" panose="02040503050406030204" pitchFamily="18" charset="0"/>
                            </a:rPr>
                            <m:t>𝑇</m:t>
                          </m:r>
                        </m:sub>
                      </m:sSub>
                      <m:r>
                        <a:rPr lang="en-US" sz="1500" b="0" i="1" smtClean="0">
                          <a:latin typeface="Cambria Math" panose="02040503050406030204" pitchFamily="18" charset="0"/>
                          <a:ea typeface="Cambria Math" panose="02040503050406030204" pitchFamily="18" charset="0"/>
                        </a:rPr>
                        <m:t>&lt;</m:t>
                      </m:r>
                      <m:r>
                        <a:rPr lang="en-US" sz="1500" b="0" i="1" smtClean="0">
                          <a:latin typeface="Cambria Math" panose="02040503050406030204" pitchFamily="18" charset="0"/>
                          <a:ea typeface="Cambria Math" panose="02040503050406030204" pitchFamily="18" charset="0"/>
                        </a:rPr>
                        <m:t>𝐻</m:t>
                      </m:r>
                      <m:r>
                        <a:rPr lang="cs-CZ" sz="1500" b="0" i="1" smtClean="0">
                          <a:latin typeface="Cambria Math" panose="02040503050406030204" pitchFamily="18" charset="0"/>
                          <a:ea typeface="Cambria Math" panose="02040503050406030204" pitchFamily="18" charset="0"/>
                        </a:rPr>
                        <m:t> ⇨</m:t>
                      </m:r>
                      <m:r>
                        <a:rPr lang="cs-CZ" sz="1500" b="0" i="1" smtClean="0">
                          <a:latin typeface="Cambria Math" panose="02040503050406030204" pitchFamily="18" charset="0"/>
                          <a:ea typeface="Cambria Math" panose="02040503050406030204" pitchFamily="18" charset="0"/>
                        </a:rPr>
                        <m:t>𝑉</m:t>
                      </m:r>
                      <m:r>
                        <a:rPr lang="cs-CZ" sz="1500" b="0" i="1" smtClean="0">
                          <a:latin typeface="Cambria Math" panose="02040503050406030204" pitchFamily="18" charset="0"/>
                          <a:ea typeface="Cambria Math" panose="02040503050406030204" pitchFamily="18" charset="0"/>
                        </a:rPr>
                        <m:t>=</m:t>
                      </m:r>
                      <m:sSub>
                        <m:sSubPr>
                          <m:ctrlPr>
                            <a:rPr lang="cs-CZ" sz="1500" i="1" dirty="0" smtClean="0">
                              <a:latin typeface="Cambria Math" panose="02040503050406030204" pitchFamily="18" charset="0"/>
                              <a:ea typeface="Cambria Math" panose="02040503050406030204" pitchFamily="18" charset="0"/>
                            </a:rPr>
                          </m:ctrlPr>
                        </m:sSubPr>
                        <m:e>
                          <m:r>
                            <a:rPr lang="en-US" sz="1500" b="0" i="1" dirty="0" smtClean="0">
                              <a:latin typeface="Cambria Math" panose="02040503050406030204" pitchFamily="18" charset="0"/>
                              <a:ea typeface="Cambria Math" panose="02040503050406030204" pitchFamily="18" charset="0"/>
                            </a:rPr>
                            <m:t>𝑆</m:t>
                          </m:r>
                        </m:e>
                        <m:sub>
                          <m:r>
                            <a:rPr lang="en-US" sz="1500" b="0" i="1" dirty="0" smtClean="0">
                              <a:latin typeface="Cambria Math" panose="02040503050406030204" pitchFamily="18" charset="0"/>
                              <a:ea typeface="Cambria Math" panose="02040503050406030204" pitchFamily="18" charset="0"/>
                            </a:rPr>
                            <m:t>𝑇</m:t>
                          </m:r>
                        </m:sub>
                      </m:sSub>
                      <m:r>
                        <a:rPr lang="en-US" sz="1500" b="0" i="1" dirty="0" smtClean="0">
                          <a:latin typeface="Cambria Math" panose="02040503050406030204" pitchFamily="18" charset="0"/>
                          <a:ea typeface="Cambria Math" panose="02040503050406030204" pitchFamily="18" charset="0"/>
                        </a:rPr>
                        <m:t>−</m:t>
                      </m:r>
                      <m:r>
                        <a:rPr lang="en-US" sz="1500" b="0" i="1" dirty="0" smtClean="0">
                          <a:latin typeface="Cambria Math" panose="02040503050406030204" pitchFamily="18" charset="0"/>
                          <a:ea typeface="Cambria Math" panose="02040503050406030204" pitchFamily="18" charset="0"/>
                        </a:rPr>
                        <m:t>𝑋</m:t>
                      </m:r>
                    </m:oMath>
                  </m:oMathPara>
                </a14:m>
                <a:endParaRPr lang="cs-CZ" sz="1500" i="1" dirty="0">
                  <a:latin typeface="Cambria Math"/>
                  <a:ea typeface="Cambria Math" panose="02040503050406030204" pitchFamily="18" charset="0"/>
                </a:endParaRPr>
              </a:p>
            </p:txBody>
          </p:sp>
        </mc:Choice>
        <mc:Fallback xmlns="">
          <p:sp>
            <p:nvSpPr>
              <p:cNvPr id="75" name="TextovéPole 74"/>
              <p:cNvSpPr txBox="1">
                <a:spLocks noRot="1" noChangeAspect="1" noMove="1" noResize="1" noEditPoints="1" noAdjustHandles="1" noChangeArrowheads="1" noChangeShapeType="1" noTextEdit="1"/>
              </p:cNvSpPr>
              <p:nvPr/>
            </p:nvSpPr>
            <p:spPr>
              <a:xfrm>
                <a:off x="3804991" y="2580000"/>
                <a:ext cx="2265620" cy="230832"/>
              </a:xfrm>
              <a:prstGeom prst="rect">
                <a:avLst/>
              </a:prstGeom>
              <a:blipFill>
                <a:blip r:embed="rId16"/>
                <a:stretch>
                  <a:fillRect l="-2419" r="-538" b="-15789"/>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6" name="TextovéPole 75"/>
              <p:cNvSpPr txBox="1"/>
              <p:nvPr/>
            </p:nvSpPr>
            <p:spPr>
              <a:xfrm>
                <a:off x="4221576" y="2844000"/>
                <a:ext cx="1790042" cy="230832"/>
              </a:xfrm>
              <a:prstGeom prst="rect">
                <a:avLst/>
              </a:prstGeom>
              <a:noFill/>
            </p:spPr>
            <p:txBody>
              <a:bodyPr wrap="none" lIns="0" tIns="0" rIns="0" bIns="0" rtlCol="0">
                <a:spAutoFit/>
              </a:bodyPr>
              <a:lstStyle/>
              <a:p>
                <a:pPr algn="ctr"/>
                <a14:m>
                  <m:oMathPara xmlns:m="http://schemas.openxmlformats.org/officeDocument/2006/math">
                    <m:oMathParaPr>
                      <m:jc m:val="centerGroup"/>
                    </m:oMathParaPr>
                    <m:oMath xmlns:m="http://schemas.openxmlformats.org/officeDocument/2006/math">
                      <m:sSub>
                        <m:sSubPr>
                          <m:ctrlPr>
                            <a:rPr lang="cs-CZ" sz="1500" b="0" i="1" smtClean="0">
                              <a:latin typeface="Cambria Math" panose="02040503050406030204" pitchFamily="18" charset="0"/>
                              <a:ea typeface="Cambria Math" panose="02040503050406030204" pitchFamily="18" charset="0"/>
                            </a:rPr>
                          </m:ctrlPr>
                        </m:sSubPr>
                        <m:e>
                          <m:r>
                            <a:rPr lang="en-US" sz="1500" b="0" i="1" smtClean="0">
                              <a:latin typeface="Cambria Math" panose="02040503050406030204" pitchFamily="18" charset="0"/>
                              <a:ea typeface="Cambria Math" panose="02040503050406030204" pitchFamily="18" charset="0"/>
                            </a:rPr>
                            <m:t>𝐻</m:t>
                          </m:r>
                          <m:r>
                            <a:rPr lang="en-US" sz="1500" b="0" i="1" smtClean="0">
                              <a:latin typeface="Cambria Math" panose="02040503050406030204" pitchFamily="18" charset="0"/>
                              <a:ea typeface="Cambria Math" panose="02040503050406030204" pitchFamily="18" charset="0"/>
                            </a:rPr>
                            <m:t>&lt;</m:t>
                          </m:r>
                          <m:r>
                            <a:rPr lang="cs-CZ" sz="1500" b="0" i="1" smtClean="0">
                              <a:latin typeface="Cambria Math" panose="02040503050406030204" pitchFamily="18" charset="0"/>
                              <a:ea typeface="Cambria Math" panose="02040503050406030204" pitchFamily="18" charset="0"/>
                            </a:rPr>
                            <m:t>𝑆</m:t>
                          </m:r>
                        </m:e>
                        <m:sub>
                          <m:r>
                            <a:rPr lang="cs-CZ" sz="1500" b="0" i="1" smtClean="0">
                              <a:latin typeface="Cambria Math" panose="02040503050406030204" pitchFamily="18" charset="0"/>
                              <a:ea typeface="Cambria Math" panose="02040503050406030204" pitchFamily="18" charset="0"/>
                            </a:rPr>
                            <m:t>𝑇</m:t>
                          </m:r>
                        </m:sub>
                      </m:sSub>
                      <m:r>
                        <a:rPr lang="cs-CZ" sz="1500" b="0" i="1" smtClean="0">
                          <a:latin typeface="Cambria Math" panose="02040503050406030204" pitchFamily="18" charset="0"/>
                          <a:ea typeface="Cambria Math" panose="02040503050406030204" pitchFamily="18" charset="0"/>
                        </a:rPr>
                        <m:t>⇨</m:t>
                      </m:r>
                      <m:r>
                        <a:rPr lang="cs-CZ" sz="1500" b="0" i="1" smtClean="0">
                          <a:latin typeface="Cambria Math" panose="02040503050406030204" pitchFamily="18" charset="0"/>
                          <a:ea typeface="Cambria Math" panose="02040503050406030204" pitchFamily="18" charset="0"/>
                        </a:rPr>
                        <m:t>𝑉</m:t>
                      </m:r>
                      <m:r>
                        <a:rPr lang="cs-CZ" sz="1500" b="0" i="1" smtClean="0">
                          <a:latin typeface="Cambria Math" panose="02040503050406030204" pitchFamily="18" charset="0"/>
                          <a:ea typeface="Cambria Math" panose="02040503050406030204" pitchFamily="18" charset="0"/>
                        </a:rPr>
                        <m:t>=</m:t>
                      </m:r>
                      <m:r>
                        <a:rPr lang="en-US" sz="1500" b="0" i="1" smtClean="0">
                          <a:latin typeface="Cambria Math" panose="02040503050406030204" pitchFamily="18" charset="0"/>
                          <a:ea typeface="Cambria Math" panose="02040503050406030204" pitchFamily="18" charset="0"/>
                        </a:rPr>
                        <m:t>𝐻</m:t>
                      </m:r>
                      <m:r>
                        <a:rPr lang="en-US" sz="1500" b="0" i="1" smtClean="0">
                          <a:latin typeface="Cambria Math" panose="02040503050406030204" pitchFamily="18" charset="0"/>
                          <a:ea typeface="Cambria Math" panose="02040503050406030204" pitchFamily="18" charset="0"/>
                        </a:rPr>
                        <m:t>−</m:t>
                      </m:r>
                      <m:r>
                        <a:rPr lang="en-US" sz="1500" b="0" i="1" smtClean="0">
                          <a:latin typeface="Cambria Math" panose="02040503050406030204" pitchFamily="18" charset="0"/>
                          <a:ea typeface="Cambria Math" panose="02040503050406030204" pitchFamily="18" charset="0"/>
                        </a:rPr>
                        <m:t>𝑋</m:t>
                      </m:r>
                    </m:oMath>
                  </m:oMathPara>
                </a14:m>
                <a:endParaRPr lang="cs-CZ" sz="1500" i="1" dirty="0">
                  <a:latin typeface="Cambria Math"/>
                  <a:ea typeface="Cambria Math" panose="02040503050406030204" pitchFamily="18" charset="0"/>
                </a:endParaRPr>
              </a:p>
            </p:txBody>
          </p:sp>
        </mc:Choice>
        <mc:Fallback xmlns="">
          <p:sp>
            <p:nvSpPr>
              <p:cNvPr id="76" name="TextovéPole 75"/>
              <p:cNvSpPr txBox="1">
                <a:spLocks noRot="1" noChangeAspect="1" noMove="1" noResize="1" noEditPoints="1" noAdjustHandles="1" noChangeArrowheads="1" noChangeShapeType="1" noTextEdit="1"/>
              </p:cNvSpPr>
              <p:nvPr/>
            </p:nvSpPr>
            <p:spPr>
              <a:xfrm>
                <a:off x="4221576" y="2844000"/>
                <a:ext cx="1790042" cy="230832"/>
              </a:xfrm>
              <a:prstGeom prst="rect">
                <a:avLst/>
              </a:prstGeom>
              <a:blipFill>
                <a:blip r:embed="rId17"/>
                <a:stretch>
                  <a:fillRect l="-3413" r="-683" b="-18919"/>
                </a:stretch>
              </a:blipFill>
            </p:spPr>
            <p:txBody>
              <a:bodyPr/>
              <a:lstStyle/>
              <a:p>
                <a:r>
                  <a:rPr lang="en-GB">
                    <a:noFill/>
                  </a:rPr>
                  <a:t> </a:t>
                </a:r>
              </a:p>
            </p:txBody>
          </p:sp>
        </mc:Fallback>
      </mc:AlternateContent>
      <p:sp>
        <p:nvSpPr>
          <p:cNvPr id="77" name="TextovéPole 76">
            <a:extLst>
              <a:ext uri="{FF2B5EF4-FFF2-40B4-BE49-F238E27FC236}">
                <a16:creationId xmlns:a16="http://schemas.microsoft.com/office/drawing/2014/main" id="{05FC8A4A-3761-4383-881C-9096ADBF4AD7}"/>
              </a:ext>
            </a:extLst>
          </p:cNvPr>
          <p:cNvSpPr txBox="1"/>
          <p:nvPr/>
        </p:nvSpPr>
        <p:spPr>
          <a:xfrm>
            <a:off x="864000" y="3096000"/>
            <a:ext cx="2540656" cy="430887"/>
          </a:xfrm>
          <a:prstGeom prst="rect">
            <a:avLst/>
          </a:prstGeom>
          <a:noFill/>
          <a:ln>
            <a:noFill/>
          </a:ln>
        </p:spPr>
        <p:txBody>
          <a:bodyPr wrap="square" rtlCol="0">
            <a:spAutoFit/>
          </a:bodyPr>
          <a:lstStyle/>
          <a:p>
            <a:pPr marL="324000" indent="-324000">
              <a:buClr>
                <a:srgbClr val="7030A0"/>
              </a:buClr>
              <a:buSzPct val="100000"/>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Long floored put</a:t>
            </a:r>
          </a:p>
        </p:txBody>
      </p:sp>
      <p:grpSp>
        <p:nvGrpSpPr>
          <p:cNvPr id="79" name="Skupina 78"/>
          <p:cNvGrpSpPr/>
          <p:nvPr/>
        </p:nvGrpSpPr>
        <p:grpSpPr>
          <a:xfrm>
            <a:off x="1656000" y="3472096"/>
            <a:ext cx="1772100" cy="1004589"/>
            <a:chOff x="1671936" y="1957872"/>
            <a:chExt cx="1772100" cy="1004589"/>
          </a:xfrm>
        </p:grpSpPr>
        <p:cxnSp>
          <p:nvCxnSpPr>
            <p:cNvPr id="80" name="Přímá spojnice 79">
              <a:extLst>
                <a:ext uri="{FF2B5EF4-FFF2-40B4-BE49-F238E27FC236}">
                  <a16:creationId xmlns:a16="http://schemas.microsoft.com/office/drawing/2014/main" id="{1A8E3DAD-B6C4-40D4-9CE0-16917D2F95E3}"/>
                </a:ext>
              </a:extLst>
            </p:cNvPr>
            <p:cNvCxnSpPr/>
            <p:nvPr/>
          </p:nvCxnSpPr>
          <p:spPr>
            <a:xfrm>
              <a:off x="2061101" y="1957872"/>
              <a:ext cx="0" cy="998680"/>
            </a:xfrm>
            <a:prstGeom prst="line">
              <a:avLst/>
            </a:prstGeom>
            <a:ln w="6350">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81" name="Přímá spojnice 80">
              <a:extLst>
                <a:ext uri="{FF2B5EF4-FFF2-40B4-BE49-F238E27FC236}">
                  <a16:creationId xmlns:a16="http://schemas.microsoft.com/office/drawing/2014/main" id="{906A2621-6FF0-4E69-B93F-0FD3D7509E11}"/>
                </a:ext>
              </a:extLst>
            </p:cNvPr>
            <p:cNvCxnSpPr/>
            <p:nvPr/>
          </p:nvCxnSpPr>
          <p:spPr>
            <a:xfrm>
              <a:off x="2505296" y="2313960"/>
              <a:ext cx="0" cy="424481"/>
            </a:xfrm>
            <a:prstGeom prst="line">
              <a:avLst/>
            </a:prstGeom>
            <a:ln w="12700">
              <a:solidFill>
                <a:schemeClr val="tx1"/>
              </a:solidFill>
              <a:prstDash val="sysDot"/>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82" name="Přímá spojnice 81">
              <a:extLst>
                <a:ext uri="{FF2B5EF4-FFF2-40B4-BE49-F238E27FC236}">
                  <a16:creationId xmlns:a16="http://schemas.microsoft.com/office/drawing/2014/main" id="{366013F4-C598-4589-BCA9-4D63C7A09A98}"/>
                </a:ext>
              </a:extLst>
            </p:cNvPr>
            <p:cNvCxnSpPr/>
            <p:nvPr/>
          </p:nvCxnSpPr>
          <p:spPr>
            <a:xfrm>
              <a:off x="2071717" y="2736613"/>
              <a:ext cx="1372319" cy="0"/>
            </a:xfrm>
            <a:prstGeom prst="line">
              <a:avLst/>
            </a:prstGeom>
            <a:ln w="6350">
              <a:solidFill>
                <a:schemeClr val="accent1"/>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83" name="Přímá spojnice 82">
              <a:extLst>
                <a:ext uri="{FF2B5EF4-FFF2-40B4-BE49-F238E27FC236}">
                  <a16:creationId xmlns:a16="http://schemas.microsoft.com/office/drawing/2014/main" id="{F1012CB4-74D9-4DC7-84BD-B0CB720F5659}"/>
                </a:ext>
              </a:extLst>
            </p:cNvPr>
            <p:cNvCxnSpPr/>
            <p:nvPr/>
          </p:nvCxnSpPr>
          <p:spPr>
            <a:xfrm>
              <a:off x="2978033" y="2744342"/>
              <a:ext cx="450851" cy="0"/>
            </a:xfrm>
            <a:prstGeom prst="line">
              <a:avLst/>
            </a:prstGeom>
            <a:ln w="31750" cap="rnd">
              <a:solidFill>
                <a:srgbClr val="C00000"/>
              </a:solidFill>
              <a:prstDash val="solid"/>
              <a:headEnd type="none" w="lg" len="med"/>
              <a:tailEnd type="none" w="lg"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84" name="TextovéPole 83">
                  <a:extLst>
                    <a:ext uri="{FF2B5EF4-FFF2-40B4-BE49-F238E27FC236}">
                      <a16:creationId xmlns:a16="http://schemas.microsoft.com/office/drawing/2014/main" id="{1129F341-0890-4352-8ECF-8AB4C01D6AF5}"/>
                    </a:ext>
                  </a:extLst>
                </p:cNvPr>
                <p:cNvSpPr txBox="1"/>
                <p:nvPr/>
              </p:nvSpPr>
              <p:spPr>
                <a:xfrm>
                  <a:off x="1671936" y="2150058"/>
                  <a:ext cx="369248" cy="257699"/>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r>
                          <a:rPr lang="cs-CZ" sz="1100" b="0" i="1" smtClean="0">
                            <a:latin typeface="Cambria Math" panose="02040503050406030204" pitchFamily="18" charset="0"/>
                          </a:rPr>
                          <m:t>𝑋</m:t>
                        </m:r>
                        <m:r>
                          <a:rPr lang="cs-CZ" sz="1100" b="0" i="1" smtClean="0">
                            <a:latin typeface="Cambria Math" panose="02040503050406030204" pitchFamily="18" charset="0"/>
                          </a:rPr>
                          <m:t>−</m:t>
                        </m:r>
                        <m:r>
                          <a:rPr lang="cs-CZ" sz="1100" b="0" i="1" smtClean="0">
                            <a:latin typeface="Cambria Math" panose="02040503050406030204" pitchFamily="18" charset="0"/>
                          </a:rPr>
                          <m:t>𝐻</m:t>
                        </m:r>
                      </m:oMath>
                    </m:oMathPara>
                  </a14:m>
                  <a:endParaRPr lang="en-GB" sz="1100" i="1" baseline="-25000" dirty="0"/>
                </a:p>
              </p:txBody>
            </p:sp>
          </mc:Choice>
          <mc:Fallback xmlns="">
            <p:sp>
              <p:nvSpPr>
                <p:cNvPr id="84" name="TextovéPole 83">
                  <a:extLst>
                    <a:ext uri="{FF2B5EF4-FFF2-40B4-BE49-F238E27FC236}">
                      <a16:creationId xmlns:a16="http://schemas.microsoft.com/office/drawing/2014/main" id="{1129F341-0890-4352-8ECF-8AB4C01D6AF5}"/>
                    </a:ext>
                  </a:extLst>
                </p:cNvPr>
                <p:cNvSpPr txBox="1">
                  <a:spLocks noRot="1" noChangeAspect="1" noMove="1" noResize="1" noEditPoints="1" noAdjustHandles="1" noChangeArrowheads="1" noChangeShapeType="1" noTextEdit="1"/>
                </p:cNvSpPr>
                <p:nvPr/>
              </p:nvSpPr>
              <p:spPr>
                <a:xfrm>
                  <a:off x="1671936" y="2150058"/>
                  <a:ext cx="369248" cy="257699"/>
                </a:xfrm>
                <a:prstGeom prst="rect">
                  <a:avLst/>
                </a:prstGeom>
                <a:blipFill>
                  <a:blip r:embed="rId18"/>
                  <a:stretch>
                    <a:fillRect l="-18333" r="-8333"/>
                  </a:stretch>
                </a:blipFill>
              </p:spPr>
              <p:txBody>
                <a:bodyPr/>
                <a:lstStyle/>
                <a:p>
                  <a:r>
                    <a:rPr lang="cs-CZ">
                      <a:noFill/>
                    </a:rPr>
                    <a:t> </a:t>
                  </a:r>
                </a:p>
              </p:txBody>
            </p:sp>
          </mc:Fallback>
        </mc:AlternateContent>
        <p:cxnSp>
          <p:nvCxnSpPr>
            <p:cNvPr id="85" name="Přímá spojnice 84">
              <a:extLst>
                <a:ext uri="{FF2B5EF4-FFF2-40B4-BE49-F238E27FC236}">
                  <a16:creationId xmlns:a16="http://schemas.microsoft.com/office/drawing/2014/main" id="{906A2621-6FF0-4E69-B93F-0FD3D7509E11}"/>
                </a:ext>
              </a:extLst>
            </p:cNvPr>
            <p:cNvCxnSpPr>
              <a:cxnSpLocks noChangeAspect="1"/>
            </p:cNvCxnSpPr>
            <p:nvPr/>
          </p:nvCxnSpPr>
          <p:spPr>
            <a:xfrm rot="5400000" flipH="1">
              <a:off x="2511842" y="2285809"/>
              <a:ext cx="449999" cy="450000"/>
            </a:xfrm>
            <a:prstGeom prst="line">
              <a:avLst/>
            </a:prstGeom>
            <a:ln w="31750" cap="rnd">
              <a:solidFill>
                <a:srgbClr val="C00000"/>
              </a:solidFill>
              <a:prstDash val="solid"/>
              <a:headEnd type="none" w="lg" len="med"/>
              <a:tailEnd type="none" w="lg"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87" name="TextovéPole 86">
                  <a:extLst>
                    <a:ext uri="{FF2B5EF4-FFF2-40B4-BE49-F238E27FC236}">
                      <a16:creationId xmlns:a16="http://schemas.microsoft.com/office/drawing/2014/main" id="{1129F341-0890-4352-8ECF-8AB4C01D6AF5}"/>
                    </a:ext>
                  </a:extLst>
                </p:cNvPr>
                <p:cNvSpPr txBox="1"/>
                <p:nvPr/>
              </p:nvSpPr>
              <p:spPr>
                <a:xfrm>
                  <a:off x="2898924" y="2695327"/>
                  <a:ext cx="187089" cy="261225"/>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r>
                          <a:rPr lang="en-GB" sz="1100" b="0" i="1" smtClean="0">
                            <a:latin typeface="Cambria Math" panose="02040503050406030204" pitchFamily="18" charset="0"/>
                          </a:rPr>
                          <m:t>𝑋</m:t>
                        </m:r>
                      </m:oMath>
                    </m:oMathPara>
                  </a14:m>
                  <a:endParaRPr lang="en-GB" sz="1100" i="1" baseline="-25000" dirty="0"/>
                </a:p>
              </p:txBody>
            </p:sp>
          </mc:Choice>
          <mc:Fallback xmlns="">
            <p:sp>
              <p:nvSpPr>
                <p:cNvPr id="87" name="TextovéPole 86">
                  <a:extLst>
                    <a:ext uri="{FF2B5EF4-FFF2-40B4-BE49-F238E27FC236}">
                      <a16:creationId xmlns:a16="http://schemas.microsoft.com/office/drawing/2014/main" id="{1129F341-0890-4352-8ECF-8AB4C01D6AF5}"/>
                    </a:ext>
                  </a:extLst>
                </p:cNvPr>
                <p:cNvSpPr txBox="1">
                  <a:spLocks noRot="1" noChangeAspect="1" noMove="1" noResize="1" noEditPoints="1" noAdjustHandles="1" noChangeArrowheads="1" noChangeShapeType="1" noTextEdit="1"/>
                </p:cNvSpPr>
                <p:nvPr/>
              </p:nvSpPr>
              <p:spPr>
                <a:xfrm>
                  <a:off x="2898924" y="2695327"/>
                  <a:ext cx="187089" cy="261225"/>
                </a:xfrm>
                <a:prstGeom prst="rect">
                  <a:avLst/>
                </a:prstGeom>
                <a:blipFill>
                  <a:blip r:embed="rId19"/>
                  <a:stretch>
                    <a:fillRect l="-6452"/>
                  </a:stretch>
                </a:blipFill>
              </p:spPr>
              <p:txBody>
                <a:bodyPr/>
                <a:lstStyle/>
                <a:p>
                  <a:r>
                    <a:rPr lang="cs-CZ">
                      <a:noFill/>
                    </a:rPr>
                    <a:t> </a:t>
                  </a:r>
                </a:p>
              </p:txBody>
            </p:sp>
          </mc:Fallback>
        </mc:AlternateContent>
        <p:cxnSp>
          <p:nvCxnSpPr>
            <p:cNvPr id="88" name="Přímá spojnice 87">
              <a:extLst>
                <a:ext uri="{FF2B5EF4-FFF2-40B4-BE49-F238E27FC236}">
                  <a16:creationId xmlns:a16="http://schemas.microsoft.com/office/drawing/2014/main" id="{F1012CB4-74D9-4DC7-84BD-B0CB720F5659}"/>
                </a:ext>
              </a:extLst>
            </p:cNvPr>
            <p:cNvCxnSpPr/>
            <p:nvPr/>
          </p:nvCxnSpPr>
          <p:spPr>
            <a:xfrm>
              <a:off x="2069992" y="2284556"/>
              <a:ext cx="432000" cy="0"/>
            </a:xfrm>
            <a:prstGeom prst="line">
              <a:avLst/>
            </a:prstGeom>
            <a:ln w="31750" cap="rnd">
              <a:solidFill>
                <a:srgbClr val="C00000"/>
              </a:solidFill>
              <a:prstDash val="solid"/>
              <a:headEnd type="none" w="lg" len="med"/>
              <a:tailEnd type="none" w="lg"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89" name="TextovéPole 88">
                  <a:extLst>
                    <a:ext uri="{FF2B5EF4-FFF2-40B4-BE49-F238E27FC236}">
                      <a16:creationId xmlns:a16="http://schemas.microsoft.com/office/drawing/2014/main" id="{1129F341-0890-4352-8ECF-8AB4C01D6AF5}"/>
                    </a:ext>
                  </a:extLst>
                </p:cNvPr>
                <p:cNvSpPr txBox="1"/>
                <p:nvPr/>
              </p:nvSpPr>
              <p:spPr>
                <a:xfrm>
                  <a:off x="2410236" y="2701236"/>
                  <a:ext cx="187089" cy="261225"/>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r>
                          <a:rPr lang="cs-CZ" sz="1100" b="0" i="1" smtClean="0">
                            <a:latin typeface="Cambria Math" panose="02040503050406030204" pitchFamily="18" charset="0"/>
                          </a:rPr>
                          <m:t>𝐻</m:t>
                        </m:r>
                      </m:oMath>
                    </m:oMathPara>
                  </a14:m>
                  <a:endParaRPr lang="en-GB" sz="1100" i="1" baseline="-25000" dirty="0"/>
                </a:p>
              </p:txBody>
            </p:sp>
          </mc:Choice>
          <mc:Fallback xmlns="">
            <p:sp>
              <p:nvSpPr>
                <p:cNvPr id="89" name="TextovéPole 88">
                  <a:extLst>
                    <a:ext uri="{FF2B5EF4-FFF2-40B4-BE49-F238E27FC236}">
                      <a16:creationId xmlns:a16="http://schemas.microsoft.com/office/drawing/2014/main" id="{1129F341-0890-4352-8ECF-8AB4C01D6AF5}"/>
                    </a:ext>
                  </a:extLst>
                </p:cNvPr>
                <p:cNvSpPr txBox="1">
                  <a:spLocks noRot="1" noChangeAspect="1" noMove="1" noResize="1" noEditPoints="1" noAdjustHandles="1" noChangeArrowheads="1" noChangeShapeType="1" noTextEdit="1"/>
                </p:cNvSpPr>
                <p:nvPr/>
              </p:nvSpPr>
              <p:spPr>
                <a:xfrm>
                  <a:off x="2410236" y="2701236"/>
                  <a:ext cx="187089" cy="261225"/>
                </a:xfrm>
                <a:prstGeom prst="rect">
                  <a:avLst/>
                </a:prstGeom>
                <a:blipFill>
                  <a:blip r:embed="rId20"/>
                  <a:stretch>
                    <a:fillRect l="-9677"/>
                  </a:stretch>
                </a:blipFill>
              </p:spPr>
              <p:txBody>
                <a:bodyPr/>
                <a:lstStyle/>
                <a:p>
                  <a:r>
                    <a:rPr lang="cs-CZ">
                      <a:noFill/>
                    </a:rPr>
                    <a:t> </a:t>
                  </a:r>
                </a:p>
              </p:txBody>
            </p:sp>
          </mc:Fallback>
        </mc:AlternateContent>
      </p:grpSp>
      <p:sp>
        <p:nvSpPr>
          <p:cNvPr id="90" name="TextovéPole 89">
            <a:extLst>
              <a:ext uri="{FF2B5EF4-FFF2-40B4-BE49-F238E27FC236}">
                <a16:creationId xmlns:a16="http://schemas.microsoft.com/office/drawing/2014/main" id="{05FC8A4A-3761-4383-881C-9096ADBF4AD7}"/>
              </a:ext>
            </a:extLst>
          </p:cNvPr>
          <p:cNvSpPr txBox="1"/>
          <p:nvPr/>
        </p:nvSpPr>
        <p:spPr>
          <a:xfrm>
            <a:off x="6588000" y="2024609"/>
            <a:ext cx="2418291" cy="523220"/>
          </a:xfrm>
          <a:prstGeom prst="rect">
            <a:avLst/>
          </a:prstGeom>
          <a:noFill/>
          <a:ln>
            <a:noFill/>
          </a:ln>
        </p:spPr>
        <p:txBody>
          <a:bodyPr wrap="square" rtlCol="0">
            <a:spAutoFit/>
          </a:bodyPr>
          <a:lstStyle/>
          <a:p>
            <a:pPr marL="180000" indent="-180000">
              <a:buClr>
                <a:srgbClr val="7030A0"/>
              </a:buClr>
              <a:buSzPct val="100000"/>
              <a:buFont typeface="Wingdings" panose="05000000000000000000" pitchFamily="2" charset="2"/>
              <a:buChar char="§"/>
            </a:pPr>
            <a:r>
              <a:rPr lang="en-GB" sz="1400" noProof="0" dirty="0">
                <a:latin typeface="Cambria Math" panose="02040503050406030204" pitchFamily="18" charset="0"/>
                <a:ea typeface="Cambria Math" panose="02040503050406030204" pitchFamily="18" charset="0"/>
              </a:rPr>
              <a:t>Replicates long vertical bull call spread</a:t>
            </a:r>
          </a:p>
        </p:txBody>
      </p:sp>
      <mc:AlternateContent xmlns:mc="http://schemas.openxmlformats.org/markup-compatibility/2006" xmlns:a14="http://schemas.microsoft.com/office/drawing/2010/main">
        <mc:Choice Requires="a14">
          <p:sp>
            <p:nvSpPr>
              <p:cNvPr id="91" name="TextovéPole 90"/>
              <p:cNvSpPr txBox="1"/>
              <p:nvPr/>
            </p:nvSpPr>
            <p:spPr>
              <a:xfrm>
                <a:off x="4002386" y="3600000"/>
                <a:ext cx="2362633" cy="230832"/>
              </a:xfrm>
              <a:prstGeom prst="rect">
                <a:avLst/>
              </a:prstGeom>
              <a:noFill/>
            </p:spPr>
            <p:txBody>
              <a:bodyPr wrap="none" lIns="0" tIns="0" rIns="0" bIns="0" rtlCol="0">
                <a:spAutoFit/>
              </a:bodyPr>
              <a:lstStyle/>
              <a:p>
                <a:pPr algn="ctr"/>
                <a14:m>
                  <m:oMathPara xmlns:m="http://schemas.openxmlformats.org/officeDocument/2006/math">
                    <m:oMathParaPr>
                      <m:jc m:val="centerGroup"/>
                    </m:oMathParaPr>
                    <m:oMath xmlns:m="http://schemas.openxmlformats.org/officeDocument/2006/math">
                      <m:r>
                        <a:rPr lang="cs-CZ" sz="1500" b="0" i="1" smtClean="0">
                          <a:latin typeface="Cambria Math" panose="02040503050406030204" pitchFamily="18" charset="0"/>
                          <a:ea typeface="Cambria Math" panose="02040503050406030204" pitchFamily="18" charset="0"/>
                        </a:rPr>
                        <m:t>𝑉</m:t>
                      </m:r>
                      <m:r>
                        <a:rPr lang="cs-CZ" sz="1500" b="0" i="1" smtClean="0">
                          <a:latin typeface="Cambria Math" panose="02040503050406030204" pitchFamily="18" charset="0"/>
                          <a:ea typeface="Cambria Math" panose="02040503050406030204" pitchFamily="18" charset="0"/>
                        </a:rPr>
                        <m:t>=</m:t>
                      </m:r>
                      <m:r>
                        <m:rPr>
                          <m:nor/>
                        </m:rPr>
                        <a:rPr lang="cs-CZ" sz="1500" b="0" i="0" smtClean="0">
                          <a:latin typeface="Cambria Math" panose="02040503050406030204" pitchFamily="18" charset="0"/>
                          <a:ea typeface="Cambria Math" panose="02040503050406030204" pitchFamily="18" charset="0"/>
                        </a:rPr>
                        <m:t>max</m:t>
                      </m:r>
                      <m:r>
                        <m:rPr>
                          <m:nor/>
                        </m:rPr>
                        <a:rPr lang="en-US" sz="1500" b="0" i="0" smtClean="0">
                          <a:latin typeface="Cambria Math" panose="02040503050406030204" pitchFamily="18" charset="0"/>
                          <a:ea typeface="Cambria Math" panose="02040503050406030204" pitchFamily="18" charset="0"/>
                        </a:rPr>
                        <m:t>[</m:t>
                      </m:r>
                      <m:r>
                        <a:rPr lang="cs-CZ" sz="1500" b="0" i="1" smtClean="0">
                          <a:latin typeface="Cambria Math" panose="02040503050406030204" pitchFamily="18" charset="0"/>
                          <a:ea typeface="Cambria Math" panose="02040503050406030204" pitchFamily="18" charset="0"/>
                        </a:rPr>
                        <m:t>𝑋</m:t>
                      </m:r>
                      <m:r>
                        <a:rPr lang="cs-CZ" sz="1500" b="0" i="1" smtClean="0">
                          <a:latin typeface="Cambria Math" panose="02040503050406030204" pitchFamily="18" charset="0"/>
                          <a:ea typeface="Cambria Math" panose="02040503050406030204" pitchFamily="18" charset="0"/>
                        </a:rPr>
                        <m:t>−</m:t>
                      </m:r>
                      <m:r>
                        <m:rPr>
                          <m:sty m:val="p"/>
                        </m:rPr>
                        <a:rPr lang="cs-CZ" sz="1500" b="0" i="0" smtClean="0">
                          <a:latin typeface="Cambria Math" panose="02040503050406030204" pitchFamily="18" charset="0"/>
                          <a:ea typeface="Cambria Math" panose="02040503050406030204" pitchFamily="18" charset="0"/>
                        </a:rPr>
                        <m:t>max</m:t>
                      </m:r>
                      <m:r>
                        <a:rPr lang="cs-CZ" sz="1500" b="0" i="1" smtClean="0">
                          <a:latin typeface="Cambria Math" panose="02040503050406030204" pitchFamily="18" charset="0"/>
                          <a:ea typeface="Cambria Math" panose="02040503050406030204" pitchFamily="18" charset="0"/>
                        </a:rPr>
                        <m:t>⁡(</m:t>
                      </m:r>
                      <m:sSub>
                        <m:sSubPr>
                          <m:ctrlPr>
                            <a:rPr lang="cs-CZ" sz="1500" b="0" i="1" smtClean="0">
                              <a:latin typeface="Cambria Math" panose="02040503050406030204" pitchFamily="18" charset="0"/>
                              <a:ea typeface="Cambria Math" panose="02040503050406030204" pitchFamily="18" charset="0"/>
                            </a:rPr>
                          </m:ctrlPr>
                        </m:sSubPr>
                        <m:e>
                          <m:r>
                            <a:rPr lang="cs-CZ" sz="1500" b="0" i="1" smtClean="0">
                              <a:latin typeface="Cambria Math" panose="02040503050406030204" pitchFamily="18" charset="0"/>
                              <a:ea typeface="Cambria Math" panose="02040503050406030204" pitchFamily="18" charset="0"/>
                            </a:rPr>
                            <m:t>𝑆</m:t>
                          </m:r>
                        </m:e>
                        <m:sub>
                          <m:r>
                            <a:rPr lang="cs-CZ" sz="1500" b="0" i="1" smtClean="0">
                              <a:latin typeface="Cambria Math" panose="02040503050406030204" pitchFamily="18" charset="0"/>
                              <a:ea typeface="Cambria Math" panose="02040503050406030204" pitchFamily="18" charset="0"/>
                            </a:rPr>
                            <m:t>𝑇</m:t>
                          </m:r>
                        </m:sub>
                      </m:sSub>
                      <m:r>
                        <a:rPr lang="cs-CZ" sz="1500" b="0" i="1" smtClean="0">
                          <a:latin typeface="Cambria Math" panose="02040503050406030204" pitchFamily="18" charset="0"/>
                          <a:ea typeface="Cambria Math" panose="02040503050406030204" pitchFamily="18" charset="0"/>
                        </a:rPr>
                        <m:t>,</m:t>
                      </m:r>
                      <m:r>
                        <a:rPr lang="cs-CZ" sz="1500" b="0" i="1" smtClean="0">
                          <a:latin typeface="Cambria Math" panose="02040503050406030204" pitchFamily="18" charset="0"/>
                          <a:ea typeface="Cambria Math" panose="02040503050406030204" pitchFamily="18" charset="0"/>
                        </a:rPr>
                        <m:t>𝐻</m:t>
                      </m:r>
                      <m:r>
                        <a:rPr lang="cs-CZ" sz="1500" b="0" i="1" smtClean="0">
                          <a:latin typeface="Cambria Math" panose="02040503050406030204" pitchFamily="18" charset="0"/>
                          <a:ea typeface="Cambria Math" panose="02040503050406030204" pitchFamily="18" charset="0"/>
                        </a:rPr>
                        <m:t>),0]</m:t>
                      </m:r>
                    </m:oMath>
                  </m:oMathPara>
                </a14:m>
                <a:endParaRPr lang="cs-CZ" sz="1500" i="1" dirty="0">
                  <a:latin typeface="Cambria Math"/>
                  <a:ea typeface="Cambria Math" panose="02040503050406030204" pitchFamily="18" charset="0"/>
                </a:endParaRPr>
              </a:p>
            </p:txBody>
          </p:sp>
        </mc:Choice>
        <mc:Fallback xmlns="">
          <p:sp>
            <p:nvSpPr>
              <p:cNvPr id="91" name="TextovéPole 90"/>
              <p:cNvSpPr txBox="1">
                <a:spLocks noRot="1" noChangeAspect="1" noMove="1" noResize="1" noEditPoints="1" noAdjustHandles="1" noChangeArrowheads="1" noChangeShapeType="1" noTextEdit="1"/>
              </p:cNvSpPr>
              <p:nvPr/>
            </p:nvSpPr>
            <p:spPr>
              <a:xfrm>
                <a:off x="4002386" y="3600000"/>
                <a:ext cx="2362633" cy="230832"/>
              </a:xfrm>
              <a:prstGeom prst="rect">
                <a:avLst/>
              </a:prstGeom>
              <a:blipFill>
                <a:blip r:embed="rId21"/>
                <a:stretch>
                  <a:fillRect l="-2584" r="-1550" b="-40541"/>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92" name="TextovéPole 91"/>
              <p:cNvSpPr txBox="1"/>
              <p:nvPr/>
            </p:nvSpPr>
            <p:spPr>
              <a:xfrm>
                <a:off x="4182014" y="3864000"/>
                <a:ext cx="1831720" cy="230832"/>
              </a:xfrm>
              <a:prstGeom prst="rect">
                <a:avLst/>
              </a:prstGeom>
              <a:noFill/>
            </p:spPr>
            <p:txBody>
              <a:bodyPr wrap="none" lIns="0" tIns="0" rIns="0" bIns="0" rtlCol="0">
                <a:spAutoFit/>
              </a:bodyPr>
              <a:lstStyle/>
              <a:p>
                <a:pPr algn="ctr"/>
                <a14:m>
                  <m:oMathPara xmlns:m="http://schemas.openxmlformats.org/officeDocument/2006/math">
                    <m:oMathParaPr>
                      <m:jc m:val="centerGroup"/>
                    </m:oMathParaPr>
                    <m:oMath xmlns:m="http://schemas.openxmlformats.org/officeDocument/2006/math">
                      <m:sSub>
                        <m:sSubPr>
                          <m:ctrlPr>
                            <a:rPr lang="cs-CZ" sz="1500" b="0" i="1" smtClean="0">
                              <a:latin typeface="Cambria Math" panose="02040503050406030204" pitchFamily="18" charset="0"/>
                              <a:ea typeface="Cambria Math" panose="02040503050406030204" pitchFamily="18" charset="0"/>
                            </a:rPr>
                          </m:ctrlPr>
                        </m:sSubPr>
                        <m:e>
                          <m:r>
                            <a:rPr lang="cs-CZ" sz="1500" b="0" i="1" smtClean="0">
                              <a:latin typeface="Cambria Math" panose="02040503050406030204" pitchFamily="18" charset="0"/>
                              <a:ea typeface="Cambria Math" panose="02040503050406030204" pitchFamily="18" charset="0"/>
                            </a:rPr>
                            <m:t>𝑆</m:t>
                          </m:r>
                        </m:e>
                        <m:sub>
                          <m:r>
                            <a:rPr lang="cs-CZ" sz="1500" b="0" i="1" smtClean="0">
                              <a:latin typeface="Cambria Math" panose="02040503050406030204" pitchFamily="18" charset="0"/>
                              <a:ea typeface="Cambria Math" panose="02040503050406030204" pitchFamily="18" charset="0"/>
                            </a:rPr>
                            <m:t>𝑇</m:t>
                          </m:r>
                        </m:sub>
                      </m:sSub>
                      <m:r>
                        <a:rPr lang="en-US" sz="1500" b="0" i="1" smtClean="0">
                          <a:latin typeface="Cambria Math" panose="02040503050406030204" pitchFamily="18" charset="0"/>
                          <a:ea typeface="Cambria Math" panose="02040503050406030204" pitchFamily="18" charset="0"/>
                        </a:rPr>
                        <m:t>&lt;</m:t>
                      </m:r>
                      <m:r>
                        <a:rPr lang="cs-CZ" sz="1500" b="0" i="1" smtClean="0">
                          <a:latin typeface="Cambria Math" panose="02040503050406030204" pitchFamily="18" charset="0"/>
                          <a:ea typeface="Cambria Math" panose="02040503050406030204" pitchFamily="18" charset="0"/>
                        </a:rPr>
                        <m:t>𝐻</m:t>
                      </m:r>
                      <m:r>
                        <a:rPr lang="cs-CZ" sz="1500" b="0" i="1" smtClean="0">
                          <a:latin typeface="Cambria Math" panose="02040503050406030204" pitchFamily="18" charset="0"/>
                          <a:ea typeface="Cambria Math" panose="02040503050406030204" pitchFamily="18" charset="0"/>
                        </a:rPr>
                        <m:t> ⇨</m:t>
                      </m:r>
                      <m:r>
                        <a:rPr lang="cs-CZ" sz="1500" b="0" i="1" smtClean="0">
                          <a:latin typeface="Cambria Math" panose="02040503050406030204" pitchFamily="18" charset="0"/>
                          <a:ea typeface="Cambria Math" panose="02040503050406030204" pitchFamily="18" charset="0"/>
                        </a:rPr>
                        <m:t>𝑉</m:t>
                      </m:r>
                      <m:r>
                        <a:rPr lang="cs-CZ" sz="1500" b="0" i="1" smtClean="0">
                          <a:latin typeface="Cambria Math" panose="02040503050406030204" pitchFamily="18" charset="0"/>
                          <a:ea typeface="Cambria Math" panose="02040503050406030204" pitchFamily="18" charset="0"/>
                        </a:rPr>
                        <m:t>=</m:t>
                      </m:r>
                      <m:r>
                        <a:rPr lang="cs-CZ" sz="1500" b="0" i="1" smtClean="0">
                          <a:latin typeface="Cambria Math" panose="02040503050406030204" pitchFamily="18" charset="0"/>
                          <a:ea typeface="Cambria Math" panose="02040503050406030204" pitchFamily="18" charset="0"/>
                        </a:rPr>
                        <m:t>𝑋</m:t>
                      </m:r>
                      <m:r>
                        <a:rPr lang="cs-CZ" sz="1500" b="0" i="1" smtClean="0">
                          <a:latin typeface="Cambria Math" panose="02040503050406030204" pitchFamily="18" charset="0"/>
                          <a:ea typeface="Cambria Math" panose="02040503050406030204" pitchFamily="18" charset="0"/>
                        </a:rPr>
                        <m:t>−</m:t>
                      </m:r>
                      <m:r>
                        <a:rPr lang="cs-CZ" sz="1500" b="0" i="1" smtClean="0">
                          <a:latin typeface="Cambria Math" panose="02040503050406030204" pitchFamily="18" charset="0"/>
                          <a:ea typeface="Cambria Math" panose="02040503050406030204" pitchFamily="18" charset="0"/>
                        </a:rPr>
                        <m:t>𝐻</m:t>
                      </m:r>
                    </m:oMath>
                  </m:oMathPara>
                </a14:m>
                <a:endParaRPr lang="cs-CZ" sz="1500" i="1" dirty="0">
                  <a:latin typeface="Cambria Math"/>
                  <a:ea typeface="Cambria Math" panose="02040503050406030204" pitchFamily="18" charset="0"/>
                </a:endParaRPr>
              </a:p>
            </p:txBody>
          </p:sp>
        </mc:Choice>
        <mc:Fallback xmlns="">
          <p:sp>
            <p:nvSpPr>
              <p:cNvPr id="92" name="TextovéPole 91"/>
              <p:cNvSpPr txBox="1">
                <a:spLocks noRot="1" noChangeAspect="1" noMove="1" noResize="1" noEditPoints="1" noAdjustHandles="1" noChangeArrowheads="1" noChangeShapeType="1" noTextEdit="1"/>
              </p:cNvSpPr>
              <p:nvPr/>
            </p:nvSpPr>
            <p:spPr>
              <a:xfrm>
                <a:off x="4182014" y="3864000"/>
                <a:ext cx="1831720" cy="230832"/>
              </a:xfrm>
              <a:prstGeom prst="rect">
                <a:avLst/>
              </a:prstGeom>
              <a:blipFill>
                <a:blip r:embed="rId22"/>
                <a:stretch>
                  <a:fillRect l="-2990" r="-664" b="-15789"/>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93" name="TextovéPole 92"/>
              <p:cNvSpPr txBox="1"/>
              <p:nvPr/>
            </p:nvSpPr>
            <p:spPr>
              <a:xfrm>
                <a:off x="3800686" y="4128000"/>
                <a:ext cx="2265620" cy="230832"/>
              </a:xfrm>
              <a:prstGeom prst="rect">
                <a:avLst/>
              </a:prstGeom>
              <a:noFill/>
            </p:spPr>
            <p:txBody>
              <a:bodyPr wrap="none" lIns="0" tIns="0" rIns="0" bIns="0" rtlCol="0">
                <a:spAutoFit/>
              </a:bodyPr>
              <a:lstStyle/>
              <a:p>
                <a:pPr algn="ctr"/>
                <a14:m>
                  <m:oMathPara xmlns:m="http://schemas.openxmlformats.org/officeDocument/2006/math">
                    <m:oMathParaPr>
                      <m:jc m:val="centerGroup"/>
                    </m:oMathParaPr>
                    <m:oMath xmlns:m="http://schemas.openxmlformats.org/officeDocument/2006/math">
                      <m:sSub>
                        <m:sSubPr>
                          <m:ctrlPr>
                            <a:rPr lang="cs-CZ" sz="1500" b="0" i="1" smtClean="0">
                              <a:latin typeface="Cambria Math" panose="02040503050406030204" pitchFamily="18" charset="0"/>
                              <a:ea typeface="Cambria Math" panose="02040503050406030204" pitchFamily="18" charset="0"/>
                            </a:rPr>
                          </m:ctrlPr>
                        </m:sSubPr>
                        <m:e>
                          <m:r>
                            <a:rPr lang="cs-CZ" sz="1500" b="0" i="1" smtClean="0">
                              <a:latin typeface="Cambria Math" panose="02040503050406030204" pitchFamily="18" charset="0"/>
                              <a:ea typeface="Cambria Math" panose="02040503050406030204" pitchFamily="18" charset="0"/>
                            </a:rPr>
                            <m:t>𝐻</m:t>
                          </m:r>
                          <m:r>
                            <a:rPr lang="en-US" sz="1500" b="0" i="1" smtClean="0">
                              <a:latin typeface="Cambria Math" panose="02040503050406030204" pitchFamily="18" charset="0"/>
                              <a:ea typeface="Cambria Math" panose="02040503050406030204" pitchFamily="18" charset="0"/>
                            </a:rPr>
                            <m:t>&lt;</m:t>
                          </m:r>
                          <m:r>
                            <a:rPr lang="cs-CZ" sz="1500" b="0" i="1" smtClean="0">
                              <a:latin typeface="Cambria Math" panose="02040503050406030204" pitchFamily="18" charset="0"/>
                              <a:ea typeface="Cambria Math" panose="02040503050406030204" pitchFamily="18" charset="0"/>
                            </a:rPr>
                            <m:t>𝑆</m:t>
                          </m:r>
                        </m:e>
                        <m:sub>
                          <m:r>
                            <a:rPr lang="cs-CZ" sz="1500" b="0" i="1" smtClean="0">
                              <a:latin typeface="Cambria Math" panose="02040503050406030204" pitchFamily="18" charset="0"/>
                              <a:ea typeface="Cambria Math" panose="02040503050406030204" pitchFamily="18" charset="0"/>
                            </a:rPr>
                            <m:t>𝑇</m:t>
                          </m:r>
                        </m:sub>
                      </m:sSub>
                      <m:r>
                        <a:rPr lang="en-US" sz="1500" b="0" i="1" smtClean="0">
                          <a:latin typeface="Cambria Math" panose="02040503050406030204" pitchFamily="18" charset="0"/>
                          <a:ea typeface="Cambria Math" panose="02040503050406030204" pitchFamily="18" charset="0"/>
                        </a:rPr>
                        <m:t>&lt;</m:t>
                      </m:r>
                      <m:r>
                        <a:rPr lang="cs-CZ" sz="1500" b="0" i="1" smtClean="0">
                          <a:latin typeface="Cambria Math" panose="02040503050406030204" pitchFamily="18" charset="0"/>
                          <a:ea typeface="Cambria Math" panose="02040503050406030204" pitchFamily="18" charset="0"/>
                        </a:rPr>
                        <m:t>𝑋</m:t>
                      </m:r>
                      <m:r>
                        <a:rPr lang="cs-CZ" sz="1500" b="0" i="1" smtClean="0">
                          <a:latin typeface="Cambria Math" panose="02040503050406030204" pitchFamily="18" charset="0"/>
                          <a:ea typeface="Cambria Math" panose="02040503050406030204" pitchFamily="18" charset="0"/>
                        </a:rPr>
                        <m:t> ⇨</m:t>
                      </m:r>
                      <m:r>
                        <a:rPr lang="cs-CZ" sz="1500" b="0" i="1" smtClean="0">
                          <a:latin typeface="Cambria Math" panose="02040503050406030204" pitchFamily="18" charset="0"/>
                          <a:ea typeface="Cambria Math" panose="02040503050406030204" pitchFamily="18" charset="0"/>
                        </a:rPr>
                        <m:t>𝑉</m:t>
                      </m:r>
                      <m:r>
                        <a:rPr lang="cs-CZ" sz="1500" b="0" i="1" smtClean="0">
                          <a:latin typeface="Cambria Math" panose="02040503050406030204" pitchFamily="18" charset="0"/>
                          <a:ea typeface="Cambria Math" panose="02040503050406030204" pitchFamily="18" charset="0"/>
                        </a:rPr>
                        <m:t>=</m:t>
                      </m:r>
                      <m:sSub>
                        <m:sSubPr>
                          <m:ctrlPr>
                            <a:rPr lang="cs-CZ" sz="1500" i="1" dirty="0" smtClean="0">
                              <a:latin typeface="Cambria Math" panose="02040503050406030204" pitchFamily="18" charset="0"/>
                              <a:ea typeface="Cambria Math" panose="02040503050406030204" pitchFamily="18" charset="0"/>
                            </a:rPr>
                          </m:ctrlPr>
                        </m:sSubPr>
                        <m:e>
                          <m:r>
                            <a:rPr lang="cs-CZ" sz="1500" b="0" i="1" dirty="0" smtClean="0">
                              <a:latin typeface="Cambria Math" panose="02040503050406030204" pitchFamily="18" charset="0"/>
                              <a:ea typeface="Cambria Math" panose="02040503050406030204" pitchFamily="18" charset="0"/>
                            </a:rPr>
                            <m:t>𝑋</m:t>
                          </m:r>
                          <m:r>
                            <a:rPr lang="cs-CZ" sz="1500" b="0" i="1" dirty="0" smtClean="0">
                              <a:latin typeface="Cambria Math" panose="02040503050406030204" pitchFamily="18" charset="0"/>
                              <a:ea typeface="Cambria Math" panose="02040503050406030204" pitchFamily="18" charset="0"/>
                            </a:rPr>
                            <m:t>−</m:t>
                          </m:r>
                          <m:r>
                            <a:rPr lang="en-US" sz="1500" b="0" i="1" dirty="0" smtClean="0">
                              <a:latin typeface="Cambria Math" panose="02040503050406030204" pitchFamily="18" charset="0"/>
                              <a:ea typeface="Cambria Math" panose="02040503050406030204" pitchFamily="18" charset="0"/>
                            </a:rPr>
                            <m:t>𝑆</m:t>
                          </m:r>
                        </m:e>
                        <m:sub>
                          <m:r>
                            <a:rPr lang="en-US" sz="1500" b="0" i="1" dirty="0" smtClean="0">
                              <a:latin typeface="Cambria Math" panose="02040503050406030204" pitchFamily="18" charset="0"/>
                              <a:ea typeface="Cambria Math" panose="02040503050406030204" pitchFamily="18" charset="0"/>
                            </a:rPr>
                            <m:t>𝑇</m:t>
                          </m:r>
                        </m:sub>
                      </m:sSub>
                    </m:oMath>
                  </m:oMathPara>
                </a14:m>
                <a:endParaRPr lang="cs-CZ" sz="1500" i="1" dirty="0">
                  <a:latin typeface="Cambria Math"/>
                  <a:ea typeface="Cambria Math" panose="02040503050406030204" pitchFamily="18" charset="0"/>
                </a:endParaRPr>
              </a:p>
            </p:txBody>
          </p:sp>
        </mc:Choice>
        <mc:Fallback xmlns="">
          <p:sp>
            <p:nvSpPr>
              <p:cNvPr id="93" name="TextovéPole 92"/>
              <p:cNvSpPr txBox="1">
                <a:spLocks noRot="1" noChangeAspect="1" noMove="1" noResize="1" noEditPoints="1" noAdjustHandles="1" noChangeArrowheads="1" noChangeShapeType="1" noTextEdit="1"/>
              </p:cNvSpPr>
              <p:nvPr/>
            </p:nvSpPr>
            <p:spPr>
              <a:xfrm>
                <a:off x="3800686" y="4128000"/>
                <a:ext cx="2265620" cy="230832"/>
              </a:xfrm>
              <a:prstGeom prst="rect">
                <a:avLst/>
              </a:prstGeom>
              <a:blipFill>
                <a:blip r:embed="rId23"/>
                <a:stretch>
                  <a:fillRect l="-2419" b="-15789"/>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94" name="TextovéPole 93"/>
              <p:cNvSpPr txBox="1"/>
              <p:nvPr/>
            </p:nvSpPr>
            <p:spPr>
              <a:xfrm>
                <a:off x="4242557" y="4392000"/>
                <a:ext cx="1375825" cy="230832"/>
              </a:xfrm>
              <a:prstGeom prst="rect">
                <a:avLst/>
              </a:prstGeom>
              <a:noFill/>
            </p:spPr>
            <p:txBody>
              <a:bodyPr wrap="none" lIns="0" tIns="0" rIns="0" bIns="0" rtlCol="0">
                <a:spAutoFit/>
              </a:bodyPr>
              <a:lstStyle/>
              <a:p>
                <a:pPr algn="ctr"/>
                <a14:m>
                  <m:oMathPara xmlns:m="http://schemas.openxmlformats.org/officeDocument/2006/math">
                    <m:oMathParaPr>
                      <m:jc m:val="centerGroup"/>
                    </m:oMathParaPr>
                    <m:oMath xmlns:m="http://schemas.openxmlformats.org/officeDocument/2006/math">
                      <m:sSub>
                        <m:sSubPr>
                          <m:ctrlPr>
                            <a:rPr lang="cs-CZ" sz="1500" b="0" i="1" smtClean="0">
                              <a:latin typeface="Cambria Math" panose="02040503050406030204" pitchFamily="18" charset="0"/>
                              <a:ea typeface="Cambria Math" panose="02040503050406030204" pitchFamily="18" charset="0"/>
                            </a:rPr>
                          </m:ctrlPr>
                        </m:sSubPr>
                        <m:e>
                          <m:r>
                            <a:rPr lang="cs-CZ" sz="1500" b="0" i="1" smtClean="0">
                              <a:latin typeface="Cambria Math" panose="02040503050406030204" pitchFamily="18" charset="0"/>
                              <a:ea typeface="Cambria Math" panose="02040503050406030204" pitchFamily="18" charset="0"/>
                            </a:rPr>
                            <m:t>𝑋</m:t>
                          </m:r>
                          <m:r>
                            <a:rPr lang="en-US" sz="1500" b="0" i="1" smtClean="0">
                              <a:latin typeface="Cambria Math" panose="02040503050406030204" pitchFamily="18" charset="0"/>
                              <a:ea typeface="Cambria Math" panose="02040503050406030204" pitchFamily="18" charset="0"/>
                            </a:rPr>
                            <m:t>&lt;</m:t>
                          </m:r>
                          <m:r>
                            <a:rPr lang="cs-CZ" sz="1500" b="0" i="1" smtClean="0">
                              <a:latin typeface="Cambria Math" panose="02040503050406030204" pitchFamily="18" charset="0"/>
                              <a:ea typeface="Cambria Math" panose="02040503050406030204" pitchFamily="18" charset="0"/>
                            </a:rPr>
                            <m:t>𝑆</m:t>
                          </m:r>
                        </m:e>
                        <m:sub>
                          <m:r>
                            <a:rPr lang="cs-CZ" sz="1500" b="0" i="1" smtClean="0">
                              <a:latin typeface="Cambria Math" panose="02040503050406030204" pitchFamily="18" charset="0"/>
                              <a:ea typeface="Cambria Math" panose="02040503050406030204" pitchFamily="18" charset="0"/>
                            </a:rPr>
                            <m:t>𝑇</m:t>
                          </m:r>
                        </m:sub>
                      </m:sSub>
                      <m:r>
                        <a:rPr lang="cs-CZ" sz="1500" b="0" i="1" smtClean="0">
                          <a:latin typeface="Cambria Math" panose="02040503050406030204" pitchFamily="18" charset="0"/>
                          <a:ea typeface="Cambria Math" panose="02040503050406030204" pitchFamily="18" charset="0"/>
                        </a:rPr>
                        <m:t>⇨</m:t>
                      </m:r>
                      <m:r>
                        <a:rPr lang="cs-CZ" sz="1500" b="0" i="1" smtClean="0">
                          <a:latin typeface="Cambria Math" panose="02040503050406030204" pitchFamily="18" charset="0"/>
                          <a:ea typeface="Cambria Math" panose="02040503050406030204" pitchFamily="18" charset="0"/>
                        </a:rPr>
                        <m:t>𝑉</m:t>
                      </m:r>
                      <m:r>
                        <a:rPr lang="cs-CZ" sz="1500" b="0" i="1" smtClean="0">
                          <a:latin typeface="Cambria Math" panose="02040503050406030204" pitchFamily="18" charset="0"/>
                          <a:ea typeface="Cambria Math" panose="02040503050406030204" pitchFamily="18" charset="0"/>
                        </a:rPr>
                        <m:t>=0</m:t>
                      </m:r>
                    </m:oMath>
                  </m:oMathPara>
                </a14:m>
                <a:endParaRPr lang="cs-CZ" sz="1500" i="1" dirty="0">
                  <a:latin typeface="Cambria Math"/>
                  <a:ea typeface="Cambria Math" panose="02040503050406030204" pitchFamily="18" charset="0"/>
                </a:endParaRPr>
              </a:p>
            </p:txBody>
          </p:sp>
        </mc:Choice>
        <mc:Fallback xmlns="">
          <p:sp>
            <p:nvSpPr>
              <p:cNvPr id="94" name="TextovéPole 93"/>
              <p:cNvSpPr txBox="1">
                <a:spLocks noRot="1" noChangeAspect="1" noMove="1" noResize="1" noEditPoints="1" noAdjustHandles="1" noChangeArrowheads="1" noChangeShapeType="1" noTextEdit="1"/>
              </p:cNvSpPr>
              <p:nvPr/>
            </p:nvSpPr>
            <p:spPr>
              <a:xfrm>
                <a:off x="4242557" y="4392000"/>
                <a:ext cx="1375825" cy="230832"/>
              </a:xfrm>
              <a:prstGeom prst="rect">
                <a:avLst/>
              </a:prstGeom>
              <a:blipFill>
                <a:blip r:embed="rId24"/>
                <a:stretch>
                  <a:fillRect l="-4425" r="-1327" b="-15789"/>
                </a:stretch>
              </a:blipFill>
            </p:spPr>
            <p:txBody>
              <a:bodyPr/>
              <a:lstStyle/>
              <a:p>
                <a:r>
                  <a:rPr lang="en-GB">
                    <a:noFill/>
                  </a:rPr>
                  <a:t> </a:t>
                </a:r>
              </a:p>
            </p:txBody>
          </p:sp>
        </mc:Fallback>
      </mc:AlternateContent>
      <p:sp>
        <p:nvSpPr>
          <p:cNvPr id="95" name="TextovéPole 94">
            <a:extLst>
              <a:ext uri="{FF2B5EF4-FFF2-40B4-BE49-F238E27FC236}">
                <a16:creationId xmlns:a16="http://schemas.microsoft.com/office/drawing/2014/main" id="{05FC8A4A-3761-4383-881C-9096ADBF4AD7}"/>
              </a:ext>
            </a:extLst>
          </p:cNvPr>
          <p:cNvSpPr txBox="1"/>
          <p:nvPr/>
        </p:nvSpPr>
        <p:spPr>
          <a:xfrm>
            <a:off x="6588000" y="3567561"/>
            <a:ext cx="2362632" cy="523220"/>
          </a:xfrm>
          <a:prstGeom prst="rect">
            <a:avLst/>
          </a:prstGeom>
          <a:noFill/>
          <a:ln>
            <a:noFill/>
          </a:ln>
        </p:spPr>
        <p:txBody>
          <a:bodyPr wrap="square" rtlCol="0">
            <a:spAutoFit/>
          </a:bodyPr>
          <a:lstStyle/>
          <a:p>
            <a:pPr marL="180000" indent="-180000">
              <a:buClr>
                <a:srgbClr val="7030A0"/>
              </a:buClr>
              <a:buSzPct val="100000"/>
              <a:buFont typeface="Wingdings" panose="05000000000000000000" pitchFamily="2" charset="2"/>
              <a:buChar char="§"/>
            </a:pPr>
            <a:r>
              <a:rPr lang="en-GB" sz="1400" noProof="0" dirty="0">
                <a:latin typeface="Cambria Math" panose="02040503050406030204" pitchFamily="18" charset="0"/>
                <a:ea typeface="Cambria Math" panose="02040503050406030204" pitchFamily="18" charset="0"/>
              </a:rPr>
              <a:t>Replicates long vertical bear put spread</a:t>
            </a:r>
          </a:p>
        </p:txBody>
      </p:sp>
      <p:sp>
        <p:nvSpPr>
          <p:cNvPr id="96" name="TextovéPole 95">
            <a:extLst>
              <a:ext uri="{FF2B5EF4-FFF2-40B4-BE49-F238E27FC236}">
                <a16:creationId xmlns:a16="http://schemas.microsoft.com/office/drawing/2014/main" id="{05FC8A4A-3761-4383-881C-9096ADBF4AD7}"/>
              </a:ext>
            </a:extLst>
          </p:cNvPr>
          <p:cNvSpPr txBox="1"/>
          <p:nvPr/>
        </p:nvSpPr>
        <p:spPr>
          <a:xfrm>
            <a:off x="864000" y="4500000"/>
            <a:ext cx="1229492" cy="430887"/>
          </a:xfrm>
          <a:prstGeom prst="rect">
            <a:avLst/>
          </a:prstGeom>
          <a:noFill/>
          <a:ln>
            <a:noFill/>
          </a:ln>
        </p:spPr>
        <p:txBody>
          <a:bodyPr wrap="square" rtlCol="0">
            <a:spAutoFit/>
          </a:bodyPr>
          <a:lstStyle/>
          <a:p>
            <a:pPr marL="324000" indent="-324000">
              <a:buClr>
                <a:srgbClr val="7030A0"/>
              </a:buClr>
              <a:buSzPct val="100000"/>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Collar </a:t>
            </a:r>
          </a:p>
        </p:txBody>
      </p:sp>
      <mc:AlternateContent xmlns:mc="http://schemas.openxmlformats.org/markup-compatibility/2006" xmlns:a14="http://schemas.microsoft.com/office/drawing/2010/main">
        <mc:Choice Requires="a14">
          <p:sp>
            <p:nvSpPr>
              <p:cNvPr id="78" name="TextovéPole 77"/>
              <p:cNvSpPr txBox="1"/>
              <p:nvPr/>
            </p:nvSpPr>
            <p:spPr>
              <a:xfrm>
                <a:off x="3994264" y="4897459"/>
                <a:ext cx="2157962" cy="230832"/>
              </a:xfrm>
              <a:prstGeom prst="rect">
                <a:avLst/>
              </a:prstGeom>
              <a:noFill/>
            </p:spPr>
            <p:txBody>
              <a:bodyPr wrap="none" lIns="0" tIns="0" rIns="0" bIns="0" rtlCol="0">
                <a:spAutoFit/>
              </a:bodyPr>
              <a:lstStyle/>
              <a:p>
                <a:pPr algn="ctr"/>
                <a14:m>
                  <m:oMathPara xmlns:m="http://schemas.openxmlformats.org/officeDocument/2006/math">
                    <m:oMathParaPr>
                      <m:jc m:val="centerGroup"/>
                    </m:oMathParaPr>
                    <m:oMath xmlns:m="http://schemas.openxmlformats.org/officeDocument/2006/math">
                      <m:r>
                        <a:rPr lang="cs-CZ" sz="1500" b="0" i="1" smtClean="0">
                          <a:latin typeface="Cambria Math" panose="02040503050406030204" pitchFamily="18" charset="0"/>
                          <a:ea typeface="Cambria Math" panose="02040503050406030204" pitchFamily="18" charset="0"/>
                        </a:rPr>
                        <m:t>𝑉</m:t>
                      </m:r>
                      <m:r>
                        <a:rPr lang="cs-CZ" sz="1500" b="0" i="1" smtClean="0">
                          <a:latin typeface="Cambria Math" panose="02040503050406030204" pitchFamily="18" charset="0"/>
                          <a:ea typeface="Cambria Math" panose="02040503050406030204" pitchFamily="18" charset="0"/>
                        </a:rPr>
                        <m:t>=</m:t>
                      </m:r>
                      <m:r>
                        <m:rPr>
                          <m:nor/>
                        </m:rPr>
                        <a:rPr lang="cs-CZ" sz="1500" b="0" i="0" smtClean="0">
                          <a:latin typeface="Cambria Math" panose="02040503050406030204" pitchFamily="18" charset="0"/>
                          <a:ea typeface="Cambria Math" panose="02040503050406030204" pitchFamily="18" charset="0"/>
                        </a:rPr>
                        <m:t>min</m:t>
                      </m:r>
                      <m:r>
                        <m:rPr>
                          <m:nor/>
                        </m:rPr>
                        <a:rPr lang="en-US" sz="1500" b="0" i="0" smtClean="0">
                          <a:latin typeface="Cambria Math" panose="02040503050406030204" pitchFamily="18" charset="0"/>
                          <a:ea typeface="Cambria Math" panose="02040503050406030204" pitchFamily="18" charset="0"/>
                        </a:rPr>
                        <m:t>[</m:t>
                      </m:r>
                      <m:r>
                        <m:rPr>
                          <m:sty m:val="p"/>
                        </m:rPr>
                        <a:rPr lang="cs-CZ" sz="1500" b="0" i="0" smtClean="0">
                          <a:latin typeface="Cambria Math" panose="02040503050406030204" pitchFamily="18" charset="0"/>
                          <a:ea typeface="Cambria Math" panose="02040503050406030204" pitchFamily="18" charset="0"/>
                        </a:rPr>
                        <m:t>max</m:t>
                      </m:r>
                      <m:r>
                        <a:rPr lang="cs-CZ" sz="1500" b="0" i="1" smtClean="0">
                          <a:latin typeface="Cambria Math" panose="02040503050406030204" pitchFamily="18" charset="0"/>
                          <a:ea typeface="Cambria Math" panose="02040503050406030204" pitchFamily="18" charset="0"/>
                        </a:rPr>
                        <m:t>⁡(</m:t>
                      </m:r>
                      <m:sSub>
                        <m:sSubPr>
                          <m:ctrlPr>
                            <a:rPr lang="cs-CZ" sz="1500" b="0" i="1" smtClean="0">
                              <a:latin typeface="Cambria Math" panose="02040503050406030204" pitchFamily="18" charset="0"/>
                              <a:ea typeface="Cambria Math" panose="02040503050406030204" pitchFamily="18" charset="0"/>
                            </a:rPr>
                          </m:ctrlPr>
                        </m:sSubPr>
                        <m:e>
                          <m:r>
                            <a:rPr lang="cs-CZ" sz="1500" b="0" i="1" smtClean="0">
                              <a:latin typeface="Cambria Math" panose="02040503050406030204" pitchFamily="18" charset="0"/>
                              <a:ea typeface="Cambria Math" panose="02040503050406030204" pitchFamily="18" charset="0"/>
                            </a:rPr>
                            <m:t>𝑆</m:t>
                          </m:r>
                        </m:e>
                        <m:sub>
                          <m:r>
                            <a:rPr lang="cs-CZ" sz="1500" b="0" i="1" smtClean="0">
                              <a:latin typeface="Cambria Math" panose="02040503050406030204" pitchFamily="18" charset="0"/>
                              <a:ea typeface="Cambria Math" panose="02040503050406030204" pitchFamily="18" charset="0"/>
                            </a:rPr>
                            <m:t>𝑇</m:t>
                          </m:r>
                        </m:sub>
                      </m:sSub>
                      <m:r>
                        <a:rPr lang="cs-CZ" sz="1500" b="0" i="1" smtClean="0">
                          <a:latin typeface="Cambria Math" panose="02040503050406030204" pitchFamily="18" charset="0"/>
                          <a:ea typeface="Cambria Math" panose="02040503050406030204" pitchFamily="18" charset="0"/>
                        </a:rPr>
                        <m:t>,</m:t>
                      </m:r>
                      <m:sSub>
                        <m:sSubPr>
                          <m:ctrlPr>
                            <a:rPr lang="cs-CZ" sz="1500" b="0" i="1" smtClean="0">
                              <a:latin typeface="Cambria Math" panose="02040503050406030204" pitchFamily="18" charset="0"/>
                              <a:ea typeface="Cambria Math" panose="02040503050406030204" pitchFamily="18" charset="0"/>
                            </a:rPr>
                          </m:ctrlPr>
                        </m:sSubPr>
                        <m:e>
                          <m:r>
                            <a:rPr lang="cs-CZ" sz="1500" b="0" i="1" smtClean="0">
                              <a:latin typeface="Cambria Math" panose="02040503050406030204" pitchFamily="18" charset="0"/>
                              <a:ea typeface="Cambria Math" panose="02040503050406030204" pitchFamily="18" charset="0"/>
                            </a:rPr>
                            <m:t>𝐻</m:t>
                          </m:r>
                        </m:e>
                        <m:sub>
                          <m:r>
                            <a:rPr lang="cs-CZ" sz="1500" b="0" i="1" smtClean="0">
                              <a:latin typeface="Cambria Math" panose="02040503050406030204" pitchFamily="18" charset="0"/>
                              <a:ea typeface="Cambria Math" panose="02040503050406030204" pitchFamily="18" charset="0"/>
                            </a:rPr>
                            <m:t>1</m:t>
                          </m:r>
                        </m:sub>
                      </m:sSub>
                      <m:r>
                        <a:rPr lang="cs-CZ" sz="1500" b="0" i="1" smtClean="0">
                          <a:latin typeface="Cambria Math" panose="02040503050406030204" pitchFamily="18" charset="0"/>
                          <a:ea typeface="Cambria Math" panose="02040503050406030204" pitchFamily="18" charset="0"/>
                        </a:rPr>
                        <m:t>),</m:t>
                      </m:r>
                      <m:sSub>
                        <m:sSubPr>
                          <m:ctrlPr>
                            <a:rPr lang="cs-CZ" sz="1500" b="0" i="1" smtClean="0">
                              <a:latin typeface="Cambria Math" panose="02040503050406030204" pitchFamily="18" charset="0"/>
                              <a:ea typeface="Cambria Math" panose="02040503050406030204" pitchFamily="18" charset="0"/>
                            </a:rPr>
                          </m:ctrlPr>
                        </m:sSubPr>
                        <m:e>
                          <m:r>
                            <a:rPr lang="cs-CZ" sz="1500" b="0" i="1" smtClean="0">
                              <a:latin typeface="Cambria Math" panose="02040503050406030204" pitchFamily="18" charset="0"/>
                              <a:ea typeface="Cambria Math" panose="02040503050406030204" pitchFamily="18" charset="0"/>
                            </a:rPr>
                            <m:t>𝐻</m:t>
                          </m:r>
                        </m:e>
                        <m:sub>
                          <m:r>
                            <a:rPr lang="cs-CZ" sz="1500" b="0" i="1" smtClean="0">
                              <a:latin typeface="Cambria Math" panose="02040503050406030204" pitchFamily="18" charset="0"/>
                              <a:ea typeface="Cambria Math" panose="02040503050406030204" pitchFamily="18" charset="0"/>
                            </a:rPr>
                            <m:t>2</m:t>
                          </m:r>
                        </m:sub>
                      </m:sSub>
                      <m:r>
                        <a:rPr lang="cs-CZ" sz="1500" b="0" i="1" smtClean="0">
                          <a:latin typeface="Cambria Math" panose="02040503050406030204" pitchFamily="18" charset="0"/>
                          <a:ea typeface="Cambria Math" panose="02040503050406030204" pitchFamily="18" charset="0"/>
                        </a:rPr>
                        <m:t>]</m:t>
                      </m:r>
                    </m:oMath>
                  </m:oMathPara>
                </a14:m>
                <a:endParaRPr lang="cs-CZ" sz="1500" i="1" dirty="0">
                  <a:latin typeface="Cambria Math"/>
                  <a:ea typeface="Cambria Math" panose="02040503050406030204" pitchFamily="18" charset="0"/>
                </a:endParaRPr>
              </a:p>
            </p:txBody>
          </p:sp>
        </mc:Choice>
        <mc:Fallback xmlns="">
          <p:sp>
            <p:nvSpPr>
              <p:cNvPr id="78" name="TextovéPole 77"/>
              <p:cNvSpPr txBox="1">
                <a:spLocks noRot="1" noChangeAspect="1" noMove="1" noResize="1" noEditPoints="1" noAdjustHandles="1" noChangeArrowheads="1" noChangeShapeType="1" noTextEdit="1"/>
              </p:cNvSpPr>
              <p:nvPr/>
            </p:nvSpPr>
            <p:spPr>
              <a:xfrm>
                <a:off x="3994264" y="4897459"/>
                <a:ext cx="2157962" cy="230832"/>
              </a:xfrm>
              <a:prstGeom prst="rect">
                <a:avLst/>
              </a:prstGeom>
              <a:blipFill>
                <a:blip r:embed="rId25"/>
                <a:stretch>
                  <a:fillRect l="-2542" r="-1977" b="-36842"/>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86" name="TextovéPole 85"/>
              <p:cNvSpPr txBox="1"/>
              <p:nvPr/>
            </p:nvSpPr>
            <p:spPr>
              <a:xfrm>
                <a:off x="4114588" y="5160973"/>
                <a:ext cx="1610504" cy="230832"/>
              </a:xfrm>
              <a:prstGeom prst="rect">
                <a:avLst/>
              </a:prstGeom>
              <a:noFill/>
            </p:spPr>
            <p:txBody>
              <a:bodyPr wrap="none" lIns="0" tIns="0" rIns="0" bIns="0" rtlCol="0">
                <a:spAutoFit/>
              </a:bodyPr>
              <a:lstStyle/>
              <a:p>
                <a:pPr algn="ctr"/>
                <a14:m>
                  <m:oMathPara xmlns:m="http://schemas.openxmlformats.org/officeDocument/2006/math">
                    <m:oMathParaPr>
                      <m:jc m:val="centerGroup"/>
                    </m:oMathParaPr>
                    <m:oMath xmlns:m="http://schemas.openxmlformats.org/officeDocument/2006/math">
                      <m:sSub>
                        <m:sSubPr>
                          <m:ctrlPr>
                            <a:rPr lang="cs-CZ" sz="1500" b="0" i="1" smtClean="0">
                              <a:latin typeface="Cambria Math" panose="02040503050406030204" pitchFamily="18" charset="0"/>
                              <a:ea typeface="Cambria Math" panose="02040503050406030204" pitchFamily="18" charset="0"/>
                            </a:rPr>
                          </m:ctrlPr>
                        </m:sSubPr>
                        <m:e>
                          <m:r>
                            <a:rPr lang="cs-CZ" sz="1500" b="0" i="1" smtClean="0">
                              <a:latin typeface="Cambria Math" panose="02040503050406030204" pitchFamily="18" charset="0"/>
                              <a:ea typeface="Cambria Math" panose="02040503050406030204" pitchFamily="18" charset="0"/>
                            </a:rPr>
                            <m:t>𝑆</m:t>
                          </m:r>
                        </m:e>
                        <m:sub>
                          <m:r>
                            <a:rPr lang="cs-CZ" sz="1500" b="0" i="1" smtClean="0">
                              <a:latin typeface="Cambria Math" panose="02040503050406030204" pitchFamily="18" charset="0"/>
                              <a:ea typeface="Cambria Math" panose="02040503050406030204" pitchFamily="18" charset="0"/>
                            </a:rPr>
                            <m:t>𝑇</m:t>
                          </m:r>
                        </m:sub>
                      </m:sSub>
                      <m:r>
                        <a:rPr lang="en-US" sz="1500" b="0" i="1" smtClean="0">
                          <a:latin typeface="Cambria Math" panose="02040503050406030204" pitchFamily="18" charset="0"/>
                          <a:ea typeface="Cambria Math" panose="02040503050406030204" pitchFamily="18" charset="0"/>
                        </a:rPr>
                        <m:t>&lt;</m:t>
                      </m:r>
                      <m:sSub>
                        <m:sSubPr>
                          <m:ctrlPr>
                            <a:rPr lang="en-US" sz="1500" b="0" i="1" smtClean="0">
                              <a:latin typeface="Cambria Math" panose="02040503050406030204" pitchFamily="18" charset="0"/>
                              <a:ea typeface="Cambria Math" panose="02040503050406030204" pitchFamily="18" charset="0"/>
                            </a:rPr>
                          </m:ctrlPr>
                        </m:sSubPr>
                        <m:e>
                          <m:r>
                            <a:rPr lang="cs-CZ" sz="1500" b="0" i="1" smtClean="0">
                              <a:latin typeface="Cambria Math" panose="02040503050406030204" pitchFamily="18" charset="0"/>
                              <a:ea typeface="Cambria Math" panose="02040503050406030204" pitchFamily="18" charset="0"/>
                            </a:rPr>
                            <m:t>𝐻</m:t>
                          </m:r>
                        </m:e>
                        <m:sub>
                          <m:r>
                            <a:rPr lang="cs-CZ" sz="1500" b="0" i="1" smtClean="0">
                              <a:latin typeface="Cambria Math" panose="02040503050406030204" pitchFamily="18" charset="0"/>
                              <a:ea typeface="Cambria Math" panose="02040503050406030204" pitchFamily="18" charset="0"/>
                            </a:rPr>
                            <m:t>1</m:t>
                          </m:r>
                        </m:sub>
                      </m:sSub>
                      <m:r>
                        <a:rPr lang="cs-CZ" sz="1500" b="0" i="1" smtClean="0">
                          <a:latin typeface="Cambria Math" panose="02040503050406030204" pitchFamily="18" charset="0"/>
                          <a:ea typeface="Cambria Math" panose="02040503050406030204" pitchFamily="18" charset="0"/>
                        </a:rPr>
                        <m:t> ⇨</m:t>
                      </m:r>
                      <m:r>
                        <a:rPr lang="cs-CZ" sz="1500" b="0" i="1" smtClean="0">
                          <a:latin typeface="Cambria Math" panose="02040503050406030204" pitchFamily="18" charset="0"/>
                          <a:ea typeface="Cambria Math" panose="02040503050406030204" pitchFamily="18" charset="0"/>
                        </a:rPr>
                        <m:t>𝑉</m:t>
                      </m:r>
                      <m:r>
                        <a:rPr lang="cs-CZ" sz="1500" b="0" i="1" smtClean="0">
                          <a:latin typeface="Cambria Math" panose="02040503050406030204" pitchFamily="18" charset="0"/>
                          <a:ea typeface="Cambria Math" panose="02040503050406030204" pitchFamily="18" charset="0"/>
                        </a:rPr>
                        <m:t>=</m:t>
                      </m:r>
                      <m:sSub>
                        <m:sSubPr>
                          <m:ctrlPr>
                            <a:rPr lang="cs-CZ" sz="1500" b="0" i="1" smtClean="0">
                              <a:latin typeface="Cambria Math" panose="02040503050406030204" pitchFamily="18" charset="0"/>
                              <a:ea typeface="Cambria Math" panose="02040503050406030204" pitchFamily="18" charset="0"/>
                            </a:rPr>
                          </m:ctrlPr>
                        </m:sSubPr>
                        <m:e>
                          <m:r>
                            <a:rPr lang="cs-CZ" sz="1500" b="0" i="1" smtClean="0">
                              <a:latin typeface="Cambria Math" panose="02040503050406030204" pitchFamily="18" charset="0"/>
                              <a:ea typeface="Cambria Math" panose="02040503050406030204" pitchFamily="18" charset="0"/>
                            </a:rPr>
                            <m:t>𝐻</m:t>
                          </m:r>
                        </m:e>
                        <m:sub>
                          <m:r>
                            <a:rPr lang="cs-CZ" sz="1500" b="0" i="1" smtClean="0">
                              <a:latin typeface="Cambria Math" panose="02040503050406030204" pitchFamily="18" charset="0"/>
                              <a:ea typeface="Cambria Math" panose="02040503050406030204" pitchFamily="18" charset="0"/>
                            </a:rPr>
                            <m:t>1</m:t>
                          </m:r>
                        </m:sub>
                      </m:sSub>
                    </m:oMath>
                  </m:oMathPara>
                </a14:m>
                <a:endParaRPr lang="cs-CZ" sz="1500" i="1" dirty="0">
                  <a:latin typeface="Cambria Math"/>
                  <a:ea typeface="Cambria Math" panose="02040503050406030204" pitchFamily="18" charset="0"/>
                </a:endParaRPr>
              </a:p>
            </p:txBody>
          </p:sp>
        </mc:Choice>
        <mc:Fallback xmlns="">
          <p:sp>
            <p:nvSpPr>
              <p:cNvPr id="86" name="TextovéPole 85"/>
              <p:cNvSpPr txBox="1">
                <a:spLocks noRot="1" noChangeAspect="1" noMove="1" noResize="1" noEditPoints="1" noAdjustHandles="1" noChangeArrowheads="1" noChangeShapeType="1" noTextEdit="1"/>
              </p:cNvSpPr>
              <p:nvPr/>
            </p:nvSpPr>
            <p:spPr>
              <a:xfrm>
                <a:off x="4114588" y="5160973"/>
                <a:ext cx="1610504" cy="230832"/>
              </a:xfrm>
              <a:prstGeom prst="rect">
                <a:avLst/>
              </a:prstGeom>
              <a:blipFill>
                <a:blip r:embed="rId26"/>
                <a:stretch>
                  <a:fillRect l="-3409" b="-18919"/>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07" name="TextovéPole 106"/>
              <p:cNvSpPr txBox="1"/>
              <p:nvPr/>
            </p:nvSpPr>
            <p:spPr>
              <a:xfrm>
                <a:off x="3647670" y="5424487"/>
                <a:ext cx="2065887" cy="230832"/>
              </a:xfrm>
              <a:prstGeom prst="rect">
                <a:avLst/>
              </a:prstGeom>
              <a:noFill/>
            </p:spPr>
            <p:txBody>
              <a:bodyPr wrap="none" lIns="0" tIns="0" rIns="0" bIns="0" rtlCol="0">
                <a:spAutoFit/>
              </a:bodyPr>
              <a:lstStyle/>
              <a:p>
                <a:pPr algn="ctr"/>
                <a14:m>
                  <m:oMathPara xmlns:m="http://schemas.openxmlformats.org/officeDocument/2006/math">
                    <m:oMathParaPr>
                      <m:jc m:val="centerGroup"/>
                    </m:oMathParaPr>
                    <m:oMath xmlns:m="http://schemas.openxmlformats.org/officeDocument/2006/math">
                      <m:sSub>
                        <m:sSubPr>
                          <m:ctrlPr>
                            <a:rPr lang="cs-CZ" sz="1500" b="0" i="1" smtClean="0">
                              <a:latin typeface="Cambria Math" panose="02040503050406030204" pitchFamily="18" charset="0"/>
                              <a:ea typeface="Cambria Math" panose="02040503050406030204" pitchFamily="18" charset="0"/>
                            </a:rPr>
                          </m:ctrlPr>
                        </m:sSubPr>
                        <m:e>
                          <m:sSub>
                            <m:sSubPr>
                              <m:ctrlPr>
                                <a:rPr lang="cs-CZ" sz="1500" b="0" i="1" smtClean="0">
                                  <a:latin typeface="Cambria Math" panose="02040503050406030204" pitchFamily="18" charset="0"/>
                                  <a:ea typeface="Cambria Math" panose="02040503050406030204" pitchFamily="18" charset="0"/>
                                </a:rPr>
                              </m:ctrlPr>
                            </m:sSubPr>
                            <m:e>
                              <m:r>
                                <a:rPr lang="cs-CZ" sz="1500" b="0" i="1" smtClean="0">
                                  <a:latin typeface="Cambria Math" panose="02040503050406030204" pitchFamily="18" charset="0"/>
                                  <a:ea typeface="Cambria Math" panose="02040503050406030204" pitchFamily="18" charset="0"/>
                                </a:rPr>
                                <m:t>𝐻</m:t>
                              </m:r>
                            </m:e>
                            <m:sub>
                              <m:r>
                                <a:rPr lang="cs-CZ" sz="1500" b="0" i="1" smtClean="0">
                                  <a:latin typeface="Cambria Math" panose="02040503050406030204" pitchFamily="18" charset="0"/>
                                  <a:ea typeface="Cambria Math" panose="02040503050406030204" pitchFamily="18" charset="0"/>
                                </a:rPr>
                                <m:t>1</m:t>
                              </m:r>
                            </m:sub>
                          </m:sSub>
                          <m:r>
                            <a:rPr lang="en-US" sz="1500" b="0" i="1" smtClean="0">
                              <a:latin typeface="Cambria Math" panose="02040503050406030204" pitchFamily="18" charset="0"/>
                              <a:ea typeface="Cambria Math" panose="02040503050406030204" pitchFamily="18" charset="0"/>
                            </a:rPr>
                            <m:t>&lt;</m:t>
                          </m:r>
                          <m:r>
                            <a:rPr lang="cs-CZ" sz="1500" b="0" i="1" smtClean="0">
                              <a:latin typeface="Cambria Math" panose="02040503050406030204" pitchFamily="18" charset="0"/>
                              <a:ea typeface="Cambria Math" panose="02040503050406030204" pitchFamily="18" charset="0"/>
                            </a:rPr>
                            <m:t>𝑆</m:t>
                          </m:r>
                        </m:e>
                        <m:sub>
                          <m:r>
                            <a:rPr lang="cs-CZ" sz="1500" b="0" i="1" smtClean="0">
                              <a:latin typeface="Cambria Math" panose="02040503050406030204" pitchFamily="18" charset="0"/>
                              <a:ea typeface="Cambria Math" panose="02040503050406030204" pitchFamily="18" charset="0"/>
                            </a:rPr>
                            <m:t>𝑇</m:t>
                          </m:r>
                        </m:sub>
                      </m:sSub>
                      <m:r>
                        <a:rPr lang="en-US" sz="1500" b="0" i="1" smtClean="0">
                          <a:latin typeface="Cambria Math" panose="02040503050406030204" pitchFamily="18" charset="0"/>
                          <a:ea typeface="Cambria Math" panose="02040503050406030204" pitchFamily="18" charset="0"/>
                        </a:rPr>
                        <m:t>&lt;</m:t>
                      </m:r>
                      <m:sSub>
                        <m:sSubPr>
                          <m:ctrlPr>
                            <a:rPr lang="en-US" sz="1500" b="0" i="1" smtClean="0">
                              <a:latin typeface="Cambria Math" panose="02040503050406030204" pitchFamily="18" charset="0"/>
                              <a:ea typeface="Cambria Math" panose="02040503050406030204" pitchFamily="18" charset="0"/>
                            </a:rPr>
                          </m:ctrlPr>
                        </m:sSubPr>
                        <m:e>
                          <m:r>
                            <a:rPr lang="cs-CZ" sz="1500" b="0" i="1" smtClean="0">
                              <a:latin typeface="Cambria Math" panose="02040503050406030204" pitchFamily="18" charset="0"/>
                              <a:ea typeface="Cambria Math" panose="02040503050406030204" pitchFamily="18" charset="0"/>
                            </a:rPr>
                            <m:t>𝐻</m:t>
                          </m:r>
                        </m:e>
                        <m:sub>
                          <m:r>
                            <a:rPr lang="cs-CZ" sz="1500" b="0" i="1" smtClean="0">
                              <a:latin typeface="Cambria Math" panose="02040503050406030204" pitchFamily="18" charset="0"/>
                              <a:ea typeface="Cambria Math" panose="02040503050406030204" pitchFamily="18" charset="0"/>
                            </a:rPr>
                            <m:t>2</m:t>
                          </m:r>
                        </m:sub>
                      </m:sSub>
                      <m:r>
                        <a:rPr lang="cs-CZ" sz="1500" b="0" i="1" smtClean="0">
                          <a:latin typeface="Cambria Math" panose="02040503050406030204" pitchFamily="18" charset="0"/>
                          <a:ea typeface="Cambria Math" panose="02040503050406030204" pitchFamily="18" charset="0"/>
                        </a:rPr>
                        <m:t> ⇨</m:t>
                      </m:r>
                      <m:r>
                        <a:rPr lang="cs-CZ" sz="1500" b="0" i="1" smtClean="0">
                          <a:latin typeface="Cambria Math" panose="02040503050406030204" pitchFamily="18" charset="0"/>
                          <a:ea typeface="Cambria Math" panose="02040503050406030204" pitchFamily="18" charset="0"/>
                        </a:rPr>
                        <m:t>𝑉</m:t>
                      </m:r>
                      <m:r>
                        <a:rPr lang="cs-CZ" sz="1500" b="0" i="1" smtClean="0">
                          <a:latin typeface="Cambria Math" panose="02040503050406030204" pitchFamily="18" charset="0"/>
                          <a:ea typeface="Cambria Math" panose="02040503050406030204" pitchFamily="18" charset="0"/>
                        </a:rPr>
                        <m:t>=</m:t>
                      </m:r>
                      <m:sSub>
                        <m:sSubPr>
                          <m:ctrlPr>
                            <a:rPr lang="cs-CZ" sz="1500" b="0" i="1" smtClean="0">
                              <a:latin typeface="Cambria Math" panose="02040503050406030204" pitchFamily="18" charset="0"/>
                              <a:ea typeface="Cambria Math" panose="02040503050406030204" pitchFamily="18" charset="0"/>
                            </a:rPr>
                          </m:ctrlPr>
                        </m:sSubPr>
                        <m:e>
                          <m:r>
                            <a:rPr lang="cs-CZ" sz="1500" b="0" i="1" smtClean="0">
                              <a:latin typeface="Cambria Math" panose="02040503050406030204" pitchFamily="18" charset="0"/>
                              <a:ea typeface="Cambria Math" panose="02040503050406030204" pitchFamily="18" charset="0"/>
                            </a:rPr>
                            <m:t>𝑆</m:t>
                          </m:r>
                        </m:e>
                        <m:sub>
                          <m:r>
                            <a:rPr lang="cs-CZ" sz="1500" b="0" i="1" smtClean="0">
                              <a:latin typeface="Cambria Math" panose="02040503050406030204" pitchFamily="18" charset="0"/>
                              <a:ea typeface="Cambria Math" panose="02040503050406030204" pitchFamily="18" charset="0"/>
                            </a:rPr>
                            <m:t>𝑇</m:t>
                          </m:r>
                        </m:sub>
                      </m:sSub>
                    </m:oMath>
                  </m:oMathPara>
                </a14:m>
                <a:endParaRPr lang="cs-CZ" sz="1500" i="1" dirty="0">
                  <a:latin typeface="Cambria Math"/>
                  <a:ea typeface="Cambria Math" panose="02040503050406030204" pitchFamily="18" charset="0"/>
                </a:endParaRPr>
              </a:p>
            </p:txBody>
          </p:sp>
        </mc:Choice>
        <mc:Fallback xmlns="">
          <p:sp>
            <p:nvSpPr>
              <p:cNvPr id="107" name="TextovéPole 106"/>
              <p:cNvSpPr txBox="1">
                <a:spLocks noRot="1" noChangeAspect="1" noMove="1" noResize="1" noEditPoints="1" noAdjustHandles="1" noChangeArrowheads="1" noChangeShapeType="1" noTextEdit="1"/>
              </p:cNvSpPr>
              <p:nvPr/>
            </p:nvSpPr>
            <p:spPr>
              <a:xfrm>
                <a:off x="3647670" y="5424487"/>
                <a:ext cx="2065887" cy="230832"/>
              </a:xfrm>
              <a:prstGeom prst="rect">
                <a:avLst/>
              </a:prstGeom>
              <a:blipFill>
                <a:blip r:embed="rId27"/>
                <a:stretch>
                  <a:fillRect l="-2655" b="-15789"/>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08" name="TextovéPole 107"/>
              <p:cNvSpPr txBox="1"/>
              <p:nvPr/>
            </p:nvSpPr>
            <p:spPr>
              <a:xfrm>
                <a:off x="4152885" y="5688000"/>
                <a:ext cx="1577803" cy="230832"/>
              </a:xfrm>
              <a:prstGeom prst="rect">
                <a:avLst/>
              </a:prstGeom>
              <a:noFill/>
            </p:spPr>
            <p:txBody>
              <a:bodyPr wrap="none" lIns="0" tIns="0" rIns="0" bIns="0" rtlCol="0">
                <a:spAutoFit/>
              </a:bodyPr>
              <a:lstStyle/>
              <a:p>
                <a:pPr algn="ctr"/>
                <a14:m>
                  <m:oMathPara xmlns:m="http://schemas.openxmlformats.org/officeDocument/2006/math">
                    <m:oMathParaPr>
                      <m:jc m:val="centerGroup"/>
                    </m:oMathParaPr>
                    <m:oMath xmlns:m="http://schemas.openxmlformats.org/officeDocument/2006/math">
                      <m:sSub>
                        <m:sSubPr>
                          <m:ctrlPr>
                            <a:rPr lang="cs-CZ" sz="1500" b="0" i="1" smtClean="0">
                              <a:latin typeface="Cambria Math" panose="02040503050406030204" pitchFamily="18" charset="0"/>
                              <a:ea typeface="Cambria Math" panose="02040503050406030204" pitchFamily="18" charset="0"/>
                            </a:rPr>
                          </m:ctrlPr>
                        </m:sSubPr>
                        <m:e>
                          <m:sSub>
                            <m:sSubPr>
                              <m:ctrlPr>
                                <a:rPr lang="cs-CZ" sz="1500" b="0" i="1" smtClean="0">
                                  <a:latin typeface="Cambria Math" panose="02040503050406030204" pitchFamily="18" charset="0"/>
                                  <a:ea typeface="Cambria Math" panose="02040503050406030204" pitchFamily="18" charset="0"/>
                                </a:rPr>
                              </m:ctrlPr>
                            </m:sSubPr>
                            <m:e>
                              <m:r>
                                <a:rPr lang="cs-CZ" sz="1500" b="0" i="1" smtClean="0">
                                  <a:latin typeface="Cambria Math" panose="02040503050406030204" pitchFamily="18" charset="0"/>
                                  <a:ea typeface="Cambria Math" panose="02040503050406030204" pitchFamily="18" charset="0"/>
                                </a:rPr>
                                <m:t>𝐻</m:t>
                              </m:r>
                            </m:e>
                            <m:sub>
                              <m:r>
                                <a:rPr lang="cs-CZ" sz="1500" b="0" i="1" smtClean="0">
                                  <a:latin typeface="Cambria Math" panose="02040503050406030204" pitchFamily="18" charset="0"/>
                                  <a:ea typeface="Cambria Math" panose="02040503050406030204" pitchFamily="18" charset="0"/>
                                </a:rPr>
                                <m:t>2</m:t>
                              </m:r>
                            </m:sub>
                          </m:sSub>
                          <m:r>
                            <a:rPr lang="en-US" sz="1500" b="0" i="1" smtClean="0">
                              <a:latin typeface="Cambria Math" panose="02040503050406030204" pitchFamily="18" charset="0"/>
                              <a:ea typeface="Cambria Math" panose="02040503050406030204" pitchFamily="18" charset="0"/>
                            </a:rPr>
                            <m:t>&lt;</m:t>
                          </m:r>
                          <m:r>
                            <a:rPr lang="cs-CZ" sz="1500" b="0" i="1" smtClean="0">
                              <a:latin typeface="Cambria Math" panose="02040503050406030204" pitchFamily="18" charset="0"/>
                              <a:ea typeface="Cambria Math" panose="02040503050406030204" pitchFamily="18" charset="0"/>
                            </a:rPr>
                            <m:t>𝑆</m:t>
                          </m:r>
                        </m:e>
                        <m:sub>
                          <m:r>
                            <a:rPr lang="cs-CZ" sz="1500" b="0" i="1" smtClean="0">
                              <a:latin typeface="Cambria Math" panose="02040503050406030204" pitchFamily="18" charset="0"/>
                              <a:ea typeface="Cambria Math" panose="02040503050406030204" pitchFamily="18" charset="0"/>
                            </a:rPr>
                            <m:t>𝑇</m:t>
                          </m:r>
                        </m:sub>
                      </m:sSub>
                      <m:r>
                        <a:rPr lang="cs-CZ" sz="1500" b="0" i="1" smtClean="0">
                          <a:latin typeface="Cambria Math" panose="02040503050406030204" pitchFamily="18" charset="0"/>
                          <a:ea typeface="Cambria Math" panose="02040503050406030204" pitchFamily="18" charset="0"/>
                        </a:rPr>
                        <m:t>⇨</m:t>
                      </m:r>
                      <m:r>
                        <a:rPr lang="cs-CZ" sz="1500" b="0" i="1" smtClean="0">
                          <a:latin typeface="Cambria Math" panose="02040503050406030204" pitchFamily="18" charset="0"/>
                          <a:ea typeface="Cambria Math" panose="02040503050406030204" pitchFamily="18" charset="0"/>
                        </a:rPr>
                        <m:t>𝑉</m:t>
                      </m:r>
                      <m:r>
                        <a:rPr lang="cs-CZ" sz="1500" b="0" i="1" smtClean="0">
                          <a:latin typeface="Cambria Math" panose="02040503050406030204" pitchFamily="18" charset="0"/>
                          <a:ea typeface="Cambria Math" panose="02040503050406030204" pitchFamily="18" charset="0"/>
                        </a:rPr>
                        <m:t>=</m:t>
                      </m:r>
                      <m:sSub>
                        <m:sSubPr>
                          <m:ctrlPr>
                            <a:rPr lang="cs-CZ" sz="1500" b="0" i="1" smtClean="0">
                              <a:latin typeface="Cambria Math" panose="02040503050406030204" pitchFamily="18" charset="0"/>
                              <a:ea typeface="Cambria Math" panose="02040503050406030204" pitchFamily="18" charset="0"/>
                            </a:rPr>
                          </m:ctrlPr>
                        </m:sSubPr>
                        <m:e>
                          <m:r>
                            <a:rPr lang="cs-CZ" sz="1500" b="0" i="1" smtClean="0">
                              <a:latin typeface="Cambria Math" panose="02040503050406030204" pitchFamily="18" charset="0"/>
                              <a:ea typeface="Cambria Math" panose="02040503050406030204" pitchFamily="18" charset="0"/>
                            </a:rPr>
                            <m:t>𝐻</m:t>
                          </m:r>
                        </m:e>
                        <m:sub>
                          <m:r>
                            <a:rPr lang="cs-CZ" sz="1500" b="0" i="1" smtClean="0">
                              <a:latin typeface="Cambria Math" panose="02040503050406030204" pitchFamily="18" charset="0"/>
                              <a:ea typeface="Cambria Math" panose="02040503050406030204" pitchFamily="18" charset="0"/>
                            </a:rPr>
                            <m:t>2</m:t>
                          </m:r>
                        </m:sub>
                      </m:sSub>
                    </m:oMath>
                  </m:oMathPara>
                </a14:m>
                <a:endParaRPr lang="cs-CZ" sz="1500" i="1" dirty="0">
                  <a:latin typeface="Cambria Math"/>
                  <a:ea typeface="Cambria Math" panose="02040503050406030204" pitchFamily="18" charset="0"/>
                </a:endParaRPr>
              </a:p>
            </p:txBody>
          </p:sp>
        </mc:Choice>
        <mc:Fallback xmlns="">
          <p:sp>
            <p:nvSpPr>
              <p:cNvPr id="108" name="TextovéPole 107"/>
              <p:cNvSpPr txBox="1">
                <a:spLocks noRot="1" noChangeAspect="1" noMove="1" noResize="1" noEditPoints="1" noAdjustHandles="1" noChangeArrowheads="1" noChangeShapeType="1" noTextEdit="1"/>
              </p:cNvSpPr>
              <p:nvPr/>
            </p:nvSpPr>
            <p:spPr>
              <a:xfrm>
                <a:off x="4152885" y="5688000"/>
                <a:ext cx="1577803" cy="230832"/>
              </a:xfrm>
              <a:prstGeom prst="rect">
                <a:avLst/>
              </a:prstGeom>
              <a:blipFill>
                <a:blip r:embed="rId28"/>
                <a:stretch>
                  <a:fillRect l="-3475" b="-15789"/>
                </a:stretch>
              </a:blipFill>
            </p:spPr>
            <p:txBody>
              <a:bodyPr/>
              <a:lstStyle/>
              <a:p>
                <a:r>
                  <a:rPr lang="en-GB">
                    <a:noFill/>
                  </a:rPr>
                  <a:t> </a:t>
                </a:r>
              </a:p>
            </p:txBody>
          </p:sp>
        </mc:Fallback>
      </mc:AlternateContent>
      <p:grpSp>
        <p:nvGrpSpPr>
          <p:cNvPr id="30" name="Skupina 29"/>
          <p:cNvGrpSpPr/>
          <p:nvPr/>
        </p:nvGrpSpPr>
        <p:grpSpPr>
          <a:xfrm>
            <a:off x="1853200" y="4867843"/>
            <a:ext cx="1372842" cy="1114942"/>
            <a:chOff x="1997670" y="4702590"/>
            <a:chExt cx="1372842" cy="1114942"/>
          </a:xfrm>
        </p:grpSpPr>
        <p:cxnSp>
          <p:nvCxnSpPr>
            <p:cNvPr id="98" name="Přímá spojnice 97">
              <a:extLst>
                <a:ext uri="{FF2B5EF4-FFF2-40B4-BE49-F238E27FC236}">
                  <a16:creationId xmlns:a16="http://schemas.microsoft.com/office/drawing/2014/main" id="{1A8E3DAD-B6C4-40D4-9CE0-16917D2F95E3}"/>
                </a:ext>
              </a:extLst>
            </p:cNvPr>
            <p:cNvCxnSpPr/>
            <p:nvPr/>
          </p:nvCxnSpPr>
          <p:spPr>
            <a:xfrm>
              <a:off x="2191973" y="4702590"/>
              <a:ext cx="0" cy="1038562"/>
            </a:xfrm>
            <a:prstGeom prst="line">
              <a:avLst/>
            </a:prstGeom>
            <a:ln w="6350">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99" name="Přímá spojnice 98">
              <a:extLst>
                <a:ext uri="{FF2B5EF4-FFF2-40B4-BE49-F238E27FC236}">
                  <a16:creationId xmlns:a16="http://schemas.microsoft.com/office/drawing/2014/main" id="{906A2621-6FF0-4E69-B93F-0FD3D7509E11}"/>
                </a:ext>
              </a:extLst>
            </p:cNvPr>
            <p:cNvCxnSpPr/>
            <p:nvPr/>
          </p:nvCxnSpPr>
          <p:spPr>
            <a:xfrm>
              <a:off x="2486125" y="5307830"/>
              <a:ext cx="0" cy="287130"/>
            </a:xfrm>
            <a:prstGeom prst="line">
              <a:avLst/>
            </a:prstGeom>
            <a:ln w="12700">
              <a:solidFill>
                <a:schemeClr val="tx1"/>
              </a:solidFill>
              <a:prstDash val="sysDot"/>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00" name="Přímá spojnice 99">
              <a:extLst>
                <a:ext uri="{FF2B5EF4-FFF2-40B4-BE49-F238E27FC236}">
                  <a16:creationId xmlns:a16="http://schemas.microsoft.com/office/drawing/2014/main" id="{366013F4-C598-4589-BCA9-4D63C7A09A98}"/>
                </a:ext>
              </a:extLst>
            </p:cNvPr>
            <p:cNvCxnSpPr/>
            <p:nvPr/>
          </p:nvCxnSpPr>
          <p:spPr>
            <a:xfrm>
              <a:off x="2202589" y="5587231"/>
              <a:ext cx="1073267" cy="0"/>
            </a:xfrm>
            <a:prstGeom prst="line">
              <a:avLst/>
            </a:prstGeom>
            <a:ln w="6350">
              <a:solidFill>
                <a:schemeClr val="accent1"/>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01" name="Přímá spojnice 100">
              <a:extLst>
                <a:ext uri="{FF2B5EF4-FFF2-40B4-BE49-F238E27FC236}">
                  <a16:creationId xmlns:a16="http://schemas.microsoft.com/office/drawing/2014/main" id="{F1012CB4-74D9-4DC7-84BD-B0CB720F5659}"/>
                </a:ext>
              </a:extLst>
            </p:cNvPr>
            <p:cNvCxnSpPr/>
            <p:nvPr/>
          </p:nvCxnSpPr>
          <p:spPr>
            <a:xfrm>
              <a:off x="2855920" y="4907367"/>
              <a:ext cx="514592" cy="0"/>
            </a:xfrm>
            <a:prstGeom prst="line">
              <a:avLst/>
            </a:prstGeom>
            <a:ln w="31750" cap="rnd">
              <a:solidFill>
                <a:srgbClr val="C00000"/>
              </a:solidFill>
              <a:prstDash val="solid"/>
              <a:headEnd type="none" w="lg" len="med"/>
              <a:tailEnd type="none" w="lg"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06" name="TextovéPole 105">
                  <a:extLst>
                    <a:ext uri="{FF2B5EF4-FFF2-40B4-BE49-F238E27FC236}">
                      <a16:creationId xmlns:a16="http://schemas.microsoft.com/office/drawing/2014/main" id="{1129F341-0890-4352-8ECF-8AB4C01D6AF5}"/>
                    </a:ext>
                  </a:extLst>
                </p:cNvPr>
                <p:cNvSpPr txBox="1"/>
                <p:nvPr/>
              </p:nvSpPr>
              <p:spPr>
                <a:xfrm>
                  <a:off x="2411760" y="5551854"/>
                  <a:ext cx="187089" cy="261225"/>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sSub>
                          <m:sSubPr>
                            <m:ctrlPr>
                              <a:rPr lang="cs-CZ" sz="1100" b="0" i="1" smtClean="0">
                                <a:latin typeface="Cambria Math" panose="02040503050406030204" pitchFamily="18" charset="0"/>
                              </a:rPr>
                            </m:ctrlPr>
                          </m:sSubPr>
                          <m:e>
                            <m:r>
                              <a:rPr lang="cs-CZ" sz="1100" b="0" i="1" smtClean="0">
                                <a:latin typeface="Cambria Math" panose="02040503050406030204" pitchFamily="18" charset="0"/>
                              </a:rPr>
                              <m:t>𝐻</m:t>
                            </m:r>
                          </m:e>
                          <m:sub>
                            <m:r>
                              <a:rPr lang="cs-CZ" sz="1100" b="0" i="1" smtClean="0">
                                <a:latin typeface="Cambria Math" panose="02040503050406030204" pitchFamily="18" charset="0"/>
                              </a:rPr>
                              <m:t>1</m:t>
                            </m:r>
                          </m:sub>
                        </m:sSub>
                      </m:oMath>
                    </m:oMathPara>
                  </a14:m>
                  <a:endParaRPr lang="en-GB" sz="1100" i="1" baseline="-25000" dirty="0"/>
                </a:p>
              </p:txBody>
            </p:sp>
          </mc:Choice>
          <mc:Fallback xmlns="">
            <p:sp>
              <p:nvSpPr>
                <p:cNvPr id="106" name="TextovéPole 105">
                  <a:extLst>
                    <a:ext uri="{FF2B5EF4-FFF2-40B4-BE49-F238E27FC236}">
                      <a16:creationId xmlns:a16="http://schemas.microsoft.com/office/drawing/2014/main" id="{1129F341-0890-4352-8ECF-8AB4C01D6AF5}"/>
                    </a:ext>
                  </a:extLst>
                </p:cNvPr>
                <p:cNvSpPr txBox="1">
                  <a:spLocks noRot="1" noChangeAspect="1" noMove="1" noResize="1" noEditPoints="1" noAdjustHandles="1" noChangeArrowheads="1" noChangeShapeType="1" noTextEdit="1"/>
                </p:cNvSpPr>
                <p:nvPr/>
              </p:nvSpPr>
              <p:spPr>
                <a:xfrm>
                  <a:off x="2411760" y="5551854"/>
                  <a:ext cx="187089" cy="261225"/>
                </a:xfrm>
                <a:prstGeom prst="rect">
                  <a:avLst/>
                </a:prstGeom>
                <a:blipFill>
                  <a:blip r:embed="rId29"/>
                  <a:stretch>
                    <a:fillRect l="-26667" r="-3333"/>
                  </a:stretch>
                </a:blipFill>
              </p:spPr>
              <p:txBody>
                <a:bodyPr/>
                <a:lstStyle/>
                <a:p>
                  <a:r>
                    <a:rPr lang="cs-CZ">
                      <a:noFill/>
                    </a:rPr>
                    <a:t> </a:t>
                  </a:r>
                </a:p>
              </p:txBody>
            </p:sp>
          </mc:Fallback>
        </mc:AlternateContent>
        <p:cxnSp>
          <p:nvCxnSpPr>
            <p:cNvPr id="7" name="Přímá spojnice 6"/>
            <p:cNvCxnSpPr/>
            <p:nvPr/>
          </p:nvCxnSpPr>
          <p:spPr>
            <a:xfrm flipV="1">
              <a:off x="2200447" y="5284155"/>
              <a:ext cx="297401" cy="297401"/>
            </a:xfrm>
            <a:prstGeom prst="line">
              <a:avLst/>
            </a:prstGeom>
            <a:ln w="12700">
              <a:solidFill>
                <a:schemeClr val="tx1"/>
              </a:solidFill>
              <a:prstDash val="sysDot"/>
              <a:headEnd type="none" w="lg" len="med"/>
              <a:tailEnd type="none" w="lg"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09" name="TextovéPole 108">
                  <a:extLst>
                    <a:ext uri="{FF2B5EF4-FFF2-40B4-BE49-F238E27FC236}">
                      <a16:creationId xmlns:a16="http://schemas.microsoft.com/office/drawing/2014/main" id="{1129F341-0890-4352-8ECF-8AB4C01D6AF5}"/>
                    </a:ext>
                  </a:extLst>
                </p:cNvPr>
                <p:cNvSpPr txBox="1"/>
                <p:nvPr/>
              </p:nvSpPr>
              <p:spPr>
                <a:xfrm>
                  <a:off x="2759987" y="5556307"/>
                  <a:ext cx="187089" cy="261225"/>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sSub>
                          <m:sSubPr>
                            <m:ctrlPr>
                              <a:rPr lang="cs-CZ" sz="1100" b="0" i="1" smtClean="0">
                                <a:latin typeface="Cambria Math" panose="02040503050406030204" pitchFamily="18" charset="0"/>
                              </a:rPr>
                            </m:ctrlPr>
                          </m:sSubPr>
                          <m:e>
                            <m:r>
                              <a:rPr lang="cs-CZ" sz="1100" b="0" i="1" smtClean="0">
                                <a:latin typeface="Cambria Math" panose="02040503050406030204" pitchFamily="18" charset="0"/>
                              </a:rPr>
                              <m:t>𝐻</m:t>
                            </m:r>
                          </m:e>
                          <m:sub>
                            <m:r>
                              <a:rPr lang="cs-CZ" sz="1100" b="0" i="1" smtClean="0">
                                <a:latin typeface="Cambria Math" panose="02040503050406030204" pitchFamily="18" charset="0"/>
                              </a:rPr>
                              <m:t>2</m:t>
                            </m:r>
                          </m:sub>
                        </m:sSub>
                      </m:oMath>
                    </m:oMathPara>
                  </a14:m>
                  <a:endParaRPr lang="en-GB" sz="1100" i="1" baseline="-25000" dirty="0"/>
                </a:p>
              </p:txBody>
            </p:sp>
          </mc:Choice>
          <mc:Fallback xmlns="">
            <p:sp>
              <p:nvSpPr>
                <p:cNvPr id="109" name="TextovéPole 108">
                  <a:extLst>
                    <a:ext uri="{FF2B5EF4-FFF2-40B4-BE49-F238E27FC236}">
                      <a16:creationId xmlns:a16="http://schemas.microsoft.com/office/drawing/2014/main" id="{1129F341-0890-4352-8ECF-8AB4C01D6AF5}"/>
                    </a:ext>
                  </a:extLst>
                </p:cNvPr>
                <p:cNvSpPr txBox="1">
                  <a:spLocks noRot="1" noChangeAspect="1" noMove="1" noResize="1" noEditPoints="1" noAdjustHandles="1" noChangeArrowheads="1" noChangeShapeType="1" noTextEdit="1"/>
                </p:cNvSpPr>
                <p:nvPr/>
              </p:nvSpPr>
              <p:spPr>
                <a:xfrm>
                  <a:off x="2759987" y="5556307"/>
                  <a:ext cx="187089" cy="261225"/>
                </a:xfrm>
                <a:prstGeom prst="rect">
                  <a:avLst/>
                </a:prstGeom>
                <a:blipFill>
                  <a:blip r:embed="rId30"/>
                  <a:stretch>
                    <a:fillRect l="-26667" r="-6667"/>
                  </a:stretch>
                </a:blipFill>
              </p:spPr>
              <p:txBody>
                <a:bodyPr/>
                <a:lstStyle/>
                <a:p>
                  <a:r>
                    <a:rPr lang="cs-CZ">
                      <a:noFill/>
                    </a:rPr>
                    <a:t> </a:t>
                  </a:r>
                </a:p>
              </p:txBody>
            </p:sp>
          </mc:Fallback>
        </mc:AlternateContent>
        <p:cxnSp>
          <p:nvCxnSpPr>
            <p:cNvPr id="110" name="Přímá spojnice 109">
              <a:extLst>
                <a:ext uri="{FF2B5EF4-FFF2-40B4-BE49-F238E27FC236}">
                  <a16:creationId xmlns:a16="http://schemas.microsoft.com/office/drawing/2014/main" id="{906A2621-6FF0-4E69-B93F-0FD3D7509E11}"/>
                </a:ext>
              </a:extLst>
            </p:cNvPr>
            <p:cNvCxnSpPr/>
            <p:nvPr/>
          </p:nvCxnSpPr>
          <p:spPr>
            <a:xfrm flipH="1">
              <a:off x="2843770" y="4932999"/>
              <a:ext cx="6320" cy="661961"/>
            </a:xfrm>
            <a:prstGeom prst="line">
              <a:avLst/>
            </a:prstGeom>
            <a:ln w="12700">
              <a:solidFill>
                <a:schemeClr val="tx1"/>
              </a:solidFill>
              <a:prstDash val="sysDot"/>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11" name="Přímá spojnice 110"/>
            <p:cNvCxnSpPr/>
            <p:nvPr/>
          </p:nvCxnSpPr>
          <p:spPr>
            <a:xfrm flipV="1">
              <a:off x="2859438" y="4714820"/>
              <a:ext cx="193414" cy="193415"/>
            </a:xfrm>
            <a:prstGeom prst="line">
              <a:avLst/>
            </a:prstGeom>
            <a:ln w="12700">
              <a:solidFill>
                <a:schemeClr val="tx1"/>
              </a:solidFill>
              <a:prstDash val="sysDot"/>
              <a:headEnd type="none" w="lg" len="med"/>
              <a:tailEnd type="none" w="lg"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12" name="TextovéPole 111">
                  <a:extLst>
                    <a:ext uri="{FF2B5EF4-FFF2-40B4-BE49-F238E27FC236}">
                      <a16:creationId xmlns:a16="http://schemas.microsoft.com/office/drawing/2014/main" id="{1129F341-0890-4352-8ECF-8AB4C01D6AF5}"/>
                    </a:ext>
                  </a:extLst>
                </p:cNvPr>
                <p:cNvSpPr txBox="1"/>
                <p:nvPr/>
              </p:nvSpPr>
              <p:spPr>
                <a:xfrm>
                  <a:off x="1997670" y="5144676"/>
                  <a:ext cx="187089" cy="261225"/>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sSub>
                          <m:sSubPr>
                            <m:ctrlPr>
                              <a:rPr lang="cs-CZ" sz="1100" b="0" i="1" smtClean="0">
                                <a:latin typeface="Cambria Math" panose="02040503050406030204" pitchFamily="18" charset="0"/>
                              </a:rPr>
                            </m:ctrlPr>
                          </m:sSubPr>
                          <m:e>
                            <m:r>
                              <a:rPr lang="cs-CZ" sz="1100" b="0" i="1" smtClean="0">
                                <a:latin typeface="Cambria Math" panose="02040503050406030204" pitchFamily="18" charset="0"/>
                              </a:rPr>
                              <m:t>𝐻</m:t>
                            </m:r>
                          </m:e>
                          <m:sub>
                            <m:r>
                              <a:rPr lang="cs-CZ" sz="1100" b="0" i="1" smtClean="0">
                                <a:latin typeface="Cambria Math" panose="02040503050406030204" pitchFamily="18" charset="0"/>
                              </a:rPr>
                              <m:t>1</m:t>
                            </m:r>
                          </m:sub>
                        </m:sSub>
                      </m:oMath>
                    </m:oMathPara>
                  </a14:m>
                  <a:endParaRPr lang="en-GB" sz="1100" i="1" baseline="-25000" dirty="0"/>
                </a:p>
              </p:txBody>
            </p:sp>
          </mc:Choice>
          <mc:Fallback xmlns="">
            <p:sp>
              <p:nvSpPr>
                <p:cNvPr id="112" name="TextovéPole 111">
                  <a:extLst>
                    <a:ext uri="{FF2B5EF4-FFF2-40B4-BE49-F238E27FC236}">
                      <a16:creationId xmlns:a16="http://schemas.microsoft.com/office/drawing/2014/main" id="{1129F341-0890-4352-8ECF-8AB4C01D6AF5}"/>
                    </a:ext>
                  </a:extLst>
                </p:cNvPr>
                <p:cNvSpPr txBox="1">
                  <a:spLocks noRot="1" noChangeAspect="1" noMove="1" noResize="1" noEditPoints="1" noAdjustHandles="1" noChangeArrowheads="1" noChangeShapeType="1" noTextEdit="1"/>
                </p:cNvSpPr>
                <p:nvPr/>
              </p:nvSpPr>
              <p:spPr>
                <a:xfrm>
                  <a:off x="1997670" y="5144676"/>
                  <a:ext cx="187089" cy="261225"/>
                </a:xfrm>
                <a:prstGeom prst="rect">
                  <a:avLst/>
                </a:prstGeom>
                <a:blipFill>
                  <a:blip r:embed="rId31"/>
                  <a:stretch>
                    <a:fillRect l="-26667" r="-3333"/>
                  </a:stretch>
                </a:blipFill>
              </p:spPr>
              <p:txBody>
                <a:bodyPr/>
                <a:lstStyle/>
                <a:p>
                  <a:r>
                    <a:rPr lang="cs-CZ">
                      <a:noFill/>
                    </a:rPr>
                    <a:t> </a:t>
                  </a:r>
                </a:p>
              </p:txBody>
            </p:sp>
          </mc:Fallback>
        </mc:AlternateContent>
        <p:cxnSp>
          <p:nvCxnSpPr>
            <p:cNvPr id="113" name="Přímá spojnice 112">
              <a:extLst>
                <a:ext uri="{FF2B5EF4-FFF2-40B4-BE49-F238E27FC236}">
                  <a16:creationId xmlns:a16="http://schemas.microsoft.com/office/drawing/2014/main" id="{906A2621-6FF0-4E69-B93F-0FD3D7509E11}"/>
                </a:ext>
              </a:extLst>
            </p:cNvPr>
            <p:cNvCxnSpPr/>
            <p:nvPr/>
          </p:nvCxnSpPr>
          <p:spPr>
            <a:xfrm flipH="1" flipV="1">
              <a:off x="2198403" y="4911667"/>
              <a:ext cx="645405" cy="1"/>
            </a:xfrm>
            <a:prstGeom prst="line">
              <a:avLst/>
            </a:prstGeom>
            <a:ln w="12700">
              <a:solidFill>
                <a:schemeClr val="tx1"/>
              </a:solidFill>
              <a:prstDash val="sysDot"/>
              <a:headEnd type="none" w="lg" len="med"/>
              <a:tailEnd type="none" w="lg"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14" name="TextovéPole 113">
                  <a:extLst>
                    <a:ext uri="{FF2B5EF4-FFF2-40B4-BE49-F238E27FC236}">
                      <a16:creationId xmlns:a16="http://schemas.microsoft.com/office/drawing/2014/main" id="{1129F341-0890-4352-8ECF-8AB4C01D6AF5}"/>
                    </a:ext>
                  </a:extLst>
                </p:cNvPr>
                <p:cNvSpPr txBox="1"/>
                <p:nvPr/>
              </p:nvSpPr>
              <p:spPr>
                <a:xfrm>
                  <a:off x="2000832" y="4790748"/>
                  <a:ext cx="187089" cy="261225"/>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sSub>
                          <m:sSubPr>
                            <m:ctrlPr>
                              <a:rPr lang="cs-CZ" sz="1100" b="0" i="1" smtClean="0">
                                <a:latin typeface="Cambria Math" panose="02040503050406030204" pitchFamily="18" charset="0"/>
                              </a:rPr>
                            </m:ctrlPr>
                          </m:sSubPr>
                          <m:e>
                            <m:r>
                              <a:rPr lang="cs-CZ" sz="1100" b="0" i="1" smtClean="0">
                                <a:latin typeface="Cambria Math" panose="02040503050406030204" pitchFamily="18" charset="0"/>
                              </a:rPr>
                              <m:t>𝐻</m:t>
                            </m:r>
                          </m:e>
                          <m:sub>
                            <m:r>
                              <a:rPr lang="cs-CZ" sz="1100" b="0" i="1" smtClean="0">
                                <a:latin typeface="Cambria Math" panose="02040503050406030204" pitchFamily="18" charset="0"/>
                              </a:rPr>
                              <m:t>2</m:t>
                            </m:r>
                          </m:sub>
                        </m:sSub>
                      </m:oMath>
                    </m:oMathPara>
                  </a14:m>
                  <a:endParaRPr lang="en-GB" sz="1100" i="1" baseline="-25000" dirty="0"/>
                </a:p>
              </p:txBody>
            </p:sp>
          </mc:Choice>
          <mc:Fallback xmlns="">
            <p:sp>
              <p:nvSpPr>
                <p:cNvPr id="114" name="TextovéPole 113">
                  <a:extLst>
                    <a:ext uri="{FF2B5EF4-FFF2-40B4-BE49-F238E27FC236}">
                      <a16:creationId xmlns:a16="http://schemas.microsoft.com/office/drawing/2014/main" id="{1129F341-0890-4352-8ECF-8AB4C01D6AF5}"/>
                    </a:ext>
                  </a:extLst>
                </p:cNvPr>
                <p:cNvSpPr txBox="1">
                  <a:spLocks noRot="1" noChangeAspect="1" noMove="1" noResize="1" noEditPoints="1" noAdjustHandles="1" noChangeArrowheads="1" noChangeShapeType="1" noTextEdit="1"/>
                </p:cNvSpPr>
                <p:nvPr/>
              </p:nvSpPr>
              <p:spPr>
                <a:xfrm>
                  <a:off x="2000832" y="4790748"/>
                  <a:ext cx="187089" cy="261225"/>
                </a:xfrm>
                <a:prstGeom prst="rect">
                  <a:avLst/>
                </a:prstGeom>
                <a:blipFill>
                  <a:blip r:embed="rId30"/>
                  <a:stretch>
                    <a:fillRect l="-25806" r="-3226"/>
                  </a:stretch>
                </a:blipFill>
              </p:spPr>
              <p:txBody>
                <a:bodyPr/>
                <a:lstStyle/>
                <a:p>
                  <a:r>
                    <a:rPr lang="cs-CZ">
                      <a:noFill/>
                    </a:rPr>
                    <a:t> </a:t>
                  </a:r>
                </a:p>
              </p:txBody>
            </p:sp>
          </mc:Fallback>
        </mc:AlternateContent>
        <p:cxnSp>
          <p:nvCxnSpPr>
            <p:cNvPr id="105" name="Přímá spojnice 104">
              <a:extLst>
                <a:ext uri="{FF2B5EF4-FFF2-40B4-BE49-F238E27FC236}">
                  <a16:creationId xmlns:a16="http://schemas.microsoft.com/office/drawing/2014/main" id="{F1012CB4-74D9-4DC7-84BD-B0CB720F5659}"/>
                </a:ext>
              </a:extLst>
            </p:cNvPr>
            <p:cNvCxnSpPr/>
            <p:nvPr/>
          </p:nvCxnSpPr>
          <p:spPr>
            <a:xfrm>
              <a:off x="2194624" y="5290672"/>
              <a:ext cx="279944" cy="0"/>
            </a:xfrm>
            <a:prstGeom prst="line">
              <a:avLst/>
            </a:prstGeom>
            <a:ln w="31750" cap="rnd">
              <a:solidFill>
                <a:srgbClr val="C00000"/>
              </a:solidFill>
              <a:prstDash val="solid"/>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03" name="Přímá spojnice 102">
              <a:extLst>
                <a:ext uri="{FF2B5EF4-FFF2-40B4-BE49-F238E27FC236}">
                  <a16:creationId xmlns:a16="http://schemas.microsoft.com/office/drawing/2014/main" id="{906A2621-6FF0-4E69-B93F-0FD3D7509E11}"/>
                </a:ext>
              </a:extLst>
            </p:cNvPr>
            <p:cNvCxnSpPr>
              <a:cxnSpLocks/>
            </p:cNvCxnSpPr>
            <p:nvPr/>
          </p:nvCxnSpPr>
          <p:spPr>
            <a:xfrm flipH="1">
              <a:off x="2483256" y="4928754"/>
              <a:ext cx="360000" cy="360000"/>
            </a:xfrm>
            <a:prstGeom prst="line">
              <a:avLst/>
            </a:prstGeom>
            <a:ln w="31750" cap="rnd">
              <a:solidFill>
                <a:srgbClr val="C00000"/>
              </a:solidFill>
              <a:prstDash val="solid"/>
              <a:headEnd type="none" w="lg" len="med"/>
              <a:tailEnd type="none" w="lg" len="med"/>
            </a:ln>
          </p:spPr>
          <p:style>
            <a:lnRef idx="1">
              <a:schemeClr val="accent1"/>
            </a:lnRef>
            <a:fillRef idx="0">
              <a:schemeClr val="accent1"/>
            </a:fillRef>
            <a:effectRef idx="0">
              <a:schemeClr val="accent1"/>
            </a:effectRef>
            <a:fontRef idx="minor">
              <a:schemeClr val="tx1"/>
            </a:fontRef>
          </p:style>
        </p:cxnSp>
      </p:grpSp>
      <mc:AlternateContent xmlns:mc="http://schemas.openxmlformats.org/markup-compatibility/2006" xmlns:a14="http://schemas.microsoft.com/office/drawing/2010/main">
        <mc:Choice Requires="a14">
          <p:sp>
            <p:nvSpPr>
              <p:cNvPr id="115" name="TextovéPole 114">
                <a:extLst>
                  <a:ext uri="{FF2B5EF4-FFF2-40B4-BE49-F238E27FC236}">
                    <a16:creationId xmlns:a16="http://schemas.microsoft.com/office/drawing/2014/main" id="{05FC8A4A-3761-4383-881C-9096ADBF4AD7}"/>
                  </a:ext>
                </a:extLst>
              </p:cNvPr>
              <p:cNvSpPr txBox="1"/>
              <p:nvPr/>
            </p:nvSpPr>
            <p:spPr>
              <a:xfrm>
                <a:off x="6588000" y="4874004"/>
                <a:ext cx="2418289" cy="523220"/>
              </a:xfrm>
              <a:prstGeom prst="rect">
                <a:avLst/>
              </a:prstGeom>
              <a:noFill/>
              <a:ln>
                <a:noFill/>
              </a:ln>
            </p:spPr>
            <p:txBody>
              <a:bodyPr wrap="square" rtlCol="0">
                <a:spAutoFit/>
              </a:bodyPr>
              <a:lstStyle/>
              <a:p>
                <a:pPr marL="180000" indent="-180000">
                  <a:buClr>
                    <a:srgbClr val="7030A0"/>
                  </a:buClr>
                  <a:buSzPct val="100000"/>
                  <a:buFont typeface="Wingdings" panose="05000000000000000000" pitchFamily="2" charset="2"/>
                  <a:buChar char="§"/>
                </a:pPr>
                <a:r>
                  <a:rPr lang="en-GB" sz="1400" noProof="0" dirty="0">
                    <a:latin typeface="Cambria Math" panose="02040503050406030204" pitchFamily="18" charset="0"/>
                    <a:ea typeface="Cambria Math" panose="02040503050406030204" pitchFamily="18" charset="0"/>
                  </a:rPr>
                  <a:t>Limited payoff beyond threshold levels </a:t>
                </a:r>
                <a14:m>
                  <m:oMath xmlns:m="http://schemas.openxmlformats.org/officeDocument/2006/math">
                    <m:sSub>
                      <m:sSubPr>
                        <m:ctrlPr>
                          <a:rPr lang="en-GB" sz="1400" i="1" noProof="0" smtClean="0">
                            <a:latin typeface="Cambria Math" panose="02040503050406030204" pitchFamily="18" charset="0"/>
                            <a:ea typeface="Cambria Math" panose="02040503050406030204" pitchFamily="18" charset="0"/>
                          </a:rPr>
                        </m:ctrlPr>
                      </m:sSubPr>
                      <m:e>
                        <m:r>
                          <a:rPr lang="en-GB" sz="1400" b="0" i="1" noProof="0" smtClean="0">
                            <a:latin typeface="Cambria Math" panose="02040503050406030204" pitchFamily="18" charset="0"/>
                            <a:ea typeface="Cambria Math" panose="02040503050406030204" pitchFamily="18" charset="0"/>
                          </a:rPr>
                          <m:t>𝐻</m:t>
                        </m:r>
                      </m:e>
                      <m:sub>
                        <m:r>
                          <a:rPr lang="en-GB" sz="1400" b="0" i="1" noProof="0" smtClean="0">
                            <a:latin typeface="Cambria Math" panose="02040503050406030204" pitchFamily="18" charset="0"/>
                            <a:ea typeface="Cambria Math" panose="02040503050406030204" pitchFamily="18" charset="0"/>
                          </a:rPr>
                          <m:t>1</m:t>
                        </m:r>
                      </m:sub>
                    </m:sSub>
                  </m:oMath>
                </a14:m>
                <a:r>
                  <a:rPr lang="en-GB" sz="1400" noProof="0" dirty="0">
                    <a:latin typeface="Cambria Math" panose="02040503050406030204" pitchFamily="18" charset="0"/>
                    <a:ea typeface="Cambria Math" panose="02040503050406030204" pitchFamily="18" charset="0"/>
                  </a:rPr>
                  <a:t>and </a:t>
                </a:r>
                <a14:m>
                  <m:oMath xmlns:m="http://schemas.openxmlformats.org/officeDocument/2006/math">
                    <m:sSub>
                      <m:sSubPr>
                        <m:ctrlPr>
                          <a:rPr lang="en-GB" sz="1400" i="1" noProof="0" smtClean="0">
                            <a:latin typeface="Cambria Math" panose="02040503050406030204" pitchFamily="18" charset="0"/>
                            <a:ea typeface="Cambria Math" panose="02040503050406030204" pitchFamily="18" charset="0"/>
                          </a:rPr>
                        </m:ctrlPr>
                      </m:sSubPr>
                      <m:e>
                        <m:r>
                          <a:rPr lang="en-GB" sz="1400" b="0" i="1" noProof="0" smtClean="0">
                            <a:latin typeface="Cambria Math" panose="02040503050406030204" pitchFamily="18" charset="0"/>
                            <a:ea typeface="Cambria Math" panose="02040503050406030204" pitchFamily="18" charset="0"/>
                          </a:rPr>
                          <m:t>𝐻</m:t>
                        </m:r>
                      </m:e>
                      <m:sub>
                        <m:r>
                          <a:rPr lang="en-GB" sz="1400" b="0" i="1" noProof="0" smtClean="0">
                            <a:latin typeface="Cambria Math" panose="02040503050406030204" pitchFamily="18" charset="0"/>
                            <a:ea typeface="Cambria Math" panose="02040503050406030204" pitchFamily="18" charset="0"/>
                          </a:rPr>
                          <m:t>2</m:t>
                        </m:r>
                      </m:sub>
                    </m:sSub>
                  </m:oMath>
                </a14:m>
                <a:endParaRPr lang="en-GB" sz="1400" noProof="0" dirty="0">
                  <a:latin typeface="Cambria Math" panose="02040503050406030204" pitchFamily="18" charset="0"/>
                  <a:ea typeface="Cambria Math" panose="02040503050406030204" pitchFamily="18" charset="0"/>
                </a:endParaRPr>
              </a:p>
            </p:txBody>
          </p:sp>
        </mc:Choice>
        <mc:Fallback xmlns="">
          <p:sp>
            <p:nvSpPr>
              <p:cNvPr id="115" name="TextovéPole 114">
                <a:extLst>
                  <a:ext uri="{FF2B5EF4-FFF2-40B4-BE49-F238E27FC236}">
                    <a16:creationId xmlns:a16="http://schemas.microsoft.com/office/drawing/2014/main" id="{05FC8A4A-3761-4383-881C-9096ADBF4AD7}"/>
                  </a:ext>
                </a:extLst>
              </p:cNvPr>
              <p:cNvSpPr txBox="1">
                <a:spLocks noRot="1" noChangeAspect="1" noMove="1" noResize="1" noEditPoints="1" noAdjustHandles="1" noChangeArrowheads="1" noChangeShapeType="1" noTextEdit="1"/>
              </p:cNvSpPr>
              <p:nvPr/>
            </p:nvSpPr>
            <p:spPr>
              <a:xfrm>
                <a:off x="6588000" y="4874004"/>
                <a:ext cx="2418289" cy="523220"/>
              </a:xfrm>
              <a:prstGeom prst="rect">
                <a:avLst/>
              </a:prstGeom>
              <a:blipFill>
                <a:blip r:embed="rId32"/>
                <a:stretch>
                  <a:fillRect l="-505" t="-3529" b="-10588"/>
                </a:stretch>
              </a:blipFill>
              <a:ln>
                <a:no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 name="TextovéPole 5">
                <a:extLst>
                  <a:ext uri="{FF2B5EF4-FFF2-40B4-BE49-F238E27FC236}">
                    <a16:creationId xmlns:a16="http://schemas.microsoft.com/office/drawing/2014/main" id="{560E4DDE-FE96-AAE4-EA1C-71FEA73666EF}"/>
                  </a:ext>
                </a:extLst>
              </p:cNvPr>
              <p:cNvSpPr txBox="1"/>
              <p:nvPr/>
            </p:nvSpPr>
            <p:spPr>
              <a:xfrm>
                <a:off x="6588000" y="2462224"/>
                <a:ext cx="2418291" cy="738664"/>
              </a:xfrm>
              <a:prstGeom prst="rect">
                <a:avLst/>
              </a:prstGeom>
              <a:noFill/>
              <a:ln>
                <a:noFill/>
              </a:ln>
            </p:spPr>
            <p:txBody>
              <a:bodyPr wrap="square" rtlCol="0">
                <a:spAutoFit/>
              </a:bodyPr>
              <a:lstStyle/>
              <a:p>
                <a:pPr marL="180000" indent="-180000">
                  <a:buClr>
                    <a:srgbClr val="7030A0"/>
                  </a:buClr>
                  <a:buSzPct val="100000"/>
                  <a:buFont typeface="Wingdings" panose="05000000000000000000" pitchFamily="2" charset="2"/>
                  <a:buChar char="§"/>
                </a:pPr>
                <a:r>
                  <a:rPr lang="en-GB" sz="1400" noProof="0" dirty="0">
                    <a:latin typeface="Cambria Math" panose="02040503050406030204" pitchFamily="18" charset="0"/>
                    <a:ea typeface="Cambria Math" panose="02040503050406030204" pitchFamily="18" charset="0"/>
                  </a:rPr>
                  <a:t>Limited upside potential</a:t>
                </a:r>
                <a:r>
                  <a:rPr lang="cs-CZ" sz="1400" noProof="0" dirty="0">
                    <a:latin typeface="Cambria Math" panose="02040503050406030204" pitchFamily="18" charset="0"/>
                    <a:ea typeface="Cambria Math" panose="02040503050406030204" pitchFamily="18" charset="0"/>
                  </a:rPr>
                  <a:t> </a:t>
                </a:r>
                <a:r>
                  <a:rPr lang="en-GB" sz="1400" noProof="0" dirty="0">
                    <a:latin typeface="Cambria Math" panose="02040503050406030204" pitchFamily="18" charset="0"/>
                    <a:ea typeface="Cambria Math" panose="02040503050406030204" pitchFamily="18" charset="0"/>
                  </a:rPr>
                  <a:t>for prices above threshold level </a:t>
                </a:r>
                <a14:m>
                  <m:oMath xmlns:m="http://schemas.openxmlformats.org/officeDocument/2006/math">
                    <m:r>
                      <a:rPr lang="en-GB" sz="1400" b="0" i="1" noProof="0" smtClean="0">
                        <a:latin typeface="Cambria Math" panose="02040503050406030204" pitchFamily="18" charset="0"/>
                        <a:ea typeface="Cambria Math" panose="02040503050406030204" pitchFamily="18" charset="0"/>
                      </a:rPr>
                      <m:t>𝐻</m:t>
                    </m:r>
                  </m:oMath>
                </a14:m>
                <a:endParaRPr lang="en-GB" sz="1400" noProof="0" dirty="0">
                  <a:latin typeface="Cambria Math" panose="02040503050406030204" pitchFamily="18" charset="0"/>
                  <a:ea typeface="Cambria Math" panose="02040503050406030204" pitchFamily="18" charset="0"/>
                </a:endParaRPr>
              </a:p>
            </p:txBody>
          </p:sp>
        </mc:Choice>
        <mc:Fallback xmlns="">
          <p:sp>
            <p:nvSpPr>
              <p:cNvPr id="6" name="TextovéPole 5">
                <a:extLst>
                  <a:ext uri="{FF2B5EF4-FFF2-40B4-BE49-F238E27FC236}">
                    <a16:creationId xmlns:a16="http://schemas.microsoft.com/office/drawing/2014/main" id="{560E4DDE-FE96-AAE4-EA1C-71FEA73666EF}"/>
                  </a:ext>
                </a:extLst>
              </p:cNvPr>
              <p:cNvSpPr txBox="1">
                <a:spLocks noRot="1" noChangeAspect="1" noMove="1" noResize="1" noEditPoints="1" noAdjustHandles="1" noChangeArrowheads="1" noChangeShapeType="1" noTextEdit="1"/>
              </p:cNvSpPr>
              <p:nvPr/>
            </p:nvSpPr>
            <p:spPr>
              <a:xfrm>
                <a:off x="6588000" y="2462224"/>
                <a:ext cx="2418291" cy="738664"/>
              </a:xfrm>
              <a:prstGeom prst="rect">
                <a:avLst/>
              </a:prstGeom>
              <a:blipFill>
                <a:blip r:embed="rId33"/>
                <a:stretch>
                  <a:fillRect l="-505" t="-2479" b="-6612"/>
                </a:stretch>
              </a:blipFill>
              <a:ln>
                <a:noFill/>
              </a:ln>
            </p:spPr>
            <p:txBody>
              <a:bodyPr/>
              <a:lstStyle/>
              <a:p>
                <a:r>
                  <a:rPr lang="en-GB">
                    <a:noFill/>
                  </a:rPr>
                  <a:t> </a:t>
                </a:r>
              </a:p>
            </p:txBody>
          </p:sp>
        </mc:Fallback>
      </mc:AlternateContent>
      <p:cxnSp>
        <p:nvCxnSpPr>
          <p:cNvPr id="12" name="Přímá spojnice 11">
            <a:extLst>
              <a:ext uri="{FF2B5EF4-FFF2-40B4-BE49-F238E27FC236}">
                <a16:creationId xmlns:a16="http://schemas.microsoft.com/office/drawing/2014/main" id="{A266F1D8-B09B-1FFD-E417-5DE00EF4B8D8}"/>
              </a:ext>
            </a:extLst>
          </p:cNvPr>
          <p:cNvCxnSpPr>
            <a:cxnSpLocks/>
          </p:cNvCxnSpPr>
          <p:nvPr/>
        </p:nvCxnSpPr>
        <p:spPr>
          <a:xfrm flipH="1">
            <a:off x="2959530" y="1917000"/>
            <a:ext cx="335451" cy="335452"/>
          </a:xfrm>
          <a:prstGeom prst="line">
            <a:avLst/>
          </a:prstGeom>
          <a:ln w="31750" cap="rnd">
            <a:solidFill>
              <a:srgbClr val="C00000"/>
            </a:solidFill>
            <a:prstDash val="sysDash"/>
            <a:headEnd type="none" w="lg" len="med"/>
            <a:tailEnd type="none" w="lg"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5" name="TextovéPole 14">
                <a:extLst>
                  <a:ext uri="{FF2B5EF4-FFF2-40B4-BE49-F238E27FC236}">
                    <a16:creationId xmlns:a16="http://schemas.microsoft.com/office/drawing/2014/main" id="{B8D5A262-55BB-EFAF-920B-E1F0342BE8B1}"/>
                  </a:ext>
                </a:extLst>
              </p:cNvPr>
              <p:cNvSpPr txBox="1"/>
              <p:nvPr/>
            </p:nvSpPr>
            <p:spPr>
              <a:xfrm>
                <a:off x="6588000" y="4004757"/>
                <a:ext cx="2362632" cy="738664"/>
              </a:xfrm>
              <a:prstGeom prst="rect">
                <a:avLst/>
              </a:prstGeom>
              <a:noFill/>
              <a:ln>
                <a:noFill/>
              </a:ln>
            </p:spPr>
            <p:txBody>
              <a:bodyPr wrap="square" rtlCol="0">
                <a:spAutoFit/>
              </a:bodyPr>
              <a:lstStyle/>
              <a:p>
                <a:pPr marL="180000" indent="-180000">
                  <a:buClr>
                    <a:srgbClr val="7030A0"/>
                  </a:buClr>
                  <a:buSzPct val="100000"/>
                  <a:buFont typeface="Wingdings" panose="05000000000000000000" pitchFamily="2" charset="2"/>
                  <a:buChar char="§"/>
                </a:pPr>
                <a:r>
                  <a:rPr lang="en-GB" sz="1400" noProof="0" dirty="0">
                    <a:latin typeface="Cambria Math" panose="02040503050406030204" pitchFamily="18" charset="0"/>
                    <a:ea typeface="Cambria Math" panose="02040503050406030204" pitchFamily="18" charset="0"/>
                  </a:rPr>
                  <a:t>Limited upside potential for prices below threshold level </a:t>
                </a:r>
                <a14:m>
                  <m:oMath xmlns:m="http://schemas.openxmlformats.org/officeDocument/2006/math">
                    <m:r>
                      <a:rPr lang="en-GB" sz="1400" b="0" i="1" noProof="0" smtClean="0">
                        <a:latin typeface="Cambria Math" panose="02040503050406030204" pitchFamily="18" charset="0"/>
                        <a:ea typeface="Cambria Math" panose="02040503050406030204" pitchFamily="18" charset="0"/>
                      </a:rPr>
                      <m:t>𝐻</m:t>
                    </m:r>
                  </m:oMath>
                </a14:m>
                <a:endParaRPr lang="en-GB" sz="1400" noProof="0" dirty="0">
                  <a:latin typeface="Cambria Math" panose="02040503050406030204" pitchFamily="18" charset="0"/>
                  <a:ea typeface="Cambria Math" panose="02040503050406030204" pitchFamily="18" charset="0"/>
                </a:endParaRPr>
              </a:p>
            </p:txBody>
          </p:sp>
        </mc:Choice>
        <mc:Fallback xmlns="">
          <p:sp>
            <p:nvSpPr>
              <p:cNvPr id="15" name="TextovéPole 14">
                <a:extLst>
                  <a:ext uri="{FF2B5EF4-FFF2-40B4-BE49-F238E27FC236}">
                    <a16:creationId xmlns:a16="http://schemas.microsoft.com/office/drawing/2014/main" id="{B8D5A262-55BB-EFAF-920B-E1F0342BE8B1}"/>
                  </a:ext>
                </a:extLst>
              </p:cNvPr>
              <p:cNvSpPr txBox="1">
                <a:spLocks noRot="1" noChangeAspect="1" noMove="1" noResize="1" noEditPoints="1" noAdjustHandles="1" noChangeArrowheads="1" noChangeShapeType="1" noTextEdit="1"/>
              </p:cNvSpPr>
              <p:nvPr/>
            </p:nvSpPr>
            <p:spPr>
              <a:xfrm>
                <a:off x="6588000" y="4004757"/>
                <a:ext cx="2362632" cy="738664"/>
              </a:xfrm>
              <a:prstGeom prst="rect">
                <a:avLst/>
              </a:prstGeom>
              <a:blipFill>
                <a:blip r:embed="rId34"/>
                <a:stretch>
                  <a:fillRect l="-517" t="-2479" r="-2067" b="-6612"/>
                </a:stretch>
              </a:blipFill>
              <a:ln>
                <a:noFill/>
              </a:ln>
            </p:spPr>
            <p:txBody>
              <a:bodyPr/>
              <a:lstStyle/>
              <a:p>
                <a:r>
                  <a:rPr lang="en-GB">
                    <a:noFill/>
                  </a:rPr>
                  <a:t> </a:t>
                </a:r>
              </a:p>
            </p:txBody>
          </p:sp>
        </mc:Fallback>
      </mc:AlternateContent>
      <p:cxnSp>
        <p:nvCxnSpPr>
          <p:cNvPr id="22" name="Přímá spojnice 21">
            <a:extLst>
              <a:ext uri="{FF2B5EF4-FFF2-40B4-BE49-F238E27FC236}">
                <a16:creationId xmlns:a16="http://schemas.microsoft.com/office/drawing/2014/main" id="{9B695633-6721-5284-5177-C68604E38FC7}"/>
              </a:ext>
            </a:extLst>
          </p:cNvPr>
          <p:cNvCxnSpPr>
            <a:cxnSpLocks/>
          </p:cNvCxnSpPr>
          <p:nvPr/>
        </p:nvCxnSpPr>
        <p:spPr>
          <a:xfrm flipH="1" flipV="1">
            <a:off x="2148223" y="3459604"/>
            <a:ext cx="335451" cy="335452"/>
          </a:xfrm>
          <a:prstGeom prst="line">
            <a:avLst/>
          </a:prstGeom>
          <a:ln w="31750" cap="rnd">
            <a:solidFill>
              <a:srgbClr val="C00000"/>
            </a:solidFill>
            <a:prstDash val="sysDash"/>
            <a:headEnd type="none" w="lg" len="med"/>
            <a:tailEnd type="none" w="lg"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522194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a:xfrm>
            <a:off x="180000" y="6336000"/>
            <a:ext cx="3312000" cy="360000"/>
          </a:xfrm>
        </p:spPr>
        <p:txBody>
          <a:bodyPr/>
          <a:lstStyle/>
          <a:p>
            <a:r>
              <a:rPr lang="en-GB" dirty="0"/>
              <a:t>Exotic options</a:t>
            </a:r>
          </a:p>
        </p:txBody>
      </p:sp>
      <p:sp>
        <p:nvSpPr>
          <p:cNvPr id="3" name="Zástupný symbol pro číslo snímku 2"/>
          <p:cNvSpPr>
            <a:spLocks noGrp="1"/>
          </p:cNvSpPr>
          <p:nvPr>
            <p:ph type="sldNum" sz="quarter" idx="12"/>
          </p:nvPr>
        </p:nvSpPr>
        <p:spPr>
          <a:xfrm>
            <a:off x="7164000" y="6336000"/>
            <a:ext cx="1800000" cy="360000"/>
          </a:xfrm>
        </p:spPr>
        <p:txBody>
          <a:bodyPr/>
          <a:lstStyle/>
          <a:p>
            <a:pPr algn="r"/>
            <a:fld id="{DFE5482F-2F05-49C5-9E15-73F945A41231}" type="slidenum">
              <a:rPr lang="cs-CZ" smtClean="0"/>
              <a:pPr algn="r"/>
              <a:t>7</a:t>
            </a:fld>
            <a:endParaRPr lang="cs-CZ" dirty="0"/>
          </a:p>
        </p:txBody>
      </p:sp>
      <p:sp>
        <p:nvSpPr>
          <p:cNvPr id="4" name="Nadpis 3"/>
          <p:cNvSpPr>
            <a:spLocks noGrp="1"/>
          </p:cNvSpPr>
          <p:nvPr>
            <p:ph type="title"/>
          </p:nvPr>
        </p:nvSpPr>
        <p:spPr>
          <a:xfrm>
            <a:off x="144001" y="144000"/>
            <a:ext cx="3419999" cy="648072"/>
          </a:xfrm>
        </p:spPr>
        <p:txBody>
          <a:bodyPr/>
          <a:lstStyle/>
          <a:p>
            <a:r>
              <a:rPr lang="en-GB" dirty="0">
                <a:solidFill>
                  <a:srgbClr val="000000"/>
                </a:solidFill>
              </a:rPr>
              <a:t>Barrier options</a:t>
            </a:r>
            <a:r>
              <a:rPr lang="cs-CZ" dirty="0">
                <a:solidFill>
                  <a:srgbClr val="000000"/>
                </a:solidFill>
              </a:rPr>
              <a:t> (1)</a:t>
            </a:r>
            <a:r>
              <a:rPr lang="en-GB" dirty="0">
                <a:solidFill>
                  <a:srgbClr val="000000"/>
                </a:solidFill>
              </a:rPr>
              <a:t> </a:t>
            </a:r>
          </a:p>
        </p:txBody>
      </p:sp>
      <p:sp>
        <p:nvSpPr>
          <p:cNvPr id="29" name="TextovéPole 28"/>
          <p:cNvSpPr txBox="1"/>
          <p:nvPr/>
        </p:nvSpPr>
        <p:spPr>
          <a:xfrm>
            <a:off x="864000" y="864000"/>
            <a:ext cx="2052000"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Description</a:t>
            </a:r>
          </a:p>
        </p:txBody>
      </p:sp>
      <p:sp>
        <p:nvSpPr>
          <p:cNvPr id="31" name="TextovéPole 30"/>
          <p:cNvSpPr txBox="1"/>
          <p:nvPr/>
        </p:nvSpPr>
        <p:spPr>
          <a:xfrm>
            <a:off x="1188000" y="1196079"/>
            <a:ext cx="7776000" cy="646331"/>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solidFill>
                  <a:srgbClr val="7030A0"/>
                </a:solidFill>
                <a:latin typeface="Cambria Math" panose="02040503050406030204" pitchFamily="18" charset="0"/>
                <a:ea typeface="Cambria Math" panose="02040503050406030204" pitchFamily="18" charset="0"/>
              </a:rPr>
              <a:t>Barrier options </a:t>
            </a:r>
            <a:r>
              <a:rPr lang="en-GB" dirty="0">
                <a:latin typeface="Cambria Math" panose="02040503050406030204" pitchFamily="18" charset="0"/>
                <a:ea typeface="Cambria Math" panose="02040503050406030204" pitchFamily="18" charset="0"/>
              </a:rPr>
              <a:t>condition their payoffs on whether the price of the underlying asset hits (knocks) a certain level called the barrier</a:t>
            </a:r>
          </a:p>
        </p:txBody>
      </p:sp>
      <p:sp>
        <p:nvSpPr>
          <p:cNvPr id="46" name="TextovéPole 45">
            <a:extLst>
              <a:ext uri="{FF2B5EF4-FFF2-40B4-BE49-F238E27FC236}">
                <a16:creationId xmlns:a16="http://schemas.microsoft.com/office/drawing/2014/main" id="{05FC8A4A-3761-4383-881C-9096ADBF4AD7}"/>
              </a:ext>
            </a:extLst>
          </p:cNvPr>
          <p:cNvSpPr txBox="1"/>
          <p:nvPr/>
        </p:nvSpPr>
        <p:spPr>
          <a:xfrm>
            <a:off x="1512000" y="2041570"/>
            <a:ext cx="7144161" cy="584775"/>
          </a:xfrm>
          <a:prstGeom prst="rect">
            <a:avLst/>
          </a:prstGeom>
          <a:noFill/>
          <a:ln>
            <a:noFill/>
          </a:ln>
        </p:spPr>
        <p:txBody>
          <a:bodyPr wrap="square" rtlCol="0">
            <a:spAutoFit/>
          </a:bodyPr>
          <a:lstStyle/>
          <a:p>
            <a:pPr marL="180000" indent="-180000">
              <a:buClr>
                <a:srgbClr val="7030A0"/>
              </a:buClr>
              <a:buSzPct val="100000"/>
              <a:buFont typeface="Wingdings" panose="05000000000000000000" pitchFamily="2" charset="2"/>
              <a:buChar char="§"/>
            </a:pPr>
            <a:r>
              <a:rPr lang="en-GB" sz="1600" dirty="0">
                <a:solidFill>
                  <a:srgbClr val="7030A0"/>
                </a:solidFill>
                <a:latin typeface="Cambria Math" panose="02040503050406030204" pitchFamily="18" charset="0"/>
                <a:ea typeface="Cambria Math" panose="02040503050406030204" pitchFamily="18" charset="0"/>
              </a:rPr>
              <a:t>Knock-in: </a:t>
            </a:r>
            <a:r>
              <a:rPr lang="en-GB" sz="1600" dirty="0">
                <a:latin typeface="Cambria Math" panose="02040503050406030204" pitchFamily="18" charset="0"/>
                <a:ea typeface="Cambria Math" panose="02040503050406030204" pitchFamily="18" charset="0"/>
              </a:rPr>
              <a:t>a security turns into an option when the underlying price reaches the barrier, otherwise a part of the paid option premium is refunded</a:t>
            </a:r>
          </a:p>
        </p:txBody>
      </p:sp>
      <p:sp>
        <p:nvSpPr>
          <p:cNvPr id="77" name="TextovéPole 76">
            <a:extLst>
              <a:ext uri="{FF2B5EF4-FFF2-40B4-BE49-F238E27FC236}">
                <a16:creationId xmlns:a16="http://schemas.microsoft.com/office/drawing/2014/main" id="{05FC8A4A-3761-4383-881C-9096ADBF4AD7}"/>
              </a:ext>
            </a:extLst>
          </p:cNvPr>
          <p:cNvSpPr txBox="1"/>
          <p:nvPr/>
        </p:nvSpPr>
        <p:spPr>
          <a:xfrm>
            <a:off x="1512000" y="5050846"/>
            <a:ext cx="6099184" cy="338554"/>
          </a:xfrm>
          <a:prstGeom prst="rect">
            <a:avLst/>
          </a:prstGeom>
          <a:noFill/>
          <a:ln>
            <a:noFill/>
          </a:ln>
        </p:spPr>
        <p:txBody>
          <a:bodyPr wrap="square" rtlCol="0">
            <a:spAutoFit/>
          </a:bodyPr>
          <a:lstStyle/>
          <a:p>
            <a:pPr marL="180000" indent="-180000">
              <a:buClr>
                <a:srgbClr val="7030A0"/>
              </a:buClr>
              <a:buSzPct val="100000"/>
              <a:buFont typeface="Wingdings" panose="05000000000000000000" pitchFamily="2" charset="2"/>
              <a:buChar char="§"/>
            </a:pPr>
            <a:r>
              <a:rPr lang="en-GB" sz="1600" dirty="0">
                <a:latin typeface="Cambria Math" panose="02040503050406030204" pitchFamily="18" charset="0"/>
                <a:ea typeface="Cambria Math" panose="02040503050406030204" pitchFamily="18" charset="0"/>
              </a:rPr>
              <a:t>Partial window: the option knocks for only part of the option’s life</a:t>
            </a:r>
          </a:p>
        </p:txBody>
      </p:sp>
      <p:sp>
        <p:nvSpPr>
          <p:cNvPr id="97" name="TextovéPole 96"/>
          <p:cNvSpPr txBox="1"/>
          <p:nvPr/>
        </p:nvSpPr>
        <p:spPr>
          <a:xfrm>
            <a:off x="1187625" y="1755269"/>
            <a:ext cx="4320375" cy="369332"/>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Knock-in vs. knock-out barrier options</a:t>
            </a:r>
          </a:p>
        </p:txBody>
      </p:sp>
      <p:sp>
        <p:nvSpPr>
          <p:cNvPr id="102" name="TextovéPole 101">
            <a:extLst>
              <a:ext uri="{FF2B5EF4-FFF2-40B4-BE49-F238E27FC236}">
                <a16:creationId xmlns:a16="http://schemas.microsoft.com/office/drawing/2014/main" id="{05FC8A4A-3761-4383-881C-9096ADBF4AD7}"/>
              </a:ext>
            </a:extLst>
          </p:cNvPr>
          <p:cNvSpPr txBox="1"/>
          <p:nvPr/>
        </p:nvSpPr>
        <p:spPr>
          <a:xfrm>
            <a:off x="1512517" y="2547389"/>
            <a:ext cx="7487483" cy="584775"/>
          </a:xfrm>
          <a:prstGeom prst="rect">
            <a:avLst/>
          </a:prstGeom>
          <a:noFill/>
          <a:ln>
            <a:noFill/>
          </a:ln>
        </p:spPr>
        <p:txBody>
          <a:bodyPr wrap="square" rtlCol="0">
            <a:spAutoFit/>
          </a:bodyPr>
          <a:lstStyle/>
          <a:p>
            <a:pPr marL="180000" indent="-180000">
              <a:buClr>
                <a:srgbClr val="7030A0"/>
              </a:buClr>
              <a:buSzPct val="100000"/>
              <a:buFont typeface="Wingdings" panose="05000000000000000000" pitchFamily="2" charset="2"/>
              <a:buChar char="§"/>
            </a:pPr>
            <a:r>
              <a:rPr lang="en-GB" sz="1600" dirty="0">
                <a:solidFill>
                  <a:srgbClr val="7030A0"/>
                </a:solidFill>
                <a:latin typeface="Cambria Math" panose="02040503050406030204" pitchFamily="18" charset="0"/>
                <a:ea typeface="Cambria Math" panose="02040503050406030204" pitchFamily="18" charset="0"/>
              </a:rPr>
              <a:t>Knock-out: </a:t>
            </a:r>
            <a:r>
              <a:rPr lang="en-GB" sz="1600" dirty="0">
                <a:latin typeface="Cambria Math" panose="02040503050406030204" pitchFamily="18" charset="0"/>
                <a:ea typeface="Cambria Math" panose="02040503050406030204" pitchFamily="18" charset="0"/>
              </a:rPr>
              <a:t>an option ceases to exist when the underlying price reaches the barrier and a part of the paid option premium is refunded</a:t>
            </a:r>
          </a:p>
        </p:txBody>
      </p:sp>
      <p:sp>
        <p:nvSpPr>
          <p:cNvPr id="104" name="TextovéPole 103">
            <a:extLst>
              <a:ext uri="{FF2B5EF4-FFF2-40B4-BE49-F238E27FC236}">
                <a16:creationId xmlns:a16="http://schemas.microsoft.com/office/drawing/2014/main" id="{05FC8A4A-3761-4383-881C-9096ADBF4AD7}"/>
              </a:ext>
            </a:extLst>
          </p:cNvPr>
          <p:cNvSpPr txBox="1"/>
          <p:nvPr/>
        </p:nvSpPr>
        <p:spPr>
          <a:xfrm>
            <a:off x="1512000" y="3348819"/>
            <a:ext cx="4479867" cy="338554"/>
          </a:xfrm>
          <a:prstGeom prst="rect">
            <a:avLst/>
          </a:prstGeom>
          <a:noFill/>
          <a:ln>
            <a:noFill/>
          </a:ln>
        </p:spPr>
        <p:txBody>
          <a:bodyPr wrap="square" rtlCol="0">
            <a:spAutoFit/>
          </a:bodyPr>
          <a:lstStyle/>
          <a:p>
            <a:pPr marL="180000" indent="-180000">
              <a:buClr>
                <a:srgbClr val="7030A0"/>
              </a:buClr>
              <a:buSzPct val="100000"/>
              <a:buFont typeface="Wingdings" panose="05000000000000000000" pitchFamily="2" charset="2"/>
              <a:buChar char="§"/>
            </a:pPr>
            <a:r>
              <a:rPr lang="en-GB" sz="1600" dirty="0">
                <a:solidFill>
                  <a:srgbClr val="7030A0"/>
                </a:solidFill>
                <a:latin typeface="Cambria Math" panose="02040503050406030204" pitchFamily="18" charset="0"/>
                <a:ea typeface="Cambria Math" panose="02040503050406030204" pitchFamily="18" charset="0"/>
              </a:rPr>
              <a:t>Up:</a:t>
            </a:r>
            <a:r>
              <a:rPr lang="en-GB" sz="1600" dirty="0">
                <a:latin typeface="Cambria Math" panose="02040503050406030204" pitchFamily="18" charset="0"/>
                <a:ea typeface="Cambria Math" panose="02040503050406030204" pitchFamily="18" charset="0"/>
              </a:rPr>
              <a:t> the barrier is above the initial asset price</a:t>
            </a:r>
          </a:p>
        </p:txBody>
      </p:sp>
      <p:sp>
        <p:nvSpPr>
          <p:cNvPr id="116" name="TextovéPole 115"/>
          <p:cNvSpPr txBox="1"/>
          <p:nvPr/>
        </p:nvSpPr>
        <p:spPr>
          <a:xfrm>
            <a:off x="1187624" y="3056462"/>
            <a:ext cx="3384376" cy="369332"/>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Up vs. down barrier options</a:t>
            </a:r>
          </a:p>
        </p:txBody>
      </p:sp>
      <p:sp>
        <p:nvSpPr>
          <p:cNvPr id="117" name="TextovéPole 116">
            <a:extLst>
              <a:ext uri="{FF2B5EF4-FFF2-40B4-BE49-F238E27FC236}">
                <a16:creationId xmlns:a16="http://schemas.microsoft.com/office/drawing/2014/main" id="{05FC8A4A-3761-4383-881C-9096ADBF4AD7}"/>
              </a:ext>
            </a:extLst>
          </p:cNvPr>
          <p:cNvSpPr txBox="1"/>
          <p:nvPr/>
        </p:nvSpPr>
        <p:spPr>
          <a:xfrm>
            <a:off x="1512517" y="3612274"/>
            <a:ext cx="4571652" cy="338554"/>
          </a:xfrm>
          <a:prstGeom prst="rect">
            <a:avLst/>
          </a:prstGeom>
          <a:noFill/>
          <a:ln>
            <a:noFill/>
          </a:ln>
        </p:spPr>
        <p:txBody>
          <a:bodyPr wrap="square" rtlCol="0">
            <a:spAutoFit/>
          </a:bodyPr>
          <a:lstStyle/>
          <a:p>
            <a:pPr marL="180000" indent="-180000">
              <a:buClr>
                <a:srgbClr val="7030A0"/>
              </a:buClr>
              <a:buSzPct val="100000"/>
              <a:buFont typeface="Wingdings" panose="05000000000000000000" pitchFamily="2" charset="2"/>
              <a:buChar char="§"/>
            </a:pPr>
            <a:r>
              <a:rPr lang="en-GB" sz="1600" dirty="0">
                <a:solidFill>
                  <a:srgbClr val="7030A0"/>
                </a:solidFill>
                <a:latin typeface="Cambria Math" panose="02040503050406030204" pitchFamily="18" charset="0"/>
                <a:ea typeface="Cambria Math" panose="02040503050406030204" pitchFamily="18" charset="0"/>
              </a:rPr>
              <a:t>Down: </a:t>
            </a:r>
            <a:r>
              <a:rPr lang="en-GB" sz="1600" dirty="0">
                <a:latin typeface="Cambria Math" panose="02040503050406030204" pitchFamily="18" charset="0"/>
                <a:ea typeface="Cambria Math" panose="02040503050406030204" pitchFamily="18" charset="0"/>
              </a:rPr>
              <a:t>the barrier is below the initial asset price</a:t>
            </a:r>
          </a:p>
        </p:txBody>
      </p:sp>
      <p:sp>
        <p:nvSpPr>
          <p:cNvPr id="118" name="TextovéPole 117">
            <a:extLst>
              <a:ext uri="{FF2B5EF4-FFF2-40B4-BE49-F238E27FC236}">
                <a16:creationId xmlns:a16="http://schemas.microsoft.com/office/drawing/2014/main" id="{05FC8A4A-3761-4383-881C-9096ADBF4AD7}"/>
              </a:ext>
            </a:extLst>
          </p:cNvPr>
          <p:cNvSpPr txBox="1"/>
          <p:nvPr/>
        </p:nvSpPr>
        <p:spPr>
          <a:xfrm>
            <a:off x="1512000" y="4160637"/>
            <a:ext cx="6228000" cy="338554"/>
          </a:xfrm>
          <a:prstGeom prst="rect">
            <a:avLst/>
          </a:prstGeom>
          <a:noFill/>
          <a:ln>
            <a:noFill/>
          </a:ln>
        </p:spPr>
        <p:txBody>
          <a:bodyPr wrap="square" rtlCol="0">
            <a:spAutoFit/>
          </a:bodyPr>
          <a:lstStyle/>
          <a:p>
            <a:pPr marL="180000" indent="-180000">
              <a:buClr>
                <a:srgbClr val="7030A0"/>
              </a:buClr>
              <a:buSzPct val="100000"/>
              <a:buFont typeface="Wingdings" panose="05000000000000000000" pitchFamily="2" charset="2"/>
              <a:buChar char="§"/>
            </a:pPr>
            <a:r>
              <a:rPr lang="en-GB" sz="1600" dirty="0">
                <a:latin typeface="Cambria Math" panose="02040503050406030204" pitchFamily="18" charset="0"/>
                <a:ea typeface="Cambria Math" panose="02040503050406030204" pitchFamily="18" charset="0"/>
              </a:rPr>
              <a:t>Up-and-in call, up-and-out call, down-and-in call, down-and-out call</a:t>
            </a:r>
          </a:p>
        </p:txBody>
      </p:sp>
      <p:sp>
        <p:nvSpPr>
          <p:cNvPr id="119" name="TextovéPole 118"/>
          <p:cNvSpPr txBox="1"/>
          <p:nvPr/>
        </p:nvSpPr>
        <p:spPr>
          <a:xfrm>
            <a:off x="1188000" y="3871208"/>
            <a:ext cx="7216224" cy="369332"/>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Eight basic types of barrier options (in = knock-in, out = knock-out) </a:t>
            </a:r>
          </a:p>
        </p:txBody>
      </p:sp>
      <p:sp>
        <p:nvSpPr>
          <p:cNvPr id="121" name="TextovéPole 120">
            <a:extLst>
              <a:ext uri="{FF2B5EF4-FFF2-40B4-BE49-F238E27FC236}">
                <a16:creationId xmlns:a16="http://schemas.microsoft.com/office/drawing/2014/main" id="{05FC8A4A-3761-4383-881C-9096ADBF4AD7}"/>
              </a:ext>
            </a:extLst>
          </p:cNvPr>
          <p:cNvSpPr txBox="1"/>
          <p:nvPr/>
        </p:nvSpPr>
        <p:spPr>
          <a:xfrm>
            <a:off x="1512000" y="4436204"/>
            <a:ext cx="6228000" cy="338554"/>
          </a:xfrm>
          <a:prstGeom prst="rect">
            <a:avLst/>
          </a:prstGeom>
          <a:noFill/>
          <a:ln>
            <a:noFill/>
          </a:ln>
        </p:spPr>
        <p:txBody>
          <a:bodyPr wrap="square" rtlCol="0">
            <a:spAutoFit/>
          </a:bodyPr>
          <a:lstStyle/>
          <a:p>
            <a:pPr marL="180000" indent="-180000">
              <a:buClr>
                <a:srgbClr val="7030A0"/>
              </a:buClr>
              <a:buSzPct val="100000"/>
              <a:buFont typeface="Wingdings" panose="05000000000000000000" pitchFamily="2" charset="2"/>
              <a:buChar char="§"/>
            </a:pPr>
            <a:r>
              <a:rPr lang="en-GB" sz="1600" dirty="0">
                <a:latin typeface="Cambria Math" panose="02040503050406030204" pitchFamily="18" charset="0"/>
                <a:ea typeface="Cambria Math" panose="02040503050406030204" pitchFamily="18" charset="0"/>
              </a:rPr>
              <a:t>Up-and-in put, up-and-out put, down-and-in put, down-and-out put</a:t>
            </a:r>
          </a:p>
        </p:txBody>
      </p:sp>
      <p:sp>
        <p:nvSpPr>
          <p:cNvPr id="123" name="TextovéPole 122"/>
          <p:cNvSpPr txBox="1"/>
          <p:nvPr/>
        </p:nvSpPr>
        <p:spPr>
          <a:xfrm>
            <a:off x="864000" y="4716000"/>
            <a:ext cx="5220170"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Some exotic variants of barrier option</a:t>
            </a:r>
            <a:r>
              <a:rPr lang="cs-CZ" sz="2200" dirty="0">
                <a:latin typeface="Cambria Math" panose="02040503050406030204" pitchFamily="18" charset="0"/>
                <a:ea typeface="Cambria Math" panose="02040503050406030204" pitchFamily="18" charset="0"/>
              </a:rPr>
              <a:t>s</a:t>
            </a:r>
            <a:endParaRPr lang="en-GB" sz="2200" dirty="0">
              <a:latin typeface="Cambria Math" panose="02040503050406030204" pitchFamily="18" charset="0"/>
              <a:ea typeface="Cambria Math" panose="02040503050406030204" pitchFamily="18" charset="0"/>
            </a:endParaRPr>
          </a:p>
        </p:txBody>
      </p:sp>
      <p:sp>
        <p:nvSpPr>
          <p:cNvPr id="124" name="TextovéPole 123">
            <a:extLst>
              <a:ext uri="{FF2B5EF4-FFF2-40B4-BE49-F238E27FC236}">
                <a16:creationId xmlns:a16="http://schemas.microsoft.com/office/drawing/2014/main" id="{05FC8A4A-3761-4383-881C-9096ADBF4AD7}"/>
              </a:ext>
            </a:extLst>
          </p:cNvPr>
          <p:cNvSpPr txBox="1"/>
          <p:nvPr/>
        </p:nvSpPr>
        <p:spPr>
          <a:xfrm>
            <a:off x="1512000" y="5309554"/>
            <a:ext cx="7467704" cy="338554"/>
          </a:xfrm>
          <a:prstGeom prst="rect">
            <a:avLst/>
          </a:prstGeom>
          <a:noFill/>
          <a:ln>
            <a:noFill/>
          </a:ln>
        </p:spPr>
        <p:txBody>
          <a:bodyPr wrap="square" rtlCol="0">
            <a:spAutoFit/>
          </a:bodyPr>
          <a:lstStyle/>
          <a:p>
            <a:pPr marL="180000" indent="-180000">
              <a:buClr>
                <a:srgbClr val="7030A0"/>
              </a:buClr>
              <a:buSzPct val="100000"/>
              <a:buFont typeface="Wingdings" panose="05000000000000000000" pitchFamily="2" charset="2"/>
              <a:buChar char="§"/>
            </a:pPr>
            <a:r>
              <a:rPr lang="en-GB" sz="1600" dirty="0">
                <a:latin typeface="Cambria Math" panose="02040503050406030204" pitchFamily="18" charset="0"/>
                <a:ea typeface="Cambria Math" panose="02040503050406030204" pitchFamily="18" charset="0"/>
              </a:rPr>
              <a:t>Second chance: the option knocks if the barrier has been breached for two days </a:t>
            </a:r>
          </a:p>
        </p:txBody>
      </p:sp>
      <p:sp>
        <p:nvSpPr>
          <p:cNvPr id="125" name="TextovéPole 124">
            <a:extLst>
              <a:ext uri="{FF2B5EF4-FFF2-40B4-BE49-F238E27FC236}">
                <a16:creationId xmlns:a16="http://schemas.microsoft.com/office/drawing/2014/main" id="{05FC8A4A-3761-4383-881C-9096ADBF4AD7}"/>
              </a:ext>
            </a:extLst>
          </p:cNvPr>
          <p:cNvSpPr txBox="1"/>
          <p:nvPr/>
        </p:nvSpPr>
        <p:spPr>
          <a:xfrm>
            <a:off x="1512000" y="5568262"/>
            <a:ext cx="4860000" cy="338554"/>
          </a:xfrm>
          <a:prstGeom prst="rect">
            <a:avLst/>
          </a:prstGeom>
          <a:noFill/>
          <a:ln>
            <a:noFill/>
          </a:ln>
        </p:spPr>
        <p:txBody>
          <a:bodyPr wrap="square" rtlCol="0">
            <a:spAutoFit/>
          </a:bodyPr>
          <a:lstStyle/>
          <a:p>
            <a:pPr marL="180000" indent="-180000">
              <a:buClr>
                <a:srgbClr val="7030A0"/>
              </a:buClr>
              <a:buSzPct val="100000"/>
              <a:buFont typeface="Wingdings" panose="05000000000000000000" pitchFamily="2" charset="2"/>
              <a:buChar char="§"/>
            </a:pPr>
            <a:r>
              <a:rPr lang="en-GB" sz="1600" dirty="0">
                <a:latin typeface="Cambria Math" panose="02040503050406030204" pitchFamily="18" charset="0"/>
                <a:ea typeface="Cambria Math" panose="02040503050406030204" pitchFamily="18" charset="0"/>
              </a:rPr>
              <a:t>Floating: the barrier changes during the option’s life</a:t>
            </a:r>
          </a:p>
        </p:txBody>
      </p:sp>
      <p:sp>
        <p:nvSpPr>
          <p:cNvPr id="126" name="TextovéPole 125">
            <a:extLst>
              <a:ext uri="{FF2B5EF4-FFF2-40B4-BE49-F238E27FC236}">
                <a16:creationId xmlns:a16="http://schemas.microsoft.com/office/drawing/2014/main" id="{05FC8A4A-3761-4383-881C-9096ADBF4AD7}"/>
              </a:ext>
            </a:extLst>
          </p:cNvPr>
          <p:cNvSpPr txBox="1"/>
          <p:nvPr/>
        </p:nvSpPr>
        <p:spPr>
          <a:xfrm>
            <a:off x="1512000" y="5826969"/>
            <a:ext cx="7405343" cy="338554"/>
          </a:xfrm>
          <a:prstGeom prst="rect">
            <a:avLst/>
          </a:prstGeom>
          <a:noFill/>
          <a:ln>
            <a:noFill/>
          </a:ln>
        </p:spPr>
        <p:txBody>
          <a:bodyPr wrap="square" rtlCol="0">
            <a:spAutoFit/>
          </a:bodyPr>
          <a:lstStyle/>
          <a:p>
            <a:pPr marL="180000" indent="-180000">
              <a:buClr>
                <a:srgbClr val="7030A0"/>
              </a:buClr>
              <a:buSzPct val="100000"/>
              <a:buFont typeface="Wingdings" panose="05000000000000000000" pitchFamily="2" charset="2"/>
              <a:buChar char="§"/>
            </a:pPr>
            <a:r>
              <a:rPr lang="en-GB" sz="1600" dirty="0">
                <a:latin typeface="Cambria Math" panose="02040503050406030204" pitchFamily="18" charset="0"/>
                <a:ea typeface="Cambria Math" panose="02040503050406030204" pitchFamily="18" charset="0"/>
              </a:rPr>
              <a:t>Forward start: the barrier is introduced after a period of time in the option’s life</a:t>
            </a:r>
          </a:p>
        </p:txBody>
      </p:sp>
    </p:spTree>
    <p:extLst>
      <p:ext uri="{BB962C8B-B14F-4D97-AF65-F5344CB8AC3E}">
        <p14:creationId xmlns:p14="http://schemas.microsoft.com/office/powerpoint/2010/main" val="23378193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a:xfrm>
            <a:off x="180000" y="6336000"/>
            <a:ext cx="3312000" cy="360000"/>
          </a:xfrm>
        </p:spPr>
        <p:txBody>
          <a:bodyPr/>
          <a:lstStyle/>
          <a:p>
            <a:r>
              <a:rPr lang="en-GB" dirty="0"/>
              <a:t>Exotic options</a:t>
            </a:r>
          </a:p>
        </p:txBody>
      </p:sp>
      <p:sp>
        <p:nvSpPr>
          <p:cNvPr id="3" name="Zástupný symbol pro číslo snímku 2"/>
          <p:cNvSpPr>
            <a:spLocks noGrp="1"/>
          </p:cNvSpPr>
          <p:nvPr>
            <p:ph type="sldNum" sz="quarter" idx="12"/>
          </p:nvPr>
        </p:nvSpPr>
        <p:spPr>
          <a:xfrm>
            <a:off x="7164000" y="6336000"/>
            <a:ext cx="1800000" cy="360000"/>
          </a:xfrm>
        </p:spPr>
        <p:txBody>
          <a:bodyPr/>
          <a:lstStyle/>
          <a:p>
            <a:pPr algn="r"/>
            <a:fld id="{DFE5482F-2F05-49C5-9E15-73F945A41231}" type="slidenum">
              <a:rPr lang="cs-CZ" smtClean="0"/>
              <a:pPr algn="r"/>
              <a:t>8</a:t>
            </a:fld>
            <a:endParaRPr lang="cs-CZ" dirty="0"/>
          </a:p>
        </p:txBody>
      </p:sp>
      <p:sp>
        <p:nvSpPr>
          <p:cNvPr id="4" name="Nadpis 3"/>
          <p:cNvSpPr>
            <a:spLocks noGrp="1"/>
          </p:cNvSpPr>
          <p:nvPr>
            <p:ph type="title"/>
          </p:nvPr>
        </p:nvSpPr>
        <p:spPr>
          <a:xfrm>
            <a:off x="144000" y="144000"/>
            <a:ext cx="3420000" cy="648072"/>
          </a:xfrm>
        </p:spPr>
        <p:txBody>
          <a:bodyPr/>
          <a:lstStyle/>
          <a:p>
            <a:r>
              <a:rPr lang="en-GB" dirty="0">
                <a:solidFill>
                  <a:srgbClr val="000000"/>
                </a:solidFill>
              </a:rPr>
              <a:t>Barrier options (2)</a:t>
            </a:r>
          </a:p>
        </p:txBody>
      </p:sp>
      <p:sp>
        <p:nvSpPr>
          <p:cNvPr id="29" name="TextovéPole 28"/>
          <p:cNvSpPr txBox="1"/>
          <p:nvPr/>
        </p:nvSpPr>
        <p:spPr>
          <a:xfrm>
            <a:off x="863999" y="864000"/>
            <a:ext cx="2484001"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Payoff diagrams</a:t>
            </a:r>
          </a:p>
        </p:txBody>
      </p:sp>
      <mc:AlternateContent xmlns:mc="http://schemas.openxmlformats.org/markup-compatibility/2006" xmlns:a14="http://schemas.microsoft.com/office/drawing/2010/main">
        <mc:Choice Requires="a14">
          <p:sp>
            <p:nvSpPr>
              <p:cNvPr id="74" name="TextovéPole 73">
                <a:extLst>
                  <a:ext uri="{FF2B5EF4-FFF2-40B4-BE49-F238E27FC236}">
                    <a16:creationId xmlns:a16="http://schemas.microsoft.com/office/drawing/2014/main" id="{05FC8A4A-3761-4383-881C-9096ADBF4AD7}"/>
                  </a:ext>
                </a:extLst>
              </p:cNvPr>
              <p:cNvSpPr txBox="1"/>
              <p:nvPr/>
            </p:nvSpPr>
            <p:spPr>
              <a:xfrm>
                <a:off x="1188000" y="3375160"/>
                <a:ext cx="7451999" cy="646331"/>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Barrier </a:t>
                </a:r>
                <a14:m>
                  <m:oMath xmlns:m="http://schemas.openxmlformats.org/officeDocument/2006/math">
                    <m:r>
                      <a:rPr lang="en-GB">
                        <a:latin typeface="Cambria Math" panose="02040503050406030204" pitchFamily="18" charset="0"/>
                        <a:ea typeface="Cambria Math" panose="02040503050406030204" pitchFamily="18" charset="0"/>
                      </a:rPr>
                      <m:t>𝐵</m:t>
                    </m:r>
                  </m:oMath>
                </a14:m>
                <a:r>
                  <a:rPr lang="en-GB" dirty="0">
                    <a:latin typeface="Cambria Math" panose="02040503050406030204" pitchFamily="18" charset="0"/>
                    <a:ea typeface="Cambria Math" panose="02040503050406030204" pitchFamily="18" charset="0"/>
                  </a:rPr>
                  <a:t> must be above exercise price </a:t>
                </a:r>
                <a14:m>
                  <m:oMath xmlns:m="http://schemas.openxmlformats.org/officeDocument/2006/math">
                    <m:r>
                      <a:rPr lang="en-GB">
                        <a:latin typeface="Cambria Math" panose="02040503050406030204" pitchFamily="18" charset="0"/>
                        <a:ea typeface="Cambria Math" panose="02040503050406030204" pitchFamily="18" charset="0"/>
                      </a:rPr>
                      <m:t>𝑋</m:t>
                    </m:r>
                  </m:oMath>
                </a14:m>
                <a:r>
                  <a:rPr lang="en-GB" dirty="0">
                    <a:latin typeface="Cambria Math" panose="02040503050406030204" pitchFamily="18" charset="0"/>
                    <a:ea typeface="Cambria Math" panose="02040503050406030204" pitchFamily="18" charset="0"/>
                  </a:rPr>
                  <a:t>, otherwise the payoff is either the same as that of the conventional call or zero</a:t>
                </a:r>
              </a:p>
            </p:txBody>
          </p:sp>
        </mc:Choice>
        <mc:Fallback xmlns="">
          <p:sp>
            <p:nvSpPr>
              <p:cNvPr id="74" name="TextovéPole 73">
                <a:extLst>
                  <a:ext uri="{FF2B5EF4-FFF2-40B4-BE49-F238E27FC236}">
                    <a16:creationId xmlns:a16="http://schemas.microsoft.com/office/drawing/2014/main" id="{05FC8A4A-3761-4383-881C-9096ADBF4AD7}"/>
                  </a:ext>
                </a:extLst>
              </p:cNvPr>
              <p:cNvSpPr txBox="1">
                <a:spLocks noRot="1" noChangeAspect="1" noMove="1" noResize="1" noEditPoints="1" noAdjustHandles="1" noChangeArrowheads="1" noChangeShapeType="1" noTextEdit="1"/>
              </p:cNvSpPr>
              <p:nvPr/>
            </p:nvSpPr>
            <p:spPr>
              <a:xfrm>
                <a:off x="1188000" y="3375160"/>
                <a:ext cx="7451999" cy="646331"/>
              </a:xfrm>
              <a:prstGeom prst="rect">
                <a:avLst/>
              </a:prstGeom>
              <a:blipFill>
                <a:blip r:embed="rId16"/>
                <a:stretch>
                  <a:fillRect l="-164" t="-6604" r="-1064" b="-13208"/>
                </a:stretch>
              </a:blipFill>
              <a:ln>
                <a:noFill/>
              </a:ln>
            </p:spPr>
            <p:txBody>
              <a:bodyPr/>
              <a:lstStyle/>
              <a:p>
                <a:r>
                  <a:rPr lang="en-GB">
                    <a:noFill/>
                  </a:rPr>
                  <a:t> </a:t>
                </a:r>
              </a:p>
            </p:txBody>
          </p:sp>
        </mc:Fallback>
      </mc:AlternateContent>
      <p:sp>
        <p:nvSpPr>
          <p:cNvPr id="75" name="TextovéPole 74">
            <a:extLst>
              <a:ext uri="{FF2B5EF4-FFF2-40B4-BE49-F238E27FC236}">
                <a16:creationId xmlns:a16="http://schemas.microsoft.com/office/drawing/2014/main" id="{05FC8A4A-3761-4383-881C-9096ADBF4AD7}"/>
              </a:ext>
            </a:extLst>
          </p:cNvPr>
          <p:cNvSpPr txBox="1"/>
          <p:nvPr/>
        </p:nvSpPr>
        <p:spPr>
          <a:xfrm>
            <a:off x="1188000" y="1196088"/>
            <a:ext cx="7956000" cy="646331"/>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The payoff’s shape depends on whether or not the barrier has been reached at the option’s maturity</a:t>
            </a:r>
          </a:p>
        </p:txBody>
      </p:sp>
      <p:sp>
        <p:nvSpPr>
          <p:cNvPr id="78" name="TextovéPole 77"/>
          <p:cNvSpPr txBox="1"/>
          <p:nvPr/>
        </p:nvSpPr>
        <p:spPr>
          <a:xfrm>
            <a:off x="864001" y="1764000"/>
            <a:ext cx="4068000" cy="430887"/>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European barrier call options</a:t>
            </a:r>
          </a:p>
        </p:txBody>
      </p:sp>
      <p:grpSp>
        <p:nvGrpSpPr>
          <p:cNvPr id="13" name="Skupina 12"/>
          <p:cNvGrpSpPr/>
          <p:nvPr/>
        </p:nvGrpSpPr>
        <p:grpSpPr>
          <a:xfrm>
            <a:off x="1650408" y="2201539"/>
            <a:ext cx="1306104" cy="1244423"/>
            <a:chOff x="2010448" y="1612442"/>
            <a:chExt cx="1306104" cy="1244423"/>
          </a:xfrm>
        </p:grpSpPr>
        <p:cxnSp>
          <p:nvCxnSpPr>
            <p:cNvPr id="97" name="Přímá spojnice 96">
              <a:extLst>
                <a:ext uri="{FF2B5EF4-FFF2-40B4-BE49-F238E27FC236}">
                  <a16:creationId xmlns:a16="http://schemas.microsoft.com/office/drawing/2014/main" id="{1A8E3DAD-B6C4-40D4-9CE0-16917D2F95E3}"/>
                </a:ext>
              </a:extLst>
            </p:cNvPr>
            <p:cNvCxnSpPr/>
            <p:nvPr/>
          </p:nvCxnSpPr>
          <p:spPr>
            <a:xfrm>
              <a:off x="2048314" y="1800468"/>
              <a:ext cx="0" cy="971976"/>
            </a:xfrm>
            <a:prstGeom prst="line">
              <a:avLst/>
            </a:prstGeom>
            <a:ln w="6350">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98" name="Přímá spojnice 97">
              <a:extLst>
                <a:ext uri="{FF2B5EF4-FFF2-40B4-BE49-F238E27FC236}">
                  <a16:creationId xmlns:a16="http://schemas.microsoft.com/office/drawing/2014/main" id="{906A2621-6FF0-4E69-B93F-0FD3D7509E11}"/>
                </a:ext>
              </a:extLst>
            </p:cNvPr>
            <p:cNvCxnSpPr/>
            <p:nvPr/>
          </p:nvCxnSpPr>
          <p:spPr>
            <a:xfrm>
              <a:off x="2851492" y="2309747"/>
              <a:ext cx="0" cy="324000"/>
            </a:xfrm>
            <a:prstGeom prst="line">
              <a:avLst/>
            </a:prstGeom>
            <a:ln w="31750" cap="rnd">
              <a:solidFill>
                <a:srgbClr val="C00000"/>
              </a:solidFill>
              <a:prstDash val="solid"/>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99" name="Přímá spojnice 98">
              <a:extLst>
                <a:ext uri="{FF2B5EF4-FFF2-40B4-BE49-F238E27FC236}">
                  <a16:creationId xmlns:a16="http://schemas.microsoft.com/office/drawing/2014/main" id="{366013F4-C598-4589-BCA9-4D63C7A09A98}"/>
                </a:ext>
              </a:extLst>
            </p:cNvPr>
            <p:cNvCxnSpPr/>
            <p:nvPr/>
          </p:nvCxnSpPr>
          <p:spPr>
            <a:xfrm>
              <a:off x="2058930" y="2632997"/>
              <a:ext cx="1245348" cy="0"/>
            </a:xfrm>
            <a:prstGeom prst="line">
              <a:avLst/>
            </a:prstGeom>
            <a:ln w="6350">
              <a:solidFill>
                <a:schemeClr val="accent1"/>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sp>
          <p:nvSpPr>
            <p:cNvPr id="101" name="TextovéPole 100">
              <a:extLst>
                <a:ext uri="{FF2B5EF4-FFF2-40B4-BE49-F238E27FC236}">
                  <a16:creationId xmlns:a16="http://schemas.microsoft.com/office/drawing/2014/main" id="{08463747-ADBE-47DD-BD10-8F53E0250636}"/>
                </a:ext>
              </a:extLst>
            </p:cNvPr>
            <p:cNvSpPr txBox="1"/>
            <p:nvPr/>
          </p:nvSpPr>
          <p:spPr>
            <a:xfrm>
              <a:off x="2010448" y="1612442"/>
              <a:ext cx="1224641" cy="240066"/>
            </a:xfrm>
            <a:prstGeom prst="rect">
              <a:avLst/>
            </a:prstGeom>
            <a:noFill/>
            <a:ln>
              <a:noFill/>
            </a:ln>
          </p:spPr>
          <p:txBody>
            <a:bodyPr wrap="square" rtlCol="0">
              <a:spAutoFit/>
            </a:bodyPr>
            <a:lstStyle/>
            <a:p>
              <a:pPr marL="0" lvl="2" algn="ctr">
                <a:lnSpc>
                  <a:spcPct val="80000"/>
                </a:lnSpc>
                <a:buClr>
                  <a:srgbClr val="7030A0"/>
                </a:buClr>
                <a:buSzPct val="80000"/>
              </a:pPr>
              <a:r>
                <a:rPr lang="en-GB" sz="1200" b="1" dirty="0">
                  <a:latin typeface="Cambria Math" panose="02040503050406030204" pitchFamily="18" charset="0"/>
                  <a:ea typeface="Cambria Math" panose="02040503050406030204" pitchFamily="18" charset="0"/>
                  <a:sym typeface="Wingdings 2" panose="05020102010507070707" pitchFamily="18" charset="2"/>
                </a:rPr>
                <a:t>Up-and-in call </a:t>
              </a:r>
              <a:endParaRPr lang="en-GB" sz="1200" b="1" dirty="0">
                <a:latin typeface="Cambria Math" panose="02040503050406030204" pitchFamily="18" charset="0"/>
                <a:ea typeface="Cambria Math" panose="02040503050406030204" pitchFamily="18" charset="0"/>
              </a:endParaRPr>
            </a:p>
          </p:txBody>
        </p:sp>
        <p:cxnSp>
          <p:nvCxnSpPr>
            <p:cNvPr id="102" name="Přímá spojnice 101">
              <a:extLst>
                <a:ext uri="{FF2B5EF4-FFF2-40B4-BE49-F238E27FC236}">
                  <a16:creationId xmlns:a16="http://schemas.microsoft.com/office/drawing/2014/main" id="{F1012CB4-74D9-4DC7-84BD-B0CB720F5659}"/>
                </a:ext>
              </a:extLst>
            </p:cNvPr>
            <p:cNvCxnSpPr/>
            <p:nvPr/>
          </p:nvCxnSpPr>
          <p:spPr>
            <a:xfrm>
              <a:off x="2054915" y="2640726"/>
              <a:ext cx="792000" cy="0"/>
            </a:xfrm>
            <a:prstGeom prst="line">
              <a:avLst/>
            </a:prstGeom>
            <a:ln w="31750" cap="rnd">
              <a:solidFill>
                <a:srgbClr val="C00000"/>
              </a:solidFill>
              <a:prstDash val="solid"/>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05" name="Přímá spojnice 104">
              <a:extLst>
                <a:ext uri="{FF2B5EF4-FFF2-40B4-BE49-F238E27FC236}">
                  <a16:creationId xmlns:a16="http://schemas.microsoft.com/office/drawing/2014/main" id="{906A2621-6FF0-4E69-B93F-0FD3D7509E11}"/>
                </a:ext>
              </a:extLst>
            </p:cNvPr>
            <p:cNvCxnSpPr/>
            <p:nvPr/>
          </p:nvCxnSpPr>
          <p:spPr>
            <a:xfrm flipH="1">
              <a:off x="2511986" y="1895067"/>
              <a:ext cx="739911" cy="739913"/>
            </a:xfrm>
            <a:prstGeom prst="line">
              <a:avLst/>
            </a:prstGeom>
            <a:ln w="12700">
              <a:solidFill>
                <a:schemeClr val="tx1"/>
              </a:solidFill>
              <a:prstDash val="sysDot"/>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17" name="Přímá spojnice 116">
              <a:extLst>
                <a:ext uri="{FF2B5EF4-FFF2-40B4-BE49-F238E27FC236}">
                  <a16:creationId xmlns:a16="http://schemas.microsoft.com/office/drawing/2014/main" id="{906A2621-6FF0-4E69-B93F-0FD3D7509E11}"/>
                </a:ext>
              </a:extLst>
            </p:cNvPr>
            <p:cNvCxnSpPr/>
            <p:nvPr/>
          </p:nvCxnSpPr>
          <p:spPr>
            <a:xfrm flipH="1">
              <a:off x="2856082" y="1838261"/>
              <a:ext cx="460470" cy="460471"/>
            </a:xfrm>
            <a:prstGeom prst="line">
              <a:avLst/>
            </a:prstGeom>
            <a:ln w="31750" cap="rnd">
              <a:solidFill>
                <a:srgbClr val="C00000"/>
              </a:solidFill>
              <a:prstDash val="solid"/>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18" name="Přímá spojnice 117">
              <a:extLst>
                <a:ext uri="{FF2B5EF4-FFF2-40B4-BE49-F238E27FC236}">
                  <a16:creationId xmlns:a16="http://schemas.microsoft.com/office/drawing/2014/main" id="{F1012CB4-74D9-4DC7-84BD-B0CB720F5659}"/>
                </a:ext>
              </a:extLst>
            </p:cNvPr>
            <p:cNvCxnSpPr/>
            <p:nvPr/>
          </p:nvCxnSpPr>
          <p:spPr>
            <a:xfrm>
              <a:off x="2056181" y="2324595"/>
              <a:ext cx="747111" cy="0"/>
            </a:xfrm>
            <a:prstGeom prst="line">
              <a:avLst/>
            </a:prstGeom>
            <a:ln w="12700">
              <a:solidFill>
                <a:schemeClr val="tx1"/>
              </a:solidFill>
              <a:prstDash val="sysDot"/>
              <a:headEnd type="none" w="lg" len="med"/>
              <a:tailEnd type="none" w="lg"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19" name="TextovéPole 118">
                  <a:extLst>
                    <a:ext uri="{FF2B5EF4-FFF2-40B4-BE49-F238E27FC236}">
                      <a16:creationId xmlns:a16="http://schemas.microsoft.com/office/drawing/2014/main" id="{1129F341-0890-4352-8ECF-8AB4C01D6AF5}"/>
                    </a:ext>
                  </a:extLst>
                </p:cNvPr>
                <p:cNvSpPr txBox="1"/>
                <p:nvPr/>
              </p:nvSpPr>
              <p:spPr>
                <a:xfrm>
                  <a:off x="2419575" y="2591711"/>
                  <a:ext cx="187089" cy="261225"/>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r>
                          <a:rPr lang="en-GB" sz="1100" b="0" i="1" smtClean="0">
                            <a:latin typeface="Cambria Math" panose="02040503050406030204" pitchFamily="18" charset="0"/>
                          </a:rPr>
                          <m:t>𝑋</m:t>
                        </m:r>
                      </m:oMath>
                    </m:oMathPara>
                  </a14:m>
                  <a:endParaRPr lang="en-GB" sz="1100" i="1" baseline="-25000" dirty="0"/>
                </a:p>
              </p:txBody>
            </p:sp>
          </mc:Choice>
          <mc:Fallback xmlns="">
            <p:sp>
              <p:nvSpPr>
                <p:cNvPr id="119" name="TextovéPole 118">
                  <a:extLst>
                    <a:ext uri="{FF2B5EF4-FFF2-40B4-BE49-F238E27FC236}">
                      <a16:creationId xmlns:a16="http://schemas.microsoft.com/office/drawing/2014/main" id="{1129F341-0890-4352-8ECF-8AB4C01D6AF5}"/>
                    </a:ext>
                  </a:extLst>
                </p:cNvPr>
                <p:cNvSpPr txBox="1">
                  <a:spLocks noRot="1" noChangeAspect="1" noMove="1" noResize="1" noEditPoints="1" noAdjustHandles="1" noChangeArrowheads="1" noChangeShapeType="1" noTextEdit="1"/>
                </p:cNvSpPr>
                <p:nvPr/>
              </p:nvSpPr>
              <p:spPr>
                <a:xfrm>
                  <a:off x="2419575" y="2591711"/>
                  <a:ext cx="187089" cy="261225"/>
                </a:xfrm>
                <a:prstGeom prst="rect">
                  <a:avLst/>
                </a:prstGeom>
                <a:blipFill>
                  <a:blip r:embed="rId17"/>
                  <a:stretch>
                    <a:fillRect l="-6452"/>
                  </a:stretch>
                </a:blipFill>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81" name="TextovéPole 80">
                  <a:extLst>
                    <a:ext uri="{FF2B5EF4-FFF2-40B4-BE49-F238E27FC236}">
                      <a16:creationId xmlns:a16="http://schemas.microsoft.com/office/drawing/2014/main" id="{1129F341-0890-4352-8ECF-8AB4C01D6AF5}"/>
                    </a:ext>
                  </a:extLst>
                </p:cNvPr>
                <p:cNvSpPr txBox="1"/>
                <p:nvPr/>
              </p:nvSpPr>
              <p:spPr>
                <a:xfrm>
                  <a:off x="2771800" y="2595640"/>
                  <a:ext cx="187089" cy="261225"/>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r>
                          <a:rPr lang="en-GB" sz="1100" b="0" i="1" smtClean="0">
                            <a:latin typeface="Cambria Math" panose="02040503050406030204" pitchFamily="18" charset="0"/>
                          </a:rPr>
                          <m:t>𝐵</m:t>
                        </m:r>
                      </m:oMath>
                    </m:oMathPara>
                  </a14:m>
                  <a:endParaRPr lang="en-GB" sz="1100" i="1" baseline="-25000" dirty="0"/>
                </a:p>
              </p:txBody>
            </p:sp>
          </mc:Choice>
          <mc:Fallback xmlns="">
            <p:sp>
              <p:nvSpPr>
                <p:cNvPr id="81" name="TextovéPole 80">
                  <a:extLst>
                    <a:ext uri="{FF2B5EF4-FFF2-40B4-BE49-F238E27FC236}">
                      <a16:creationId xmlns:a16="http://schemas.microsoft.com/office/drawing/2014/main" id="{1129F341-0890-4352-8ECF-8AB4C01D6AF5}"/>
                    </a:ext>
                  </a:extLst>
                </p:cNvPr>
                <p:cNvSpPr txBox="1">
                  <a:spLocks noRot="1" noChangeAspect="1" noMove="1" noResize="1" noEditPoints="1" noAdjustHandles="1" noChangeArrowheads="1" noChangeShapeType="1" noTextEdit="1"/>
                </p:cNvSpPr>
                <p:nvPr/>
              </p:nvSpPr>
              <p:spPr>
                <a:xfrm>
                  <a:off x="2771800" y="2595640"/>
                  <a:ext cx="187089" cy="261225"/>
                </a:xfrm>
                <a:prstGeom prst="rect">
                  <a:avLst/>
                </a:prstGeom>
                <a:blipFill>
                  <a:blip r:embed="rId18"/>
                  <a:stretch>
                    <a:fillRect l="-13333"/>
                  </a:stretch>
                </a:blipFill>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83" name="TextovéPole 82">
                  <a:extLst>
                    <a:ext uri="{FF2B5EF4-FFF2-40B4-BE49-F238E27FC236}">
                      <a16:creationId xmlns:a16="http://schemas.microsoft.com/office/drawing/2014/main" id="{1129F341-0890-4352-8ECF-8AB4C01D6AF5}"/>
                    </a:ext>
                  </a:extLst>
                </p:cNvPr>
                <p:cNvSpPr txBox="1"/>
                <p:nvPr/>
              </p:nvSpPr>
              <p:spPr>
                <a:xfrm>
                  <a:off x="2211104" y="2413204"/>
                  <a:ext cx="187089" cy="261225"/>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sSub>
                          <m:sSubPr>
                            <m:ctrlPr>
                              <a:rPr lang="en-GB" sz="1100" b="0" i="1" smtClean="0">
                                <a:latin typeface="Cambria Math" panose="02040503050406030204" pitchFamily="18" charset="0"/>
                              </a:rPr>
                            </m:ctrlPr>
                          </m:sSubPr>
                          <m:e>
                            <m:r>
                              <a:rPr lang="en-GB" sz="1100" b="0" i="1" smtClean="0">
                                <a:latin typeface="Cambria Math" panose="02040503050406030204" pitchFamily="18" charset="0"/>
                              </a:rPr>
                              <m:t>𝑆</m:t>
                            </m:r>
                          </m:e>
                          <m:sub>
                            <m:r>
                              <a:rPr lang="en-GB" sz="1100" b="0" i="1" smtClean="0">
                                <a:latin typeface="Cambria Math" panose="02040503050406030204" pitchFamily="18" charset="0"/>
                              </a:rPr>
                              <m:t>0</m:t>
                            </m:r>
                          </m:sub>
                        </m:sSub>
                      </m:oMath>
                    </m:oMathPara>
                  </a14:m>
                  <a:endParaRPr lang="en-GB" sz="1100" i="1" baseline="-25000" dirty="0"/>
                </a:p>
              </p:txBody>
            </p:sp>
          </mc:Choice>
          <mc:Fallback xmlns="">
            <p:sp>
              <p:nvSpPr>
                <p:cNvPr id="83" name="TextovéPole 82">
                  <a:extLst>
                    <a:ext uri="{FF2B5EF4-FFF2-40B4-BE49-F238E27FC236}">
                      <a16:creationId xmlns:a16="http://schemas.microsoft.com/office/drawing/2014/main" id="{1129F341-0890-4352-8ECF-8AB4C01D6AF5}"/>
                    </a:ext>
                  </a:extLst>
                </p:cNvPr>
                <p:cNvSpPr txBox="1">
                  <a:spLocks noRot="1" noChangeAspect="1" noMove="1" noResize="1" noEditPoints="1" noAdjustHandles="1" noChangeArrowheads="1" noChangeShapeType="1" noTextEdit="1"/>
                </p:cNvSpPr>
                <p:nvPr/>
              </p:nvSpPr>
              <p:spPr>
                <a:xfrm>
                  <a:off x="2211104" y="2413204"/>
                  <a:ext cx="187089" cy="261225"/>
                </a:xfrm>
                <a:prstGeom prst="rect">
                  <a:avLst/>
                </a:prstGeom>
                <a:blipFill>
                  <a:blip r:embed="rId19"/>
                  <a:stretch>
                    <a:fillRect l="-23333"/>
                  </a:stretch>
                </a:blipFill>
              </p:spPr>
              <p:txBody>
                <a:bodyPr/>
                <a:lstStyle/>
                <a:p>
                  <a:r>
                    <a:rPr lang="cs-CZ">
                      <a:noFill/>
                    </a:rPr>
                    <a:t> </a:t>
                  </a:r>
                </a:p>
              </p:txBody>
            </p:sp>
          </mc:Fallback>
        </mc:AlternateContent>
        <p:cxnSp>
          <p:nvCxnSpPr>
            <p:cNvPr id="10" name="Přímá spojnice 9"/>
            <p:cNvCxnSpPr/>
            <p:nvPr/>
          </p:nvCxnSpPr>
          <p:spPr>
            <a:xfrm>
              <a:off x="2267744" y="2579894"/>
              <a:ext cx="0" cy="110806"/>
            </a:xfrm>
            <a:prstGeom prst="line">
              <a:avLst/>
            </a:prstGeom>
            <a:ln w="12700">
              <a:solidFill>
                <a:schemeClr val="tx1"/>
              </a:solidFill>
              <a:prstDash val="sysDot"/>
              <a:headEnd type="none" w="lg" len="med"/>
              <a:tailEnd type="none" w="lg" len="med"/>
            </a:ln>
          </p:spPr>
          <p:style>
            <a:lnRef idx="1">
              <a:schemeClr val="accent1"/>
            </a:lnRef>
            <a:fillRef idx="0">
              <a:schemeClr val="accent1"/>
            </a:fillRef>
            <a:effectRef idx="0">
              <a:schemeClr val="accent1"/>
            </a:effectRef>
            <a:fontRef idx="minor">
              <a:schemeClr val="tx1"/>
            </a:fontRef>
          </p:style>
        </p:cxnSp>
      </p:grpSp>
      <p:grpSp>
        <p:nvGrpSpPr>
          <p:cNvPr id="21" name="Skupina 20"/>
          <p:cNvGrpSpPr/>
          <p:nvPr/>
        </p:nvGrpSpPr>
        <p:grpSpPr>
          <a:xfrm>
            <a:off x="3388949" y="2199472"/>
            <a:ext cx="1301272" cy="1247449"/>
            <a:chOff x="3710218" y="1392489"/>
            <a:chExt cx="1301272" cy="1247449"/>
          </a:xfrm>
        </p:grpSpPr>
        <p:cxnSp>
          <p:nvCxnSpPr>
            <p:cNvPr id="88" name="Přímá spojnice 87">
              <a:extLst>
                <a:ext uri="{FF2B5EF4-FFF2-40B4-BE49-F238E27FC236}">
                  <a16:creationId xmlns:a16="http://schemas.microsoft.com/office/drawing/2014/main" id="{1A8E3DAD-B6C4-40D4-9CE0-16917D2F95E3}"/>
                </a:ext>
              </a:extLst>
            </p:cNvPr>
            <p:cNvCxnSpPr/>
            <p:nvPr/>
          </p:nvCxnSpPr>
          <p:spPr>
            <a:xfrm>
              <a:off x="3748084" y="1580515"/>
              <a:ext cx="0" cy="971976"/>
            </a:xfrm>
            <a:prstGeom prst="line">
              <a:avLst/>
            </a:prstGeom>
            <a:ln w="6350">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89" name="Přímá spojnice 88">
              <a:extLst>
                <a:ext uri="{FF2B5EF4-FFF2-40B4-BE49-F238E27FC236}">
                  <a16:creationId xmlns:a16="http://schemas.microsoft.com/office/drawing/2014/main" id="{906A2621-6FF0-4E69-B93F-0FD3D7509E11}"/>
                </a:ext>
              </a:extLst>
            </p:cNvPr>
            <p:cNvCxnSpPr/>
            <p:nvPr/>
          </p:nvCxnSpPr>
          <p:spPr>
            <a:xfrm>
              <a:off x="4551262" y="2089794"/>
              <a:ext cx="0" cy="324000"/>
            </a:xfrm>
            <a:prstGeom prst="line">
              <a:avLst/>
            </a:prstGeom>
            <a:ln w="31750" cap="rnd">
              <a:solidFill>
                <a:srgbClr val="C00000"/>
              </a:solidFill>
              <a:prstDash val="solid"/>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91" name="Přímá spojnice 90">
              <a:extLst>
                <a:ext uri="{FF2B5EF4-FFF2-40B4-BE49-F238E27FC236}">
                  <a16:creationId xmlns:a16="http://schemas.microsoft.com/office/drawing/2014/main" id="{366013F4-C598-4589-BCA9-4D63C7A09A98}"/>
                </a:ext>
              </a:extLst>
            </p:cNvPr>
            <p:cNvCxnSpPr/>
            <p:nvPr/>
          </p:nvCxnSpPr>
          <p:spPr>
            <a:xfrm>
              <a:off x="3758700" y="2413044"/>
              <a:ext cx="1245348" cy="0"/>
            </a:xfrm>
            <a:prstGeom prst="line">
              <a:avLst/>
            </a:prstGeom>
            <a:ln w="6350">
              <a:solidFill>
                <a:schemeClr val="accent1"/>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sp>
          <p:nvSpPr>
            <p:cNvPr id="92" name="TextovéPole 91">
              <a:extLst>
                <a:ext uri="{FF2B5EF4-FFF2-40B4-BE49-F238E27FC236}">
                  <a16:creationId xmlns:a16="http://schemas.microsoft.com/office/drawing/2014/main" id="{08463747-ADBE-47DD-BD10-8F53E0250636}"/>
                </a:ext>
              </a:extLst>
            </p:cNvPr>
            <p:cNvSpPr txBox="1"/>
            <p:nvPr/>
          </p:nvSpPr>
          <p:spPr>
            <a:xfrm>
              <a:off x="3710218" y="1392489"/>
              <a:ext cx="1224641" cy="240066"/>
            </a:xfrm>
            <a:prstGeom prst="rect">
              <a:avLst/>
            </a:prstGeom>
            <a:noFill/>
            <a:ln>
              <a:noFill/>
            </a:ln>
          </p:spPr>
          <p:txBody>
            <a:bodyPr wrap="square" rtlCol="0">
              <a:spAutoFit/>
            </a:bodyPr>
            <a:lstStyle/>
            <a:p>
              <a:pPr marL="0" lvl="2" algn="ctr">
                <a:lnSpc>
                  <a:spcPct val="80000"/>
                </a:lnSpc>
                <a:buClr>
                  <a:srgbClr val="7030A0"/>
                </a:buClr>
                <a:buSzPct val="80000"/>
              </a:pPr>
              <a:r>
                <a:rPr lang="en-GB" sz="1200" b="1" dirty="0">
                  <a:latin typeface="Cambria Math" panose="02040503050406030204" pitchFamily="18" charset="0"/>
                  <a:ea typeface="Cambria Math" panose="02040503050406030204" pitchFamily="18" charset="0"/>
                  <a:sym typeface="Wingdings 2" panose="05020102010507070707" pitchFamily="18" charset="2"/>
                </a:rPr>
                <a:t>Up-and-out call </a:t>
              </a:r>
              <a:endParaRPr lang="en-GB" sz="1200" b="1" dirty="0">
                <a:latin typeface="Cambria Math" panose="02040503050406030204" pitchFamily="18" charset="0"/>
                <a:ea typeface="Cambria Math" panose="02040503050406030204" pitchFamily="18" charset="0"/>
              </a:endParaRPr>
            </a:p>
          </p:txBody>
        </p:sp>
        <p:cxnSp>
          <p:nvCxnSpPr>
            <p:cNvPr id="95" name="Přímá spojnice 94">
              <a:extLst>
                <a:ext uri="{FF2B5EF4-FFF2-40B4-BE49-F238E27FC236}">
                  <a16:creationId xmlns:a16="http://schemas.microsoft.com/office/drawing/2014/main" id="{F1012CB4-74D9-4DC7-84BD-B0CB720F5659}"/>
                </a:ext>
              </a:extLst>
            </p:cNvPr>
            <p:cNvCxnSpPr/>
            <p:nvPr/>
          </p:nvCxnSpPr>
          <p:spPr>
            <a:xfrm>
              <a:off x="3754685" y="2420773"/>
              <a:ext cx="457071" cy="0"/>
            </a:xfrm>
            <a:prstGeom prst="line">
              <a:avLst/>
            </a:prstGeom>
            <a:ln w="31750" cap="rnd">
              <a:solidFill>
                <a:srgbClr val="C00000"/>
              </a:solidFill>
              <a:prstDash val="solid"/>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96" name="Přímá spojnice 95">
              <a:extLst>
                <a:ext uri="{FF2B5EF4-FFF2-40B4-BE49-F238E27FC236}">
                  <a16:creationId xmlns:a16="http://schemas.microsoft.com/office/drawing/2014/main" id="{906A2621-6FF0-4E69-B93F-0FD3D7509E11}"/>
                </a:ext>
              </a:extLst>
            </p:cNvPr>
            <p:cNvCxnSpPr/>
            <p:nvPr/>
          </p:nvCxnSpPr>
          <p:spPr>
            <a:xfrm flipH="1">
              <a:off x="4211756" y="1675114"/>
              <a:ext cx="739911" cy="739913"/>
            </a:xfrm>
            <a:prstGeom prst="line">
              <a:avLst/>
            </a:prstGeom>
            <a:ln w="12700">
              <a:solidFill>
                <a:schemeClr val="tx1"/>
              </a:solidFill>
              <a:prstDash val="sysDot"/>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00" name="Přímá spojnice 99">
              <a:extLst>
                <a:ext uri="{FF2B5EF4-FFF2-40B4-BE49-F238E27FC236}">
                  <a16:creationId xmlns:a16="http://schemas.microsoft.com/office/drawing/2014/main" id="{906A2621-6FF0-4E69-B93F-0FD3D7509E11}"/>
                </a:ext>
              </a:extLst>
            </p:cNvPr>
            <p:cNvCxnSpPr>
              <a:cxnSpLocks/>
            </p:cNvCxnSpPr>
            <p:nvPr/>
          </p:nvCxnSpPr>
          <p:spPr>
            <a:xfrm flipH="1">
              <a:off x="4218097" y="2090364"/>
              <a:ext cx="315172" cy="328070"/>
            </a:xfrm>
            <a:prstGeom prst="line">
              <a:avLst/>
            </a:prstGeom>
            <a:ln w="31750" cap="rnd">
              <a:solidFill>
                <a:srgbClr val="C00000"/>
              </a:solidFill>
              <a:prstDash val="solid"/>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03" name="Přímá spojnice 102">
              <a:extLst>
                <a:ext uri="{FF2B5EF4-FFF2-40B4-BE49-F238E27FC236}">
                  <a16:creationId xmlns:a16="http://schemas.microsoft.com/office/drawing/2014/main" id="{F1012CB4-74D9-4DC7-84BD-B0CB720F5659}"/>
                </a:ext>
              </a:extLst>
            </p:cNvPr>
            <p:cNvCxnSpPr/>
            <p:nvPr/>
          </p:nvCxnSpPr>
          <p:spPr>
            <a:xfrm>
              <a:off x="3757015" y="2081590"/>
              <a:ext cx="800498" cy="0"/>
            </a:xfrm>
            <a:prstGeom prst="line">
              <a:avLst/>
            </a:prstGeom>
            <a:ln w="12700">
              <a:solidFill>
                <a:schemeClr val="tx1"/>
              </a:solidFill>
              <a:prstDash val="sysDot"/>
              <a:headEnd type="none" w="lg" len="med"/>
              <a:tailEnd type="none" w="lg"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06" name="TextovéPole 105">
                  <a:extLst>
                    <a:ext uri="{FF2B5EF4-FFF2-40B4-BE49-F238E27FC236}">
                      <a16:creationId xmlns:a16="http://schemas.microsoft.com/office/drawing/2014/main" id="{1129F341-0890-4352-8ECF-8AB4C01D6AF5}"/>
                    </a:ext>
                  </a:extLst>
                </p:cNvPr>
                <p:cNvSpPr txBox="1"/>
                <p:nvPr/>
              </p:nvSpPr>
              <p:spPr>
                <a:xfrm>
                  <a:off x="4119345" y="2374784"/>
                  <a:ext cx="187089" cy="261225"/>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r>
                          <a:rPr lang="en-GB" sz="1100" b="0" i="1" smtClean="0">
                            <a:latin typeface="Cambria Math" panose="02040503050406030204" pitchFamily="18" charset="0"/>
                          </a:rPr>
                          <m:t>𝑋</m:t>
                        </m:r>
                      </m:oMath>
                    </m:oMathPara>
                  </a14:m>
                  <a:endParaRPr lang="en-GB" sz="1100" i="1" baseline="-25000" dirty="0"/>
                </a:p>
              </p:txBody>
            </p:sp>
          </mc:Choice>
          <mc:Fallback xmlns="">
            <p:sp>
              <p:nvSpPr>
                <p:cNvPr id="106" name="TextovéPole 105">
                  <a:extLst>
                    <a:ext uri="{FF2B5EF4-FFF2-40B4-BE49-F238E27FC236}">
                      <a16:creationId xmlns:a16="http://schemas.microsoft.com/office/drawing/2014/main" id="{1129F341-0890-4352-8ECF-8AB4C01D6AF5}"/>
                    </a:ext>
                  </a:extLst>
                </p:cNvPr>
                <p:cNvSpPr txBox="1">
                  <a:spLocks noRot="1" noChangeAspect="1" noMove="1" noResize="1" noEditPoints="1" noAdjustHandles="1" noChangeArrowheads="1" noChangeShapeType="1" noTextEdit="1"/>
                </p:cNvSpPr>
                <p:nvPr/>
              </p:nvSpPr>
              <p:spPr>
                <a:xfrm>
                  <a:off x="4119345" y="2374784"/>
                  <a:ext cx="187089" cy="261225"/>
                </a:xfrm>
                <a:prstGeom prst="rect">
                  <a:avLst/>
                </a:prstGeom>
                <a:blipFill>
                  <a:blip r:embed="rId20"/>
                  <a:stretch>
                    <a:fillRect l="-6452"/>
                  </a:stretch>
                </a:blipFill>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111" name="TextovéPole 110">
                  <a:extLst>
                    <a:ext uri="{FF2B5EF4-FFF2-40B4-BE49-F238E27FC236}">
                      <a16:creationId xmlns:a16="http://schemas.microsoft.com/office/drawing/2014/main" id="{1129F341-0890-4352-8ECF-8AB4C01D6AF5}"/>
                    </a:ext>
                  </a:extLst>
                </p:cNvPr>
                <p:cNvSpPr txBox="1"/>
                <p:nvPr/>
              </p:nvSpPr>
              <p:spPr>
                <a:xfrm>
                  <a:off x="4471570" y="2378713"/>
                  <a:ext cx="187089" cy="261225"/>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r>
                          <a:rPr lang="en-GB" sz="1100" b="0" i="1" smtClean="0">
                            <a:latin typeface="Cambria Math" panose="02040503050406030204" pitchFamily="18" charset="0"/>
                          </a:rPr>
                          <m:t>𝐵</m:t>
                        </m:r>
                      </m:oMath>
                    </m:oMathPara>
                  </a14:m>
                  <a:endParaRPr lang="en-GB" sz="1100" i="1" baseline="-25000" dirty="0"/>
                </a:p>
              </p:txBody>
            </p:sp>
          </mc:Choice>
          <mc:Fallback xmlns="">
            <p:sp>
              <p:nvSpPr>
                <p:cNvPr id="111" name="TextovéPole 110">
                  <a:extLst>
                    <a:ext uri="{FF2B5EF4-FFF2-40B4-BE49-F238E27FC236}">
                      <a16:creationId xmlns:a16="http://schemas.microsoft.com/office/drawing/2014/main" id="{1129F341-0890-4352-8ECF-8AB4C01D6AF5}"/>
                    </a:ext>
                  </a:extLst>
                </p:cNvPr>
                <p:cNvSpPr txBox="1">
                  <a:spLocks noRot="1" noChangeAspect="1" noMove="1" noResize="1" noEditPoints="1" noAdjustHandles="1" noChangeArrowheads="1" noChangeShapeType="1" noTextEdit="1"/>
                </p:cNvSpPr>
                <p:nvPr/>
              </p:nvSpPr>
              <p:spPr>
                <a:xfrm>
                  <a:off x="4471570" y="2378713"/>
                  <a:ext cx="187089" cy="261225"/>
                </a:xfrm>
                <a:prstGeom prst="rect">
                  <a:avLst/>
                </a:prstGeom>
                <a:blipFill>
                  <a:blip r:embed="rId21"/>
                  <a:stretch>
                    <a:fillRect l="-9677"/>
                  </a:stretch>
                </a:blipFill>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120" name="TextovéPole 119">
                  <a:extLst>
                    <a:ext uri="{FF2B5EF4-FFF2-40B4-BE49-F238E27FC236}">
                      <a16:creationId xmlns:a16="http://schemas.microsoft.com/office/drawing/2014/main" id="{1129F341-0890-4352-8ECF-8AB4C01D6AF5}"/>
                    </a:ext>
                  </a:extLst>
                </p:cNvPr>
                <p:cNvSpPr txBox="1"/>
                <p:nvPr/>
              </p:nvSpPr>
              <p:spPr>
                <a:xfrm>
                  <a:off x="3910874" y="2193251"/>
                  <a:ext cx="187089" cy="261225"/>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sSub>
                          <m:sSubPr>
                            <m:ctrlPr>
                              <a:rPr lang="en-GB" sz="1100" b="0" i="1" smtClean="0">
                                <a:latin typeface="Cambria Math" panose="02040503050406030204" pitchFamily="18" charset="0"/>
                              </a:rPr>
                            </m:ctrlPr>
                          </m:sSubPr>
                          <m:e>
                            <m:r>
                              <a:rPr lang="en-GB" sz="1100" b="0" i="1" smtClean="0">
                                <a:latin typeface="Cambria Math" panose="02040503050406030204" pitchFamily="18" charset="0"/>
                              </a:rPr>
                              <m:t>𝑆</m:t>
                            </m:r>
                          </m:e>
                          <m:sub>
                            <m:r>
                              <a:rPr lang="en-GB" sz="1100" b="0" i="1" smtClean="0">
                                <a:latin typeface="Cambria Math" panose="02040503050406030204" pitchFamily="18" charset="0"/>
                              </a:rPr>
                              <m:t>0</m:t>
                            </m:r>
                          </m:sub>
                        </m:sSub>
                      </m:oMath>
                    </m:oMathPara>
                  </a14:m>
                  <a:endParaRPr lang="en-GB" sz="1100" i="1" baseline="-25000" dirty="0"/>
                </a:p>
              </p:txBody>
            </p:sp>
          </mc:Choice>
          <mc:Fallback xmlns="">
            <p:sp>
              <p:nvSpPr>
                <p:cNvPr id="120" name="TextovéPole 119">
                  <a:extLst>
                    <a:ext uri="{FF2B5EF4-FFF2-40B4-BE49-F238E27FC236}">
                      <a16:creationId xmlns:a16="http://schemas.microsoft.com/office/drawing/2014/main" id="{1129F341-0890-4352-8ECF-8AB4C01D6AF5}"/>
                    </a:ext>
                  </a:extLst>
                </p:cNvPr>
                <p:cNvSpPr txBox="1">
                  <a:spLocks noRot="1" noChangeAspect="1" noMove="1" noResize="1" noEditPoints="1" noAdjustHandles="1" noChangeArrowheads="1" noChangeShapeType="1" noTextEdit="1"/>
                </p:cNvSpPr>
                <p:nvPr/>
              </p:nvSpPr>
              <p:spPr>
                <a:xfrm>
                  <a:off x="3910874" y="2193251"/>
                  <a:ext cx="187089" cy="261225"/>
                </a:xfrm>
                <a:prstGeom prst="rect">
                  <a:avLst/>
                </a:prstGeom>
                <a:blipFill>
                  <a:blip r:embed="rId22"/>
                  <a:stretch>
                    <a:fillRect l="-19355"/>
                  </a:stretch>
                </a:blipFill>
              </p:spPr>
              <p:txBody>
                <a:bodyPr/>
                <a:lstStyle/>
                <a:p>
                  <a:r>
                    <a:rPr lang="cs-CZ">
                      <a:noFill/>
                    </a:rPr>
                    <a:t> </a:t>
                  </a:r>
                </a:p>
              </p:txBody>
            </p:sp>
          </mc:Fallback>
        </mc:AlternateContent>
        <p:cxnSp>
          <p:nvCxnSpPr>
            <p:cNvPr id="127" name="Přímá spojnice 126"/>
            <p:cNvCxnSpPr/>
            <p:nvPr/>
          </p:nvCxnSpPr>
          <p:spPr>
            <a:xfrm>
              <a:off x="3967514" y="2359941"/>
              <a:ext cx="0" cy="110806"/>
            </a:xfrm>
            <a:prstGeom prst="line">
              <a:avLst/>
            </a:prstGeom>
            <a:ln w="12700">
              <a:solidFill>
                <a:schemeClr val="tx1"/>
              </a:solidFill>
              <a:prstDash val="sysDot"/>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33" name="Přímá spojnice 132">
              <a:extLst>
                <a:ext uri="{FF2B5EF4-FFF2-40B4-BE49-F238E27FC236}">
                  <a16:creationId xmlns:a16="http://schemas.microsoft.com/office/drawing/2014/main" id="{F1012CB4-74D9-4DC7-84BD-B0CB720F5659}"/>
                </a:ext>
              </a:extLst>
            </p:cNvPr>
            <p:cNvCxnSpPr/>
            <p:nvPr/>
          </p:nvCxnSpPr>
          <p:spPr>
            <a:xfrm>
              <a:off x="4554419" y="2418036"/>
              <a:ext cx="457071" cy="0"/>
            </a:xfrm>
            <a:prstGeom prst="line">
              <a:avLst/>
            </a:prstGeom>
            <a:ln w="31750" cap="rnd">
              <a:solidFill>
                <a:srgbClr val="C00000"/>
              </a:solidFill>
              <a:prstDash val="solid"/>
              <a:headEnd type="none" w="lg" len="med"/>
              <a:tailEnd type="none" w="lg" len="med"/>
            </a:ln>
          </p:spPr>
          <p:style>
            <a:lnRef idx="1">
              <a:schemeClr val="accent1"/>
            </a:lnRef>
            <a:fillRef idx="0">
              <a:schemeClr val="accent1"/>
            </a:fillRef>
            <a:effectRef idx="0">
              <a:schemeClr val="accent1"/>
            </a:effectRef>
            <a:fontRef idx="minor">
              <a:schemeClr val="tx1"/>
            </a:fontRef>
          </p:style>
        </p:cxnSp>
      </p:grpSp>
      <mc:AlternateContent xmlns:mc="http://schemas.openxmlformats.org/markup-compatibility/2006" xmlns:a14="http://schemas.microsoft.com/office/drawing/2010/main">
        <mc:Choice Requires="a14">
          <p:sp>
            <p:nvSpPr>
              <p:cNvPr id="161" name="TextovéPole 160">
                <a:extLst>
                  <a:ext uri="{FF2B5EF4-FFF2-40B4-BE49-F238E27FC236}">
                    <a16:creationId xmlns:a16="http://schemas.microsoft.com/office/drawing/2014/main" id="{05FC8A4A-3761-4383-881C-9096ADBF4AD7}"/>
                  </a:ext>
                </a:extLst>
              </p:cNvPr>
              <p:cNvSpPr txBox="1"/>
              <p:nvPr/>
            </p:nvSpPr>
            <p:spPr>
              <a:xfrm>
                <a:off x="1187999" y="5511840"/>
                <a:ext cx="7451999" cy="646331"/>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Barrier </a:t>
                </a:r>
                <a14:m>
                  <m:oMath xmlns:m="http://schemas.openxmlformats.org/officeDocument/2006/math">
                    <m:r>
                      <a:rPr lang="en-GB">
                        <a:latin typeface="Cambria Math" panose="02040503050406030204" pitchFamily="18" charset="0"/>
                        <a:ea typeface="Cambria Math" panose="02040503050406030204" pitchFamily="18" charset="0"/>
                      </a:rPr>
                      <m:t>𝐵</m:t>
                    </m:r>
                  </m:oMath>
                </a14:m>
                <a:r>
                  <a:rPr lang="en-GB" dirty="0">
                    <a:latin typeface="Cambria Math" panose="02040503050406030204" pitchFamily="18" charset="0"/>
                    <a:ea typeface="Cambria Math" panose="02040503050406030204" pitchFamily="18" charset="0"/>
                  </a:rPr>
                  <a:t> must be below exercise price </a:t>
                </a:r>
                <a14:m>
                  <m:oMath xmlns:m="http://schemas.openxmlformats.org/officeDocument/2006/math">
                    <m:r>
                      <a:rPr lang="en-GB">
                        <a:latin typeface="Cambria Math" panose="02040503050406030204" pitchFamily="18" charset="0"/>
                        <a:ea typeface="Cambria Math" panose="02040503050406030204" pitchFamily="18" charset="0"/>
                      </a:rPr>
                      <m:t>𝑋</m:t>
                    </m:r>
                  </m:oMath>
                </a14:m>
                <a:r>
                  <a:rPr lang="en-GB" dirty="0">
                    <a:latin typeface="Cambria Math" panose="02040503050406030204" pitchFamily="18" charset="0"/>
                    <a:ea typeface="Cambria Math" panose="02040503050406030204" pitchFamily="18" charset="0"/>
                  </a:rPr>
                  <a:t>, otherwise the payoff is either the same as that of the conventional put or zero</a:t>
                </a:r>
              </a:p>
            </p:txBody>
          </p:sp>
        </mc:Choice>
        <mc:Fallback xmlns="">
          <p:sp>
            <p:nvSpPr>
              <p:cNvPr id="161" name="TextovéPole 160">
                <a:extLst>
                  <a:ext uri="{FF2B5EF4-FFF2-40B4-BE49-F238E27FC236}">
                    <a16:creationId xmlns:a16="http://schemas.microsoft.com/office/drawing/2014/main" id="{05FC8A4A-3761-4383-881C-9096ADBF4AD7}"/>
                  </a:ext>
                </a:extLst>
              </p:cNvPr>
              <p:cNvSpPr txBox="1">
                <a:spLocks noRot="1" noChangeAspect="1" noMove="1" noResize="1" noEditPoints="1" noAdjustHandles="1" noChangeArrowheads="1" noChangeShapeType="1" noTextEdit="1"/>
              </p:cNvSpPr>
              <p:nvPr/>
            </p:nvSpPr>
            <p:spPr>
              <a:xfrm>
                <a:off x="1187999" y="5511840"/>
                <a:ext cx="7451999" cy="646331"/>
              </a:xfrm>
              <a:prstGeom prst="rect">
                <a:avLst/>
              </a:prstGeom>
              <a:blipFill>
                <a:blip r:embed="rId23"/>
                <a:stretch>
                  <a:fillRect l="-164" t="-5660" r="-1309" b="-13208"/>
                </a:stretch>
              </a:blipFill>
              <a:ln>
                <a:noFill/>
              </a:ln>
            </p:spPr>
            <p:txBody>
              <a:bodyPr/>
              <a:lstStyle/>
              <a:p>
                <a:r>
                  <a:rPr lang="en-GB">
                    <a:noFill/>
                  </a:rPr>
                  <a:t> </a:t>
                </a:r>
              </a:p>
            </p:txBody>
          </p:sp>
        </mc:Fallback>
      </mc:AlternateContent>
      <p:sp>
        <p:nvSpPr>
          <p:cNvPr id="162" name="TextovéPole 161"/>
          <p:cNvSpPr txBox="1"/>
          <p:nvPr/>
        </p:nvSpPr>
        <p:spPr>
          <a:xfrm>
            <a:off x="864000" y="3924000"/>
            <a:ext cx="4068000" cy="430887"/>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European barrier put options</a:t>
            </a:r>
          </a:p>
        </p:txBody>
      </p:sp>
      <p:grpSp>
        <p:nvGrpSpPr>
          <p:cNvPr id="31" name="Skupina 30"/>
          <p:cNvGrpSpPr/>
          <p:nvPr/>
        </p:nvGrpSpPr>
        <p:grpSpPr>
          <a:xfrm>
            <a:off x="1653260" y="4335488"/>
            <a:ext cx="1293830" cy="1244597"/>
            <a:chOff x="1653260" y="4833505"/>
            <a:chExt cx="1293830" cy="1244597"/>
          </a:xfrm>
        </p:grpSpPr>
        <p:cxnSp>
          <p:nvCxnSpPr>
            <p:cNvPr id="164" name="Přímá spojnice 163">
              <a:extLst>
                <a:ext uri="{FF2B5EF4-FFF2-40B4-BE49-F238E27FC236}">
                  <a16:creationId xmlns:a16="http://schemas.microsoft.com/office/drawing/2014/main" id="{1A8E3DAD-B6C4-40D4-9CE0-16917D2F95E3}"/>
                </a:ext>
              </a:extLst>
            </p:cNvPr>
            <p:cNvCxnSpPr/>
            <p:nvPr/>
          </p:nvCxnSpPr>
          <p:spPr>
            <a:xfrm>
              <a:off x="1691126" y="5021531"/>
              <a:ext cx="0" cy="971976"/>
            </a:xfrm>
            <a:prstGeom prst="line">
              <a:avLst/>
            </a:prstGeom>
            <a:ln w="6350">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65" name="Přímá spojnice 164">
              <a:extLst>
                <a:ext uri="{FF2B5EF4-FFF2-40B4-BE49-F238E27FC236}">
                  <a16:creationId xmlns:a16="http://schemas.microsoft.com/office/drawing/2014/main" id="{906A2621-6FF0-4E69-B93F-0FD3D7509E11}"/>
                </a:ext>
              </a:extLst>
            </p:cNvPr>
            <p:cNvCxnSpPr/>
            <p:nvPr/>
          </p:nvCxnSpPr>
          <p:spPr>
            <a:xfrm>
              <a:off x="2165000" y="5518536"/>
              <a:ext cx="0" cy="350811"/>
            </a:xfrm>
            <a:prstGeom prst="line">
              <a:avLst/>
            </a:prstGeom>
            <a:ln w="31750">
              <a:solidFill>
                <a:srgbClr val="C00000"/>
              </a:solidFill>
              <a:prstDash val="solid"/>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66" name="Přímá spojnice 165">
              <a:extLst>
                <a:ext uri="{FF2B5EF4-FFF2-40B4-BE49-F238E27FC236}">
                  <a16:creationId xmlns:a16="http://schemas.microsoft.com/office/drawing/2014/main" id="{366013F4-C598-4589-BCA9-4D63C7A09A98}"/>
                </a:ext>
              </a:extLst>
            </p:cNvPr>
            <p:cNvCxnSpPr/>
            <p:nvPr/>
          </p:nvCxnSpPr>
          <p:spPr>
            <a:xfrm>
              <a:off x="1701742" y="5854060"/>
              <a:ext cx="1245348" cy="0"/>
            </a:xfrm>
            <a:prstGeom prst="line">
              <a:avLst/>
            </a:prstGeom>
            <a:ln w="6350">
              <a:solidFill>
                <a:schemeClr val="accent1"/>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sp>
          <p:nvSpPr>
            <p:cNvPr id="167" name="TextovéPole 166">
              <a:extLst>
                <a:ext uri="{FF2B5EF4-FFF2-40B4-BE49-F238E27FC236}">
                  <a16:creationId xmlns:a16="http://schemas.microsoft.com/office/drawing/2014/main" id="{08463747-ADBE-47DD-BD10-8F53E0250636}"/>
                </a:ext>
              </a:extLst>
            </p:cNvPr>
            <p:cNvSpPr txBox="1"/>
            <p:nvPr/>
          </p:nvSpPr>
          <p:spPr>
            <a:xfrm>
              <a:off x="1653260" y="4833505"/>
              <a:ext cx="1224641" cy="240066"/>
            </a:xfrm>
            <a:prstGeom prst="rect">
              <a:avLst/>
            </a:prstGeom>
            <a:noFill/>
            <a:ln>
              <a:noFill/>
            </a:ln>
          </p:spPr>
          <p:txBody>
            <a:bodyPr wrap="square" rtlCol="0">
              <a:spAutoFit/>
            </a:bodyPr>
            <a:lstStyle/>
            <a:p>
              <a:pPr marL="0" lvl="2" algn="ctr">
                <a:lnSpc>
                  <a:spcPct val="80000"/>
                </a:lnSpc>
                <a:buClr>
                  <a:srgbClr val="7030A0"/>
                </a:buClr>
                <a:buSzPct val="80000"/>
              </a:pPr>
              <a:r>
                <a:rPr lang="en-GB" sz="1200" b="1" dirty="0">
                  <a:latin typeface="Cambria Math" panose="02040503050406030204" pitchFamily="18" charset="0"/>
                  <a:ea typeface="Cambria Math" panose="02040503050406030204" pitchFamily="18" charset="0"/>
                  <a:sym typeface="Wingdings 2" panose="05020102010507070707" pitchFamily="18" charset="2"/>
                </a:rPr>
                <a:t>Up-and-in put</a:t>
              </a:r>
              <a:endParaRPr lang="en-GB" sz="1200" b="1" dirty="0">
                <a:latin typeface="Cambria Math" panose="02040503050406030204" pitchFamily="18" charset="0"/>
                <a:ea typeface="Cambria Math" panose="02040503050406030204" pitchFamily="18" charset="0"/>
              </a:endParaRPr>
            </a:p>
          </p:txBody>
        </p:sp>
        <p:cxnSp>
          <p:nvCxnSpPr>
            <p:cNvPr id="168" name="Přímá spojnice 167">
              <a:extLst>
                <a:ext uri="{FF2B5EF4-FFF2-40B4-BE49-F238E27FC236}">
                  <a16:creationId xmlns:a16="http://schemas.microsoft.com/office/drawing/2014/main" id="{F1012CB4-74D9-4DC7-84BD-B0CB720F5659}"/>
                </a:ext>
              </a:extLst>
            </p:cNvPr>
            <p:cNvCxnSpPr/>
            <p:nvPr/>
          </p:nvCxnSpPr>
          <p:spPr>
            <a:xfrm>
              <a:off x="1697727" y="5861789"/>
              <a:ext cx="467273" cy="0"/>
            </a:xfrm>
            <a:prstGeom prst="line">
              <a:avLst/>
            </a:prstGeom>
            <a:ln w="31750" cap="rnd">
              <a:solidFill>
                <a:srgbClr val="C00000"/>
              </a:solidFill>
              <a:prstDash val="solid"/>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69" name="Přímá spojnice 168">
              <a:extLst>
                <a:ext uri="{FF2B5EF4-FFF2-40B4-BE49-F238E27FC236}">
                  <a16:creationId xmlns:a16="http://schemas.microsoft.com/office/drawing/2014/main" id="{906A2621-6FF0-4E69-B93F-0FD3D7509E11}"/>
                </a:ext>
              </a:extLst>
            </p:cNvPr>
            <p:cNvCxnSpPr/>
            <p:nvPr/>
          </p:nvCxnSpPr>
          <p:spPr>
            <a:xfrm flipH="1" flipV="1">
              <a:off x="1689966" y="5065461"/>
              <a:ext cx="790584" cy="790582"/>
            </a:xfrm>
            <a:prstGeom prst="line">
              <a:avLst/>
            </a:prstGeom>
            <a:ln w="12700">
              <a:solidFill>
                <a:schemeClr val="tx1"/>
              </a:solidFill>
              <a:prstDash val="sysDot"/>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70" name="Přímá spojnice 169">
              <a:extLst>
                <a:ext uri="{FF2B5EF4-FFF2-40B4-BE49-F238E27FC236}">
                  <a16:creationId xmlns:a16="http://schemas.microsoft.com/office/drawing/2014/main" id="{906A2621-6FF0-4E69-B93F-0FD3D7509E11}"/>
                </a:ext>
              </a:extLst>
            </p:cNvPr>
            <p:cNvCxnSpPr/>
            <p:nvPr/>
          </p:nvCxnSpPr>
          <p:spPr>
            <a:xfrm flipH="1" flipV="1">
              <a:off x="2171600" y="5536475"/>
              <a:ext cx="311210" cy="311208"/>
            </a:xfrm>
            <a:prstGeom prst="line">
              <a:avLst/>
            </a:prstGeom>
            <a:ln w="31750" cap="rnd">
              <a:solidFill>
                <a:srgbClr val="C00000"/>
              </a:solidFill>
              <a:prstDash val="solid"/>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71" name="Přímá spojnice 170">
              <a:extLst>
                <a:ext uri="{FF2B5EF4-FFF2-40B4-BE49-F238E27FC236}">
                  <a16:creationId xmlns:a16="http://schemas.microsoft.com/office/drawing/2014/main" id="{F1012CB4-74D9-4DC7-84BD-B0CB720F5659}"/>
                </a:ext>
              </a:extLst>
            </p:cNvPr>
            <p:cNvCxnSpPr/>
            <p:nvPr/>
          </p:nvCxnSpPr>
          <p:spPr>
            <a:xfrm>
              <a:off x="1701104" y="5530290"/>
              <a:ext cx="463896" cy="0"/>
            </a:xfrm>
            <a:prstGeom prst="line">
              <a:avLst/>
            </a:prstGeom>
            <a:ln w="12700">
              <a:solidFill>
                <a:schemeClr val="tx1"/>
              </a:solidFill>
              <a:prstDash val="sysDot"/>
              <a:headEnd type="none" w="lg" len="med"/>
              <a:tailEnd type="none" w="lg"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72" name="TextovéPole 171">
                  <a:extLst>
                    <a:ext uri="{FF2B5EF4-FFF2-40B4-BE49-F238E27FC236}">
                      <a16:creationId xmlns:a16="http://schemas.microsoft.com/office/drawing/2014/main" id="{1129F341-0890-4352-8ECF-8AB4C01D6AF5}"/>
                    </a:ext>
                  </a:extLst>
                </p:cNvPr>
                <p:cNvSpPr txBox="1"/>
                <p:nvPr/>
              </p:nvSpPr>
              <p:spPr>
                <a:xfrm>
                  <a:off x="2411760" y="5812948"/>
                  <a:ext cx="187089" cy="261225"/>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r>
                          <a:rPr lang="en-GB" sz="1100" b="0" i="1" smtClean="0">
                            <a:latin typeface="Cambria Math" panose="02040503050406030204" pitchFamily="18" charset="0"/>
                          </a:rPr>
                          <m:t>𝑋</m:t>
                        </m:r>
                      </m:oMath>
                    </m:oMathPara>
                  </a14:m>
                  <a:endParaRPr lang="en-GB" sz="1100" i="1" baseline="-25000" dirty="0"/>
                </a:p>
              </p:txBody>
            </p:sp>
          </mc:Choice>
          <mc:Fallback xmlns="">
            <p:sp>
              <p:nvSpPr>
                <p:cNvPr id="172" name="TextovéPole 171">
                  <a:extLst>
                    <a:ext uri="{FF2B5EF4-FFF2-40B4-BE49-F238E27FC236}">
                      <a16:creationId xmlns:a16="http://schemas.microsoft.com/office/drawing/2014/main" id="{1129F341-0890-4352-8ECF-8AB4C01D6AF5}"/>
                    </a:ext>
                  </a:extLst>
                </p:cNvPr>
                <p:cNvSpPr txBox="1">
                  <a:spLocks noRot="1" noChangeAspect="1" noMove="1" noResize="1" noEditPoints="1" noAdjustHandles="1" noChangeArrowheads="1" noChangeShapeType="1" noTextEdit="1"/>
                </p:cNvSpPr>
                <p:nvPr/>
              </p:nvSpPr>
              <p:spPr>
                <a:xfrm>
                  <a:off x="2411760" y="5812948"/>
                  <a:ext cx="187089" cy="261225"/>
                </a:xfrm>
                <a:prstGeom prst="rect">
                  <a:avLst/>
                </a:prstGeom>
                <a:blipFill>
                  <a:blip r:embed="rId24"/>
                  <a:stretch>
                    <a:fillRect l="-10000"/>
                  </a:stretch>
                </a:blipFill>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173" name="TextovéPole 172">
                  <a:extLst>
                    <a:ext uri="{FF2B5EF4-FFF2-40B4-BE49-F238E27FC236}">
                      <a16:creationId xmlns:a16="http://schemas.microsoft.com/office/drawing/2014/main" id="{1129F341-0890-4352-8ECF-8AB4C01D6AF5}"/>
                    </a:ext>
                  </a:extLst>
                </p:cNvPr>
                <p:cNvSpPr txBox="1"/>
                <p:nvPr/>
              </p:nvSpPr>
              <p:spPr>
                <a:xfrm>
                  <a:off x="2088339" y="5816877"/>
                  <a:ext cx="187089" cy="261225"/>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r>
                          <a:rPr lang="en-GB" sz="1100" b="0" i="1" smtClean="0">
                            <a:latin typeface="Cambria Math" panose="02040503050406030204" pitchFamily="18" charset="0"/>
                          </a:rPr>
                          <m:t>𝐵</m:t>
                        </m:r>
                      </m:oMath>
                    </m:oMathPara>
                  </a14:m>
                  <a:endParaRPr lang="en-GB" sz="1100" i="1" baseline="-25000" dirty="0"/>
                </a:p>
              </p:txBody>
            </p:sp>
          </mc:Choice>
          <mc:Fallback xmlns="">
            <p:sp>
              <p:nvSpPr>
                <p:cNvPr id="173" name="TextovéPole 172">
                  <a:extLst>
                    <a:ext uri="{FF2B5EF4-FFF2-40B4-BE49-F238E27FC236}">
                      <a16:creationId xmlns:a16="http://schemas.microsoft.com/office/drawing/2014/main" id="{1129F341-0890-4352-8ECF-8AB4C01D6AF5}"/>
                    </a:ext>
                  </a:extLst>
                </p:cNvPr>
                <p:cNvSpPr txBox="1">
                  <a:spLocks noRot="1" noChangeAspect="1" noMove="1" noResize="1" noEditPoints="1" noAdjustHandles="1" noChangeArrowheads="1" noChangeShapeType="1" noTextEdit="1"/>
                </p:cNvSpPr>
                <p:nvPr/>
              </p:nvSpPr>
              <p:spPr>
                <a:xfrm>
                  <a:off x="2088339" y="5816877"/>
                  <a:ext cx="187089" cy="261225"/>
                </a:xfrm>
                <a:prstGeom prst="rect">
                  <a:avLst/>
                </a:prstGeom>
                <a:blipFill>
                  <a:blip r:embed="rId18"/>
                  <a:stretch>
                    <a:fillRect l="-13333"/>
                  </a:stretch>
                </a:blipFill>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174" name="TextovéPole 173">
                  <a:extLst>
                    <a:ext uri="{FF2B5EF4-FFF2-40B4-BE49-F238E27FC236}">
                      <a16:creationId xmlns:a16="http://schemas.microsoft.com/office/drawing/2014/main" id="{1129F341-0890-4352-8ECF-8AB4C01D6AF5}"/>
                    </a:ext>
                  </a:extLst>
                </p:cNvPr>
                <p:cNvSpPr txBox="1"/>
                <p:nvPr/>
              </p:nvSpPr>
              <p:spPr>
                <a:xfrm>
                  <a:off x="1853916" y="5634267"/>
                  <a:ext cx="187089" cy="261225"/>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sSub>
                          <m:sSubPr>
                            <m:ctrlPr>
                              <a:rPr lang="en-GB" sz="1100" b="0" i="1" smtClean="0">
                                <a:latin typeface="Cambria Math" panose="02040503050406030204" pitchFamily="18" charset="0"/>
                              </a:rPr>
                            </m:ctrlPr>
                          </m:sSubPr>
                          <m:e>
                            <m:r>
                              <a:rPr lang="en-GB" sz="1100" b="0" i="1" smtClean="0">
                                <a:latin typeface="Cambria Math" panose="02040503050406030204" pitchFamily="18" charset="0"/>
                              </a:rPr>
                              <m:t>𝑆</m:t>
                            </m:r>
                          </m:e>
                          <m:sub>
                            <m:r>
                              <a:rPr lang="en-GB" sz="1100" b="0" i="1" smtClean="0">
                                <a:latin typeface="Cambria Math" panose="02040503050406030204" pitchFamily="18" charset="0"/>
                              </a:rPr>
                              <m:t>0</m:t>
                            </m:r>
                          </m:sub>
                        </m:sSub>
                      </m:oMath>
                    </m:oMathPara>
                  </a14:m>
                  <a:endParaRPr lang="en-GB" sz="1100" i="1" baseline="-25000" dirty="0"/>
                </a:p>
              </p:txBody>
            </p:sp>
          </mc:Choice>
          <mc:Fallback xmlns="">
            <p:sp>
              <p:nvSpPr>
                <p:cNvPr id="174" name="TextovéPole 173">
                  <a:extLst>
                    <a:ext uri="{FF2B5EF4-FFF2-40B4-BE49-F238E27FC236}">
                      <a16:creationId xmlns:a16="http://schemas.microsoft.com/office/drawing/2014/main" id="{1129F341-0890-4352-8ECF-8AB4C01D6AF5}"/>
                    </a:ext>
                  </a:extLst>
                </p:cNvPr>
                <p:cNvSpPr txBox="1">
                  <a:spLocks noRot="1" noChangeAspect="1" noMove="1" noResize="1" noEditPoints="1" noAdjustHandles="1" noChangeArrowheads="1" noChangeShapeType="1" noTextEdit="1"/>
                </p:cNvSpPr>
                <p:nvPr/>
              </p:nvSpPr>
              <p:spPr>
                <a:xfrm>
                  <a:off x="1853916" y="5634267"/>
                  <a:ext cx="187089" cy="261225"/>
                </a:xfrm>
                <a:prstGeom prst="rect">
                  <a:avLst/>
                </a:prstGeom>
                <a:blipFill>
                  <a:blip r:embed="rId22"/>
                  <a:stretch>
                    <a:fillRect l="-19355"/>
                  </a:stretch>
                </a:blipFill>
              </p:spPr>
              <p:txBody>
                <a:bodyPr/>
                <a:lstStyle/>
                <a:p>
                  <a:r>
                    <a:rPr lang="cs-CZ">
                      <a:noFill/>
                    </a:rPr>
                    <a:t> </a:t>
                  </a:r>
                </a:p>
              </p:txBody>
            </p:sp>
          </mc:Fallback>
        </mc:AlternateContent>
        <p:cxnSp>
          <p:nvCxnSpPr>
            <p:cNvPr id="175" name="Přímá spojnice 174"/>
            <p:cNvCxnSpPr/>
            <p:nvPr/>
          </p:nvCxnSpPr>
          <p:spPr>
            <a:xfrm>
              <a:off x="1910556" y="5800957"/>
              <a:ext cx="0" cy="110806"/>
            </a:xfrm>
            <a:prstGeom prst="line">
              <a:avLst/>
            </a:prstGeom>
            <a:ln w="12700">
              <a:solidFill>
                <a:schemeClr val="tx1"/>
              </a:solidFill>
              <a:prstDash val="sysDot"/>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76" name="Přímá spojnice 175">
              <a:extLst>
                <a:ext uri="{FF2B5EF4-FFF2-40B4-BE49-F238E27FC236}">
                  <a16:creationId xmlns:a16="http://schemas.microsoft.com/office/drawing/2014/main" id="{F1012CB4-74D9-4DC7-84BD-B0CB720F5659}"/>
                </a:ext>
              </a:extLst>
            </p:cNvPr>
            <p:cNvCxnSpPr/>
            <p:nvPr/>
          </p:nvCxnSpPr>
          <p:spPr>
            <a:xfrm>
              <a:off x="2483768" y="5854220"/>
              <a:ext cx="398965" cy="0"/>
            </a:xfrm>
            <a:prstGeom prst="line">
              <a:avLst/>
            </a:prstGeom>
            <a:ln w="31750" cap="rnd">
              <a:solidFill>
                <a:srgbClr val="C00000"/>
              </a:solidFill>
              <a:prstDash val="solid"/>
              <a:headEnd type="none" w="lg" len="med"/>
              <a:tailEnd type="none" w="lg" len="med"/>
            </a:ln>
          </p:spPr>
          <p:style>
            <a:lnRef idx="1">
              <a:schemeClr val="accent1"/>
            </a:lnRef>
            <a:fillRef idx="0">
              <a:schemeClr val="accent1"/>
            </a:fillRef>
            <a:effectRef idx="0">
              <a:schemeClr val="accent1"/>
            </a:effectRef>
            <a:fontRef idx="minor">
              <a:schemeClr val="tx1"/>
            </a:fontRef>
          </p:style>
        </p:cxnSp>
      </p:grpSp>
      <p:grpSp>
        <p:nvGrpSpPr>
          <p:cNvPr id="11" name="Skupina 10"/>
          <p:cNvGrpSpPr/>
          <p:nvPr/>
        </p:nvGrpSpPr>
        <p:grpSpPr>
          <a:xfrm>
            <a:off x="3388683" y="4335703"/>
            <a:ext cx="1293830" cy="1252092"/>
            <a:chOff x="3275856" y="4920707"/>
            <a:chExt cx="1293830" cy="1252092"/>
          </a:xfrm>
        </p:grpSpPr>
        <mc:AlternateContent xmlns:mc="http://schemas.openxmlformats.org/markup-compatibility/2006" xmlns:a14="http://schemas.microsoft.com/office/drawing/2010/main">
          <mc:Choice Requires="a14">
            <p:sp>
              <p:nvSpPr>
                <p:cNvPr id="131" name="TextovéPole 130">
                  <a:extLst>
                    <a:ext uri="{FF2B5EF4-FFF2-40B4-BE49-F238E27FC236}">
                      <a16:creationId xmlns:a16="http://schemas.microsoft.com/office/drawing/2014/main" id="{1129F341-0890-4352-8ECF-8AB4C01D6AF5}"/>
                    </a:ext>
                  </a:extLst>
                </p:cNvPr>
                <p:cNvSpPr txBox="1"/>
                <p:nvPr/>
              </p:nvSpPr>
              <p:spPr>
                <a:xfrm>
                  <a:off x="4034356" y="5907645"/>
                  <a:ext cx="187089" cy="261225"/>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r>
                          <a:rPr lang="en-GB" sz="1100" b="0" i="1" smtClean="0">
                            <a:latin typeface="Cambria Math" panose="02040503050406030204" pitchFamily="18" charset="0"/>
                          </a:rPr>
                          <m:t>𝑋</m:t>
                        </m:r>
                      </m:oMath>
                    </m:oMathPara>
                  </a14:m>
                  <a:endParaRPr lang="en-GB" sz="1100" i="1" baseline="-25000" dirty="0"/>
                </a:p>
              </p:txBody>
            </p:sp>
          </mc:Choice>
          <mc:Fallback xmlns="">
            <p:sp>
              <p:nvSpPr>
                <p:cNvPr id="131" name="TextovéPole 130">
                  <a:extLst>
                    <a:ext uri="{FF2B5EF4-FFF2-40B4-BE49-F238E27FC236}">
                      <a16:creationId xmlns:a16="http://schemas.microsoft.com/office/drawing/2014/main" id="{1129F341-0890-4352-8ECF-8AB4C01D6AF5}"/>
                    </a:ext>
                  </a:extLst>
                </p:cNvPr>
                <p:cNvSpPr txBox="1">
                  <a:spLocks noRot="1" noChangeAspect="1" noMove="1" noResize="1" noEditPoints="1" noAdjustHandles="1" noChangeArrowheads="1" noChangeShapeType="1" noTextEdit="1"/>
                </p:cNvSpPr>
                <p:nvPr/>
              </p:nvSpPr>
              <p:spPr>
                <a:xfrm>
                  <a:off x="4034356" y="5907645"/>
                  <a:ext cx="187089" cy="261225"/>
                </a:xfrm>
                <a:prstGeom prst="rect">
                  <a:avLst/>
                </a:prstGeom>
                <a:blipFill>
                  <a:blip r:embed="rId25"/>
                  <a:stretch>
                    <a:fillRect l="-6452"/>
                  </a:stretch>
                </a:blipFill>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132" name="TextovéPole 131">
                  <a:extLst>
                    <a:ext uri="{FF2B5EF4-FFF2-40B4-BE49-F238E27FC236}">
                      <a16:creationId xmlns:a16="http://schemas.microsoft.com/office/drawing/2014/main" id="{1129F341-0890-4352-8ECF-8AB4C01D6AF5}"/>
                    </a:ext>
                  </a:extLst>
                </p:cNvPr>
                <p:cNvSpPr txBox="1"/>
                <p:nvPr/>
              </p:nvSpPr>
              <p:spPr>
                <a:xfrm>
                  <a:off x="3710935" y="5911574"/>
                  <a:ext cx="187089" cy="261225"/>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r>
                          <a:rPr lang="en-GB" sz="1100" b="0" i="1" smtClean="0">
                            <a:latin typeface="Cambria Math" panose="02040503050406030204" pitchFamily="18" charset="0"/>
                          </a:rPr>
                          <m:t>𝐵</m:t>
                        </m:r>
                      </m:oMath>
                    </m:oMathPara>
                  </a14:m>
                  <a:endParaRPr lang="en-GB" sz="1100" i="1" baseline="-25000" dirty="0"/>
                </a:p>
              </p:txBody>
            </p:sp>
          </mc:Choice>
          <mc:Fallback xmlns="">
            <p:sp>
              <p:nvSpPr>
                <p:cNvPr id="132" name="TextovéPole 131">
                  <a:extLst>
                    <a:ext uri="{FF2B5EF4-FFF2-40B4-BE49-F238E27FC236}">
                      <a16:creationId xmlns:a16="http://schemas.microsoft.com/office/drawing/2014/main" id="{1129F341-0890-4352-8ECF-8AB4C01D6AF5}"/>
                    </a:ext>
                  </a:extLst>
                </p:cNvPr>
                <p:cNvSpPr txBox="1">
                  <a:spLocks noRot="1" noChangeAspect="1" noMove="1" noResize="1" noEditPoints="1" noAdjustHandles="1" noChangeArrowheads="1" noChangeShapeType="1" noTextEdit="1"/>
                </p:cNvSpPr>
                <p:nvPr/>
              </p:nvSpPr>
              <p:spPr>
                <a:xfrm>
                  <a:off x="3710935" y="5911574"/>
                  <a:ext cx="187089" cy="261225"/>
                </a:xfrm>
                <a:prstGeom prst="rect">
                  <a:avLst/>
                </a:prstGeom>
                <a:blipFill>
                  <a:blip r:embed="rId26"/>
                  <a:stretch>
                    <a:fillRect l="-9677"/>
                  </a:stretch>
                </a:blipFill>
              </p:spPr>
              <p:txBody>
                <a:bodyPr/>
                <a:lstStyle/>
                <a:p>
                  <a:r>
                    <a:rPr lang="cs-CZ">
                      <a:noFill/>
                    </a:rPr>
                    <a:t> </a:t>
                  </a:r>
                </a:p>
              </p:txBody>
            </p:sp>
          </mc:Fallback>
        </mc:AlternateContent>
        <p:grpSp>
          <p:nvGrpSpPr>
            <p:cNvPr id="9" name="Skupina 8"/>
            <p:cNvGrpSpPr/>
            <p:nvPr/>
          </p:nvGrpSpPr>
          <p:grpSpPr>
            <a:xfrm>
              <a:off x="3275856" y="4920707"/>
              <a:ext cx="1293830" cy="1160002"/>
              <a:chOff x="3275856" y="4920707"/>
              <a:chExt cx="1293830" cy="1160002"/>
            </a:xfrm>
          </p:grpSpPr>
          <p:cxnSp>
            <p:nvCxnSpPr>
              <p:cNvPr id="122" name="Přímá spojnice 121">
                <a:extLst>
                  <a:ext uri="{FF2B5EF4-FFF2-40B4-BE49-F238E27FC236}">
                    <a16:creationId xmlns:a16="http://schemas.microsoft.com/office/drawing/2014/main" id="{1A8E3DAD-B6C4-40D4-9CE0-16917D2F95E3}"/>
                  </a:ext>
                </a:extLst>
              </p:cNvPr>
              <p:cNvCxnSpPr/>
              <p:nvPr/>
            </p:nvCxnSpPr>
            <p:spPr>
              <a:xfrm>
                <a:off x="3313722" y="5108733"/>
                <a:ext cx="0" cy="971976"/>
              </a:xfrm>
              <a:prstGeom prst="line">
                <a:avLst/>
              </a:prstGeom>
              <a:ln w="6350">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23" name="Přímá spojnice 122">
                <a:extLst>
                  <a:ext uri="{FF2B5EF4-FFF2-40B4-BE49-F238E27FC236}">
                    <a16:creationId xmlns:a16="http://schemas.microsoft.com/office/drawing/2014/main" id="{906A2621-6FF0-4E69-B93F-0FD3D7509E11}"/>
                  </a:ext>
                </a:extLst>
              </p:cNvPr>
              <p:cNvCxnSpPr/>
              <p:nvPr/>
            </p:nvCxnSpPr>
            <p:spPr>
              <a:xfrm>
                <a:off x="3787596" y="5629962"/>
                <a:ext cx="0" cy="306000"/>
              </a:xfrm>
              <a:prstGeom prst="line">
                <a:avLst/>
              </a:prstGeom>
              <a:ln w="31750" cap="rnd">
                <a:solidFill>
                  <a:srgbClr val="C00000"/>
                </a:solidFill>
                <a:prstDash val="solid"/>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24" name="Přímá spojnice 123">
                <a:extLst>
                  <a:ext uri="{FF2B5EF4-FFF2-40B4-BE49-F238E27FC236}">
                    <a16:creationId xmlns:a16="http://schemas.microsoft.com/office/drawing/2014/main" id="{366013F4-C598-4589-BCA9-4D63C7A09A98}"/>
                  </a:ext>
                </a:extLst>
              </p:cNvPr>
              <p:cNvCxnSpPr/>
              <p:nvPr/>
            </p:nvCxnSpPr>
            <p:spPr>
              <a:xfrm>
                <a:off x="3324338" y="5941262"/>
                <a:ext cx="1245348" cy="0"/>
              </a:xfrm>
              <a:prstGeom prst="line">
                <a:avLst/>
              </a:prstGeom>
              <a:ln w="6350">
                <a:solidFill>
                  <a:schemeClr val="accent1"/>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sp>
            <p:nvSpPr>
              <p:cNvPr id="125" name="TextovéPole 124">
                <a:extLst>
                  <a:ext uri="{FF2B5EF4-FFF2-40B4-BE49-F238E27FC236}">
                    <a16:creationId xmlns:a16="http://schemas.microsoft.com/office/drawing/2014/main" id="{08463747-ADBE-47DD-BD10-8F53E0250636}"/>
                  </a:ext>
                </a:extLst>
              </p:cNvPr>
              <p:cNvSpPr txBox="1"/>
              <p:nvPr/>
            </p:nvSpPr>
            <p:spPr>
              <a:xfrm>
                <a:off x="3275856" y="4920707"/>
                <a:ext cx="1224641" cy="240066"/>
              </a:xfrm>
              <a:prstGeom prst="rect">
                <a:avLst/>
              </a:prstGeom>
              <a:noFill/>
              <a:ln>
                <a:noFill/>
              </a:ln>
            </p:spPr>
            <p:txBody>
              <a:bodyPr wrap="square" rtlCol="0">
                <a:spAutoFit/>
              </a:bodyPr>
              <a:lstStyle/>
              <a:p>
                <a:pPr marL="0" lvl="2" algn="ctr">
                  <a:lnSpc>
                    <a:spcPct val="80000"/>
                  </a:lnSpc>
                  <a:buClr>
                    <a:srgbClr val="7030A0"/>
                  </a:buClr>
                  <a:buSzPct val="80000"/>
                </a:pPr>
                <a:r>
                  <a:rPr lang="en-GB" sz="1200" b="1" dirty="0">
                    <a:latin typeface="Cambria Math" panose="02040503050406030204" pitchFamily="18" charset="0"/>
                    <a:ea typeface="Cambria Math" panose="02040503050406030204" pitchFamily="18" charset="0"/>
                    <a:sym typeface="Wingdings 2" panose="05020102010507070707" pitchFamily="18" charset="2"/>
                  </a:rPr>
                  <a:t>Up-and-out put</a:t>
                </a:r>
                <a:endParaRPr lang="en-GB" sz="1200" b="1" dirty="0">
                  <a:latin typeface="Cambria Math" panose="02040503050406030204" pitchFamily="18" charset="0"/>
                  <a:ea typeface="Cambria Math" panose="02040503050406030204" pitchFamily="18" charset="0"/>
                </a:endParaRPr>
              </a:p>
            </p:txBody>
          </p:sp>
          <p:cxnSp>
            <p:nvCxnSpPr>
              <p:cNvPr id="128" name="Přímá spojnice 127">
                <a:extLst>
                  <a:ext uri="{FF2B5EF4-FFF2-40B4-BE49-F238E27FC236}">
                    <a16:creationId xmlns:a16="http://schemas.microsoft.com/office/drawing/2014/main" id="{906A2621-6FF0-4E69-B93F-0FD3D7509E11}"/>
                  </a:ext>
                </a:extLst>
              </p:cNvPr>
              <p:cNvCxnSpPr/>
              <p:nvPr/>
            </p:nvCxnSpPr>
            <p:spPr>
              <a:xfrm flipH="1" flipV="1">
                <a:off x="3312562" y="5152663"/>
                <a:ext cx="790584" cy="790582"/>
              </a:xfrm>
              <a:prstGeom prst="line">
                <a:avLst/>
              </a:prstGeom>
              <a:ln w="12700">
                <a:solidFill>
                  <a:schemeClr val="tx1"/>
                </a:solidFill>
                <a:prstDash val="sysDot"/>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29" name="Přímá spojnice 128">
                <a:extLst>
                  <a:ext uri="{FF2B5EF4-FFF2-40B4-BE49-F238E27FC236}">
                    <a16:creationId xmlns:a16="http://schemas.microsoft.com/office/drawing/2014/main" id="{906A2621-6FF0-4E69-B93F-0FD3D7509E11}"/>
                  </a:ext>
                </a:extLst>
              </p:cNvPr>
              <p:cNvCxnSpPr/>
              <p:nvPr/>
            </p:nvCxnSpPr>
            <p:spPr>
              <a:xfrm flipH="1" flipV="1">
                <a:off x="3341069" y="5172885"/>
                <a:ext cx="443460" cy="443457"/>
              </a:xfrm>
              <a:prstGeom prst="line">
                <a:avLst/>
              </a:prstGeom>
              <a:ln w="31750" cap="rnd">
                <a:solidFill>
                  <a:srgbClr val="C00000"/>
                </a:solidFill>
                <a:prstDash val="solid"/>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30" name="Přímá spojnice 129">
                <a:extLst>
                  <a:ext uri="{FF2B5EF4-FFF2-40B4-BE49-F238E27FC236}">
                    <a16:creationId xmlns:a16="http://schemas.microsoft.com/office/drawing/2014/main" id="{F1012CB4-74D9-4DC7-84BD-B0CB720F5659}"/>
                  </a:ext>
                </a:extLst>
              </p:cNvPr>
              <p:cNvCxnSpPr/>
              <p:nvPr/>
            </p:nvCxnSpPr>
            <p:spPr>
              <a:xfrm>
                <a:off x="3323700" y="5617492"/>
                <a:ext cx="463896" cy="0"/>
              </a:xfrm>
              <a:prstGeom prst="line">
                <a:avLst/>
              </a:prstGeom>
              <a:ln w="12700">
                <a:solidFill>
                  <a:schemeClr val="tx1"/>
                </a:solidFill>
                <a:prstDash val="sysDot"/>
                <a:headEnd type="none" w="lg" len="med"/>
                <a:tailEnd type="none" w="lg"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63" name="TextovéPole 162">
                    <a:extLst>
                      <a:ext uri="{FF2B5EF4-FFF2-40B4-BE49-F238E27FC236}">
                        <a16:creationId xmlns:a16="http://schemas.microsoft.com/office/drawing/2014/main" id="{1129F341-0890-4352-8ECF-8AB4C01D6AF5}"/>
                      </a:ext>
                    </a:extLst>
                  </p:cNvPr>
                  <p:cNvSpPr txBox="1"/>
                  <p:nvPr/>
                </p:nvSpPr>
                <p:spPr>
                  <a:xfrm>
                    <a:off x="3476512" y="5721469"/>
                    <a:ext cx="187089" cy="261225"/>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sSub>
                            <m:sSubPr>
                              <m:ctrlPr>
                                <a:rPr lang="en-GB" sz="1100" b="0" i="1" smtClean="0">
                                  <a:latin typeface="Cambria Math" panose="02040503050406030204" pitchFamily="18" charset="0"/>
                                </a:rPr>
                              </m:ctrlPr>
                            </m:sSubPr>
                            <m:e>
                              <m:r>
                                <a:rPr lang="en-GB" sz="1100" b="0" i="1" smtClean="0">
                                  <a:latin typeface="Cambria Math" panose="02040503050406030204" pitchFamily="18" charset="0"/>
                                </a:rPr>
                                <m:t>𝑆</m:t>
                              </m:r>
                            </m:e>
                            <m:sub>
                              <m:r>
                                <a:rPr lang="en-GB" sz="1100" b="0" i="1" smtClean="0">
                                  <a:latin typeface="Cambria Math" panose="02040503050406030204" pitchFamily="18" charset="0"/>
                                </a:rPr>
                                <m:t>0</m:t>
                              </m:r>
                            </m:sub>
                          </m:sSub>
                        </m:oMath>
                      </m:oMathPara>
                    </a14:m>
                    <a:endParaRPr lang="en-GB" sz="1100" i="1" baseline="-25000" dirty="0"/>
                  </a:p>
                </p:txBody>
              </p:sp>
            </mc:Choice>
            <mc:Fallback xmlns="">
              <p:sp>
                <p:nvSpPr>
                  <p:cNvPr id="163" name="TextovéPole 162">
                    <a:extLst>
                      <a:ext uri="{FF2B5EF4-FFF2-40B4-BE49-F238E27FC236}">
                        <a16:creationId xmlns:a16="http://schemas.microsoft.com/office/drawing/2014/main" id="{1129F341-0890-4352-8ECF-8AB4C01D6AF5}"/>
                      </a:ext>
                    </a:extLst>
                  </p:cNvPr>
                  <p:cNvSpPr txBox="1">
                    <a:spLocks noRot="1" noChangeAspect="1" noMove="1" noResize="1" noEditPoints="1" noAdjustHandles="1" noChangeArrowheads="1" noChangeShapeType="1" noTextEdit="1"/>
                  </p:cNvSpPr>
                  <p:nvPr/>
                </p:nvSpPr>
                <p:spPr>
                  <a:xfrm>
                    <a:off x="3476512" y="5721469"/>
                    <a:ext cx="187089" cy="261225"/>
                  </a:xfrm>
                  <a:prstGeom prst="rect">
                    <a:avLst/>
                  </a:prstGeom>
                  <a:blipFill>
                    <a:blip r:embed="rId27"/>
                    <a:stretch>
                      <a:fillRect l="-20000"/>
                    </a:stretch>
                  </a:blipFill>
                </p:spPr>
                <p:txBody>
                  <a:bodyPr/>
                  <a:lstStyle/>
                  <a:p>
                    <a:r>
                      <a:rPr lang="cs-CZ">
                        <a:noFill/>
                      </a:rPr>
                      <a:t> </a:t>
                    </a:r>
                  </a:p>
                </p:txBody>
              </p:sp>
            </mc:Fallback>
          </mc:AlternateContent>
          <p:cxnSp>
            <p:nvCxnSpPr>
              <p:cNvPr id="191" name="Přímá spojnice 190"/>
              <p:cNvCxnSpPr/>
              <p:nvPr/>
            </p:nvCxnSpPr>
            <p:spPr>
              <a:xfrm>
                <a:off x="3533152" y="5888159"/>
                <a:ext cx="0" cy="110806"/>
              </a:xfrm>
              <a:prstGeom prst="line">
                <a:avLst/>
              </a:prstGeom>
              <a:ln w="12700">
                <a:solidFill>
                  <a:schemeClr val="tx1"/>
                </a:solidFill>
                <a:prstDash val="sysDot"/>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92" name="Přímá spojnice 191">
                <a:extLst>
                  <a:ext uri="{FF2B5EF4-FFF2-40B4-BE49-F238E27FC236}">
                    <a16:creationId xmlns:a16="http://schemas.microsoft.com/office/drawing/2014/main" id="{F1012CB4-74D9-4DC7-84BD-B0CB720F5659}"/>
                  </a:ext>
                </a:extLst>
              </p:cNvPr>
              <p:cNvCxnSpPr/>
              <p:nvPr/>
            </p:nvCxnSpPr>
            <p:spPr>
              <a:xfrm>
                <a:off x="3785964" y="5941422"/>
                <a:ext cx="707253" cy="0"/>
              </a:xfrm>
              <a:prstGeom prst="line">
                <a:avLst/>
              </a:prstGeom>
              <a:ln w="31750" cap="rnd">
                <a:solidFill>
                  <a:srgbClr val="C00000"/>
                </a:solidFill>
                <a:prstDash val="solid"/>
                <a:headEnd type="none" w="lg" len="med"/>
                <a:tailEnd type="none" w="lg" len="med"/>
              </a:ln>
            </p:spPr>
            <p:style>
              <a:lnRef idx="1">
                <a:schemeClr val="accent1"/>
              </a:lnRef>
              <a:fillRef idx="0">
                <a:schemeClr val="accent1"/>
              </a:fillRef>
              <a:effectRef idx="0">
                <a:schemeClr val="accent1"/>
              </a:effectRef>
              <a:fontRef idx="minor">
                <a:schemeClr val="tx1"/>
              </a:fontRef>
            </p:style>
          </p:cxnSp>
        </p:grpSp>
      </p:grpSp>
      <p:grpSp>
        <p:nvGrpSpPr>
          <p:cNvPr id="30" name="Skupina 29">
            <a:extLst>
              <a:ext uri="{FF2B5EF4-FFF2-40B4-BE49-F238E27FC236}">
                <a16:creationId xmlns:a16="http://schemas.microsoft.com/office/drawing/2014/main" id="{98DB1EE2-6B13-5E36-1F4C-BEFD69DC1B33}"/>
              </a:ext>
            </a:extLst>
          </p:cNvPr>
          <p:cNvGrpSpPr/>
          <p:nvPr/>
        </p:nvGrpSpPr>
        <p:grpSpPr>
          <a:xfrm>
            <a:off x="6973200" y="2203200"/>
            <a:ext cx="1414104" cy="1244423"/>
            <a:chOff x="1942941" y="1612442"/>
            <a:chExt cx="1414104" cy="1244423"/>
          </a:xfrm>
        </p:grpSpPr>
        <p:cxnSp>
          <p:nvCxnSpPr>
            <p:cNvPr id="32" name="Přímá spojnice 31">
              <a:extLst>
                <a:ext uri="{FF2B5EF4-FFF2-40B4-BE49-F238E27FC236}">
                  <a16:creationId xmlns:a16="http://schemas.microsoft.com/office/drawing/2014/main" id="{6BD36E09-7249-5BF2-F4FF-F335791D545B}"/>
                </a:ext>
              </a:extLst>
            </p:cNvPr>
            <p:cNvCxnSpPr/>
            <p:nvPr/>
          </p:nvCxnSpPr>
          <p:spPr>
            <a:xfrm>
              <a:off x="2048314" y="1800468"/>
              <a:ext cx="0" cy="971976"/>
            </a:xfrm>
            <a:prstGeom prst="line">
              <a:avLst/>
            </a:prstGeom>
            <a:ln w="6350">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33" name="Přímá spojnice 32">
              <a:extLst>
                <a:ext uri="{FF2B5EF4-FFF2-40B4-BE49-F238E27FC236}">
                  <a16:creationId xmlns:a16="http://schemas.microsoft.com/office/drawing/2014/main" id="{A8D6B86A-DBE2-2144-64DF-662002190102}"/>
                </a:ext>
              </a:extLst>
            </p:cNvPr>
            <p:cNvCxnSpPr/>
            <p:nvPr/>
          </p:nvCxnSpPr>
          <p:spPr>
            <a:xfrm>
              <a:off x="2851492" y="2309747"/>
              <a:ext cx="0" cy="324000"/>
            </a:xfrm>
            <a:prstGeom prst="line">
              <a:avLst/>
            </a:prstGeom>
            <a:ln w="31750" cap="rnd">
              <a:solidFill>
                <a:srgbClr val="C00000"/>
              </a:solidFill>
              <a:prstDash val="solid"/>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34" name="Přímá spojnice 33">
              <a:extLst>
                <a:ext uri="{FF2B5EF4-FFF2-40B4-BE49-F238E27FC236}">
                  <a16:creationId xmlns:a16="http://schemas.microsoft.com/office/drawing/2014/main" id="{B7BD02F6-8B05-8F97-CDAD-9B23A47756CE}"/>
                </a:ext>
              </a:extLst>
            </p:cNvPr>
            <p:cNvCxnSpPr/>
            <p:nvPr/>
          </p:nvCxnSpPr>
          <p:spPr>
            <a:xfrm>
              <a:off x="2058930" y="2632997"/>
              <a:ext cx="1245348" cy="0"/>
            </a:xfrm>
            <a:prstGeom prst="line">
              <a:avLst/>
            </a:prstGeom>
            <a:ln w="6350">
              <a:solidFill>
                <a:schemeClr val="accent1"/>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sp>
          <p:nvSpPr>
            <p:cNvPr id="36" name="TextovéPole 35">
              <a:extLst>
                <a:ext uri="{FF2B5EF4-FFF2-40B4-BE49-F238E27FC236}">
                  <a16:creationId xmlns:a16="http://schemas.microsoft.com/office/drawing/2014/main" id="{6022DC70-5DC8-F58E-B059-D5295983A167}"/>
                </a:ext>
              </a:extLst>
            </p:cNvPr>
            <p:cNvSpPr txBox="1"/>
            <p:nvPr/>
          </p:nvSpPr>
          <p:spPr>
            <a:xfrm>
              <a:off x="1942941" y="1612442"/>
              <a:ext cx="1414104" cy="240066"/>
            </a:xfrm>
            <a:prstGeom prst="rect">
              <a:avLst/>
            </a:prstGeom>
            <a:noFill/>
            <a:ln>
              <a:noFill/>
            </a:ln>
          </p:spPr>
          <p:txBody>
            <a:bodyPr wrap="square" rtlCol="0">
              <a:spAutoFit/>
            </a:bodyPr>
            <a:lstStyle/>
            <a:p>
              <a:pPr marL="0" lvl="2" algn="ctr">
                <a:lnSpc>
                  <a:spcPct val="80000"/>
                </a:lnSpc>
                <a:buClr>
                  <a:srgbClr val="7030A0"/>
                </a:buClr>
                <a:buSzPct val="80000"/>
              </a:pPr>
              <a:r>
                <a:rPr lang="cs-CZ" sz="1200" b="1" dirty="0">
                  <a:latin typeface="Cambria Math" panose="02040503050406030204" pitchFamily="18" charset="0"/>
                  <a:ea typeface="Cambria Math" panose="02040503050406030204" pitchFamily="18" charset="0"/>
                  <a:sym typeface="Wingdings 2" panose="05020102010507070707" pitchFamily="18" charset="2"/>
                </a:rPr>
                <a:t>Down</a:t>
              </a:r>
              <a:r>
                <a:rPr lang="en-GB" sz="1200" b="1" dirty="0">
                  <a:latin typeface="Cambria Math" panose="02040503050406030204" pitchFamily="18" charset="0"/>
                  <a:ea typeface="Cambria Math" panose="02040503050406030204" pitchFamily="18" charset="0"/>
                  <a:sym typeface="Wingdings 2" panose="05020102010507070707" pitchFamily="18" charset="2"/>
                </a:rPr>
                <a:t>-and-</a:t>
              </a:r>
              <a:r>
                <a:rPr lang="cs-CZ" sz="1200" b="1" dirty="0">
                  <a:latin typeface="Cambria Math" panose="02040503050406030204" pitchFamily="18" charset="0"/>
                  <a:ea typeface="Cambria Math" panose="02040503050406030204" pitchFamily="18" charset="0"/>
                  <a:sym typeface="Wingdings 2" panose="05020102010507070707" pitchFamily="18" charset="2"/>
                </a:rPr>
                <a:t>out</a:t>
              </a:r>
              <a:r>
                <a:rPr lang="en-GB" sz="1200" b="1" dirty="0">
                  <a:latin typeface="Cambria Math" panose="02040503050406030204" pitchFamily="18" charset="0"/>
                  <a:ea typeface="Cambria Math" panose="02040503050406030204" pitchFamily="18" charset="0"/>
                  <a:sym typeface="Wingdings 2" panose="05020102010507070707" pitchFamily="18" charset="2"/>
                </a:rPr>
                <a:t> call </a:t>
              </a:r>
              <a:endParaRPr lang="en-GB" sz="1200" b="1" dirty="0">
                <a:latin typeface="Cambria Math" panose="02040503050406030204" pitchFamily="18" charset="0"/>
                <a:ea typeface="Cambria Math" panose="02040503050406030204" pitchFamily="18" charset="0"/>
              </a:endParaRPr>
            </a:p>
          </p:txBody>
        </p:sp>
        <p:cxnSp>
          <p:nvCxnSpPr>
            <p:cNvPr id="46" name="Přímá spojnice 45">
              <a:extLst>
                <a:ext uri="{FF2B5EF4-FFF2-40B4-BE49-F238E27FC236}">
                  <a16:creationId xmlns:a16="http://schemas.microsoft.com/office/drawing/2014/main" id="{D2B2EC5E-D8BF-9B05-C549-889D5F3C7132}"/>
                </a:ext>
              </a:extLst>
            </p:cNvPr>
            <p:cNvCxnSpPr/>
            <p:nvPr/>
          </p:nvCxnSpPr>
          <p:spPr>
            <a:xfrm>
              <a:off x="2054915" y="2640726"/>
              <a:ext cx="792000" cy="0"/>
            </a:xfrm>
            <a:prstGeom prst="line">
              <a:avLst/>
            </a:prstGeom>
            <a:ln w="31750" cap="rnd">
              <a:solidFill>
                <a:srgbClr val="C00000"/>
              </a:solidFill>
              <a:prstDash val="solid"/>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57" name="Přímá spojnice 56">
              <a:extLst>
                <a:ext uri="{FF2B5EF4-FFF2-40B4-BE49-F238E27FC236}">
                  <a16:creationId xmlns:a16="http://schemas.microsoft.com/office/drawing/2014/main" id="{A68B1B7D-A117-112C-437B-7A56B30EF827}"/>
                </a:ext>
              </a:extLst>
            </p:cNvPr>
            <p:cNvCxnSpPr/>
            <p:nvPr/>
          </p:nvCxnSpPr>
          <p:spPr>
            <a:xfrm flipH="1">
              <a:off x="2511986" y="1895067"/>
              <a:ext cx="739911" cy="739913"/>
            </a:xfrm>
            <a:prstGeom prst="line">
              <a:avLst/>
            </a:prstGeom>
            <a:ln w="12700">
              <a:solidFill>
                <a:schemeClr val="tx1"/>
              </a:solidFill>
              <a:prstDash val="sysDot"/>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59" name="Přímá spojnice 58">
              <a:extLst>
                <a:ext uri="{FF2B5EF4-FFF2-40B4-BE49-F238E27FC236}">
                  <a16:creationId xmlns:a16="http://schemas.microsoft.com/office/drawing/2014/main" id="{ACE634D6-0FE2-1FED-0272-726A9D026583}"/>
                </a:ext>
              </a:extLst>
            </p:cNvPr>
            <p:cNvCxnSpPr/>
            <p:nvPr/>
          </p:nvCxnSpPr>
          <p:spPr>
            <a:xfrm flipH="1">
              <a:off x="2856082" y="1838261"/>
              <a:ext cx="460470" cy="460471"/>
            </a:xfrm>
            <a:prstGeom prst="line">
              <a:avLst/>
            </a:prstGeom>
            <a:ln w="31750" cap="rnd">
              <a:solidFill>
                <a:srgbClr val="C00000"/>
              </a:solidFill>
              <a:prstDash val="solid"/>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60" name="Přímá spojnice 59">
              <a:extLst>
                <a:ext uri="{FF2B5EF4-FFF2-40B4-BE49-F238E27FC236}">
                  <a16:creationId xmlns:a16="http://schemas.microsoft.com/office/drawing/2014/main" id="{8AFD6F8D-7834-160F-BA1F-6CBC58C6556A}"/>
                </a:ext>
              </a:extLst>
            </p:cNvPr>
            <p:cNvCxnSpPr/>
            <p:nvPr/>
          </p:nvCxnSpPr>
          <p:spPr>
            <a:xfrm>
              <a:off x="2056181" y="2324595"/>
              <a:ext cx="747111" cy="0"/>
            </a:xfrm>
            <a:prstGeom prst="line">
              <a:avLst/>
            </a:prstGeom>
            <a:ln w="12700">
              <a:solidFill>
                <a:schemeClr val="tx1"/>
              </a:solidFill>
              <a:prstDash val="sysDot"/>
              <a:headEnd type="none" w="lg" len="med"/>
              <a:tailEnd type="none" w="lg"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61" name="TextovéPole 60">
                  <a:extLst>
                    <a:ext uri="{FF2B5EF4-FFF2-40B4-BE49-F238E27FC236}">
                      <a16:creationId xmlns:a16="http://schemas.microsoft.com/office/drawing/2014/main" id="{2118E6FD-FB9E-D5CE-F3B5-A4609B510185}"/>
                    </a:ext>
                  </a:extLst>
                </p:cNvPr>
                <p:cNvSpPr txBox="1"/>
                <p:nvPr/>
              </p:nvSpPr>
              <p:spPr>
                <a:xfrm>
                  <a:off x="2419575" y="2591711"/>
                  <a:ext cx="187089" cy="261225"/>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r>
                          <a:rPr lang="en-GB" sz="1100" b="0" i="1" smtClean="0">
                            <a:latin typeface="Cambria Math" panose="02040503050406030204" pitchFamily="18" charset="0"/>
                          </a:rPr>
                          <m:t>𝑋</m:t>
                        </m:r>
                      </m:oMath>
                    </m:oMathPara>
                  </a14:m>
                  <a:endParaRPr lang="en-GB" sz="1100" i="1" baseline="-25000" dirty="0"/>
                </a:p>
              </p:txBody>
            </p:sp>
          </mc:Choice>
          <mc:Fallback xmlns="">
            <p:sp>
              <p:nvSpPr>
                <p:cNvPr id="119" name="TextovéPole 118">
                  <a:extLst>
                    <a:ext uri="{FF2B5EF4-FFF2-40B4-BE49-F238E27FC236}">
                      <a16:creationId xmlns:a16="http://schemas.microsoft.com/office/drawing/2014/main" id="{1129F341-0890-4352-8ECF-8AB4C01D6AF5}"/>
                    </a:ext>
                  </a:extLst>
                </p:cNvPr>
                <p:cNvSpPr txBox="1">
                  <a:spLocks noRot="1" noChangeAspect="1" noMove="1" noResize="1" noEditPoints="1" noAdjustHandles="1" noChangeArrowheads="1" noChangeShapeType="1" noTextEdit="1"/>
                </p:cNvSpPr>
                <p:nvPr/>
              </p:nvSpPr>
              <p:spPr>
                <a:xfrm>
                  <a:off x="2419575" y="2591711"/>
                  <a:ext cx="187089" cy="261225"/>
                </a:xfrm>
                <a:prstGeom prst="rect">
                  <a:avLst/>
                </a:prstGeom>
                <a:blipFill>
                  <a:blip r:embed="rId17"/>
                  <a:stretch>
                    <a:fillRect l="-6452"/>
                  </a:stretch>
                </a:blipFill>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62" name="TextovéPole 61">
                  <a:extLst>
                    <a:ext uri="{FF2B5EF4-FFF2-40B4-BE49-F238E27FC236}">
                      <a16:creationId xmlns:a16="http://schemas.microsoft.com/office/drawing/2014/main" id="{C2CE2847-5FFC-E2B8-5C88-23439F5880FD}"/>
                    </a:ext>
                  </a:extLst>
                </p:cNvPr>
                <p:cNvSpPr txBox="1"/>
                <p:nvPr/>
              </p:nvSpPr>
              <p:spPr>
                <a:xfrm>
                  <a:off x="2771800" y="2595640"/>
                  <a:ext cx="187089" cy="261225"/>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r>
                          <a:rPr lang="en-GB" sz="1100" b="0" i="1" smtClean="0">
                            <a:latin typeface="Cambria Math" panose="02040503050406030204" pitchFamily="18" charset="0"/>
                          </a:rPr>
                          <m:t>𝐵</m:t>
                        </m:r>
                      </m:oMath>
                    </m:oMathPara>
                  </a14:m>
                  <a:endParaRPr lang="en-GB" sz="1100" i="1" baseline="-25000" dirty="0"/>
                </a:p>
              </p:txBody>
            </p:sp>
          </mc:Choice>
          <mc:Fallback xmlns="">
            <p:sp>
              <p:nvSpPr>
                <p:cNvPr id="81" name="TextovéPole 80">
                  <a:extLst>
                    <a:ext uri="{FF2B5EF4-FFF2-40B4-BE49-F238E27FC236}">
                      <a16:creationId xmlns:a16="http://schemas.microsoft.com/office/drawing/2014/main" id="{1129F341-0890-4352-8ECF-8AB4C01D6AF5}"/>
                    </a:ext>
                  </a:extLst>
                </p:cNvPr>
                <p:cNvSpPr txBox="1">
                  <a:spLocks noRot="1" noChangeAspect="1" noMove="1" noResize="1" noEditPoints="1" noAdjustHandles="1" noChangeArrowheads="1" noChangeShapeType="1" noTextEdit="1"/>
                </p:cNvSpPr>
                <p:nvPr/>
              </p:nvSpPr>
              <p:spPr>
                <a:xfrm>
                  <a:off x="2771800" y="2595640"/>
                  <a:ext cx="187089" cy="261225"/>
                </a:xfrm>
                <a:prstGeom prst="rect">
                  <a:avLst/>
                </a:prstGeom>
                <a:blipFill>
                  <a:blip r:embed="rId18"/>
                  <a:stretch>
                    <a:fillRect l="-13333"/>
                  </a:stretch>
                </a:blipFill>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63" name="TextovéPole 62">
                  <a:extLst>
                    <a:ext uri="{FF2B5EF4-FFF2-40B4-BE49-F238E27FC236}">
                      <a16:creationId xmlns:a16="http://schemas.microsoft.com/office/drawing/2014/main" id="{6369D072-1E94-6A95-3BA6-1E188977A362}"/>
                    </a:ext>
                  </a:extLst>
                </p:cNvPr>
                <p:cNvSpPr txBox="1"/>
                <p:nvPr/>
              </p:nvSpPr>
              <p:spPr>
                <a:xfrm>
                  <a:off x="3069741" y="2413204"/>
                  <a:ext cx="187089" cy="261225"/>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sSub>
                          <m:sSubPr>
                            <m:ctrlPr>
                              <a:rPr lang="en-GB" sz="1100" b="0" i="1" smtClean="0">
                                <a:latin typeface="Cambria Math" panose="02040503050406030204" pitchFamily="18" charset="0"/>
                              </a:rPr>
                            </m:ctrlPr>
                          </m:sSubPr>
                          <m:e>
                            <m:r>
                              <a:rPr lang="en-GB" sz="1100" b="0" i="1" smtClean="0">
                                <a:latin typeface="Cambria Math" panose="02040503050406030204" pitchFamily="18" charset="0"/>
                              </a:rPr>
                              <m:t>𝑆</m:t>
                            </m:r>
                          </m:e>
                          <m:sub>
                            <m:r>
                              <a:rPr lang="en-GB" sz="1100" b="0" i="1" smtClean="0">
                                <a:latin typeface="Cambria Math" panose="02040503050406030204" pitchFamily="18" charset="0"/>
                              </a:rPr>
                              <m:t>0</m:t>
                            </m:r>
                          </m:sub>
                        </m:sSub>
                      </m:oMath>
                    </m:oMathPara>
                  </a14:m>
                  <a:endParaRPr lang="en-GB" sz="1100" i="1" baseline="-25000" dirty="0"/>
                </a:p>
              </p:txBody>
            </p:sp>
          </mc:Choice>
          <mc:Fallback xmlns="">
            <p:sp>
              <p:nvSpPr>
                <p:cNvPr id="63" name="TextovéPole 62">
                  <a:extLst>
                    <a:ext uri="{FF2B5EF4-FFF2-40B4-BE49-F238E27FC236}">
                      <a16:creationId xmlns:a16="http://schemas.microsoft.com/office/drawing/2014/main" id="{6369D072-1E94-6A95-3BA6-1E188977A362}"/>
                    </a:ext>
                  </a:extLst>
                </p:cNvPr>
                <p:cNvSpPr txBox="1">
                  <a:spLocks noRot="1" noChangeAspect="1" noMove="1" noResize="1" noEditPoints="1" noAdjustHandles="1" noChangeArrowheads="1" noChangeShapeType="1" noTextEdit="1"/>
                </p:cNvSpPr>
                <p:nvPr/>
              </p:nvSpPr>
              <p:spPr>
                <a:xfrm>
                  <a:off x="3069741" y="2413204"/>
                  <a:ext cx="187089" cy="261225"/>
                </a:xfrm>
                <a:prstGeom prst="rect">
                  <a:avLst/>
                </a:prstGeom>
                <a:blipFill>
                  <a:blip r:embed="rId28"/>
                  <a:stretch>
                    <a:fillRect l="-20000"/>
                  </a:stretch>
                </a:blipFill>
              </p:spPr>
              <p:txBody>
                <a:bodyPr/>
                <a:lstStyle/>
                <a:p>
                  <a:r>
                    <a:rPr lang="en-GB">
                      <a:noFill/>
                    </a:rPr>
                    <a:t> </a:t>
                  </a:r>
                </a:p>
              </p:txBody>
            </p:sp>
          </mc:Fallback>
        </mc:AlternateContent>
        <p:cxnSp>
          <p:nvCxnSpPr>
            <p:cNvPr id="64" name="Přímá spojnice 63">
              <a:extLst>
                <a:ext uri="{FF2B5EF4-FFF2-40B4-BE49-F238E27FC236}">
                  <a16:creationId xmlns:a16="http://schemas.microsoft.com/office/drawing/2014/main" id="{40270AB0-8E82-DDD1-967B-ACFDDCFB54FB}"/>
                </a:ext>
              </a:extLst>
            </p:cNvPr>
            <p:cNvCxnSpPr/>
            <p:nvPr/>
          </p:nvCxnSpPr>
          <p:spPr>
            <a:xfrm>
              <a:off x="3131111" y="2579894"/>
              <a:ext cx="0" cy="110806"/>
            </a:xfrm>
            <a:prstGeom prst="line">
              <a:avLst/>
            </a:prstGeom>
            <a:ln w="12700">
              <a:solidFill>
                <a:schemeClr val="tx1"/>
              </a:solidFill>
              <a:prstDash val="sysDot"/>
              <a:headEnd type="none" w="lg" len="med"/>
              <a:tailEnd type="none" w="lg" len="med"/>
            </a:ln>
          </p:spPr>
          <p:style>
            <a:lnRef idx="1">
              <a:schemeClr val="accent1"/>
            </a:lnRef>
            <a:fillRef idx="0">
              <a:schemeClr val="accent1"/>
            </a:fillRef>
            <a:effectRef idx="0">
              <a:schemeClr val="accent1"/>
            </a:effectRef>
            <a:fontRef idx="minor">
              <a:schemeClr val="tx1"/>
            </a:fontRef>
          </p:style>
        </p:cxnSp>
      </p:grpSp>
      <p:grpSp>
        <p:nvGrpSpPr>
          <p:cNvPr id="65" name="Skupina 64">
            <a:extLst>
              <a:ext uri="{FF2B5EF4-FFF2-40B4-BE49-F238E27FC236}">
                <a16:creationId xmlns:a16="http://schemas.microsoft.com/office/drawing/2014/main" id="{2F1AB269-7398-496C-C1A3-A00D068DF9CC}"/>
              </a:ext>
            </a:extLst>
          </p:cNvPr>
          <p:cNvGrpSpPr/>
          <p:nvPr/>
        </p:nvGrpSpPr>
        <p:grpSpPr>
          <a:xfrm>
            <a:off x="5126400" y="2203200"/>
            <a:ext cx="1301272" cy="1247449"/>
            <a:chOff x="3710218" y="1392489"/>
            <a:chExt cx="1301272" cy="1247449"/>
          </a:xfrm>
        </p:grpSpPr>
        <p:cxnSp>
          <p:nvCxnSpPr>
            <p:cNvPr id="66" name="Přímá spojnice 65">
              <a:extLst>
                <a:ext uri="{FF2B5EF4-FFF2-40B4-BE49-F238E27FC236}">
                  <a16:creationId xmlns:a16="http://schemas.microsoft.com/office/drawing/2014/main" id="{F6A91B2E-B76F-2E51-A7B0-0112213E6FAC}"/>
                </a:ext>
              </a:extLst>
            </p:cNvPr>
            <p:cNvCxnSpPr/>
            <p:nvPr/>
          </p:nvCxnSpPr>
          <p:spPr>
            <a:xfrm>
              <a:off x="3748084" y="1580515"/>
              <a:ext cx="0" cy="971976"/>
            </a:xfrm>
            <a:prstGeom prst="line">
              <a:avLst/>
            </a:prstGeom>
            <a:ln w="6350">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67" name="Přímá spojnice 66">
              <a:extLst>
                <a:ext uri="{FF2B5EF4-FFF2-40B4-BE49-F238E27FC236}">
                  <a16:creationId xmlns:a16="http://schemas.microsoft.com/office/drawing/2014/main" id="{03887016-91B3-B58C-CDE0-792F897CF4BA}"/>
                </a:ext>
              </a:extLst>
            </p:cNvPr>
            <p:cNvCxnSpPr/>
            <p:nvPr/>
          </p:nvCxnSpPr>
          <p:spPr>
            <a:xfrm>
              <a:off x="4551262" y="2089794"/>
              <a:ext cx="0" cy="324000"/>
            </a:xfrm>
            <a:prstGeom prst="line">
              <a:avLst/>
            </a:prstGeom>
            <a:ln w="31750" cap="rnd">
              <a:solidFill>
                <a:srgbClr val="C00000"/>
              </a:solidFill>
              <a:prstDash val="solid"/>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68" name="Přímá spojnice 67">
              <a:extLst>
                <a:ext uri="{FF2B5EF4-FFF2-40B4-BE49-F238E27FC236}">
                  <a16:creationId xmlns:a16="http://schemas.microsoft.com/office/drawing/2014/main" id="{FCCE909A-237E-BF3E-DE1A-186B0BA1D2E5}"/>
                </a:ext>
              </a:extLst>
            </p:cNvPr>
            <p:cNvCxnSpPr/>
            <p:nvPr/>
          </p:nvCxnSpPr>
          <p:spPr>
            <a:xfrm>
              <a:off x="3758700" y="2413044"/>
              <a:ext cx="1245348" cy="0"/>
            </a:xfrm>
            <a:prstGeom prst="line">
              <a:avLst/>
            </a:prstGeom>
            <a:ln w="6350">
              <a:solidFill>
                <a:schemeClr val="accent1"/>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sp>
          <p:nvSpPr>
            <p:cNvPr id="69" name="TextovéPole 68">
              <a:extLst>
                <a:ext uri="{FF2B5EF4-FFF2-40B4-BE49-F238E27FC236}">
                  <a16:creationId xmlns:a16="http://schemas.microsoft.com/office/drawing/2014/main" id="{4ABE6F2D-B08F-9839-698F-FB5B5F92C692}"/>
                </a:ext>
              </a:extLst>
            </p:cNvPr>
            <p:cNvSpPr txBox="1"/>
            <p:nvPr/>
          </p:nvSpPr>
          <p:spPr>
            <a:xfrm>
              <a:off x="3710218" y="1392489"/>
              <a:ext cx="1301272" cy="240066"/>
            </a:xfrm>
            <a:prstGeom prst="rect">
              <a:avLst/>
            </a:prstGeom>
            <a:noFill/>
            <a:ln>
              <a:noFill/>
            </a:ln>
          </p:spPr>
          <p:txBody>
            <a:bodyPr wrap="square" rtlCol="0">
              <a:spAutoFit/>
            </a:bodyPr>
            <a:lstStyle/>
            <a:p>
              <a:pPr marL="0" lvl="2" algn="ctr">
                <a:lnSpc>
                  <a:spcPct val="80000"/>
                </a:lnSpc>
                <a:buClr>
                  <a:srgbClr val="7030A0"/>
                </a:buClr>
                <a:buSzPct val="80000"/>
              </a:pPr>
              <a:r>
                <a:rPr lang="cs-CZ" sz="1200" b="1" dirty="0">
                  <a:latin typeface="Cambria Math" panose="02040503050406030204" pitchFamily="18" charset="0"/>
                  <a:ea typeface="Cambria Math" panose="02040503050406030204" pitchFamily="18" charset="0"/>
                  <a:sym typeface="Wingdings 2" panose="05020102010507070707" pitchFamily="18" charset="2"/>
                </a:rPr>
                <a:t>Down</a:t>
              </a:r>
              <a:r>
                <a:rPr lang="en-GB" sz="1200" b="1" dirty="0">
                  <a:latin typeface="Cambria Math" panose="02040503050406030204" pitchFamily="18" charset="0"/>
                  <a:ea typeface="Cambria Math" panose="02040503050406030204" pitchFamily="18" charset="0"/>
                  <a:sym typeface="Wingdings 2" panose="05020102010507070707" pitchFamily="18" charset="2"/>
                </a:rPr>
                <a:t>-and-</a:t>
              </a:r>
              <a:r>
                <a:rPr lang="cs-CZ" sz="1200" b="1" dirty="0">
                  <a:latin typeface="Cambria Math" panose="02040503050406030204" pitchFamily="18" charset="0"/>
                  <a:ea typeface="Cambria Math" panose="02040503050406030204" pitchFamily="18" charset="0"/>
                  <a:sym typeface="Wingdings 2" panose="05020102010507070707" pitchFamily="18" charset="2"/>
                </a:rPr>
                <a:t>in</a:t>
              </a:r>
              <a:r>
                <a:rPr lang="en-GB" sz="1200" b="1" dirty="0">
                  <a:latin typeface="Cambria Math" panose="02040503050406030204" pitchFamily="18" charset="0"/>
                  <a:ea typeface="Cambria Math" panose="02040503050406030204" pitchFamily="18" charset="0"/>
                  <a:sym typeface="Wingdings 2" panose="05020102010507070707" pitchFamily="18" charset="2"/>
                </a:rPr>
                <a:t> call </a:t>
              </a:r>
              <a:endParaRPr lang="en-GB" sz="1200" b="1" dirty="0">
                <a:latin typeface="Cambria Math" panose="02040503050406030204" pitchFamily="18" charset="0"/>
                <a:ea typeface="Cambria Math" panose="02040503050406030204" pitchFamily="18" charset="0"/>
              </a:endParaRPr>
            </a:p>
          </p:txBody>
        </p:sp>
        <p:cxnSp>
          <p:nvCxnSpPr>
            <p:cNvPr id="70" name="Přímá spojnice 69">
              <a:extLst>
                <a:ext uri="{FF2B5EF4-FFF2-40B4-BE49-F238E27FC236}">
                  <a16:creationId xmlns:a16="http://schemas.microsoft.com/office/drawing/2014/main" id="{1AB8FD1D-3950-C9E5-A967-16215420EFC2}"/>
                </a:ext>
              </a:extLst>
            </p:cNvPr>
            <p:cNvCxnSpPr/>
            <p:nvPr/>
          </p:nvCxnSpPr>
          <p:spPr>
            <a:xfrm>
              <a:off x="3754685" y="2420773"/>
              <a:ext cx="457071" cy="0"/>
            </a:xfrm>
            <a:prstGeom prst="line">
              <a:avLst/>
            </a:prstGeom>
            <a:ln w="31750" cap="rnd">
              <a:solidFill>
                <a:srgbClr val="C00000"/>
              </a:solidFill>
              <a:prstDash val="solid"/>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71" name="Přímá spojnice 70">
              <a:extLst>
                <a:ext uri="{FF2B5EF4-FFF2-40B4-BE49-F238E27FC236}">
                  <a16:creationId xmlns:a16="http://schemas.microsoft.com/office/drawing/2014/main" id="{54EDA7E9-ED29-404E-B789-10A98271B350}"/>
                </a:ext>
              </a:extLst>
            </p:cNvPr>
            <p:cNvCxnSpPr/>
            <p:nvPr/>
          </p:nvCxnSpPr>
          <p:spPr>
            <a:xfrm flipH="1">
              <a:off x="4211756" y="1675114"/>
              <a:ext cx="739911" cy="739913"/>
            </a:xfrm>
            <a:prstGeom prst="line">
              <a:avLst/>
            </a:prstGeom>
            <a:ln w="12700">
              <a:solidFill>
                <a:schemeClr val="tx1"/>
              </a:solidFill>
              <a:prstDash val="sysDot"/>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72" name="Přímá spojnice 71">
              <a:extLst>
                <a:ext uri="{FF2B5EF4-FFF2-40B4-BE49-F238E27FC236}">
                  <a16:creationId xmlns:a16="http://schemas.microsoft.com/office/drawing/2014/main" id="{546841F1-EB53-7F6E-6E68-4D9ACF3F8BDC}"/>
                </a:ext>
              </a:extLst>
            </p:cNvPr>
            <p:cNvCxnSpPr>
              <a:cxnSpLocks/>
            </p:cNvCxnSpPr>
            <p:nvPr/>
          </p:nvCxnSpPr>
          <p:spPr>
            <a:xfrm flipH="1">
              <a:off x="4218097" y="2090364"/>
              <a:ext cx="315172" cy="328070"/>
            </a:xfrm>
            <a:prstGeom prst="line">
              <a:avLst/>
            </a:prstGeom>
            <a:ln w="31750" cap="rnd">
              <a:solidFill>
                <a:srgbClr val="C00000"/>
              </a:solidFill>
              <a:prstDash val="solid"/>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73" name="Přímá spojnice 72">
              <a:extLst>
                <a:ext uri="{FF2B5EF4-FFF2-40B4-BE49-F238E27FC236}">
                  <a16:creationId xmlns:a16="http://schemas.microsoft.com/office/drawing/2014/main" id="{47FEE1B5-DAFA-DCBE-710A-8113F13122BD}"/>
                </a:ext>
              </a:extLst>
            </p:cNvPr>
            <p:cNvCxnSpPr/>
            <p:nvPr/>
          </p:nvCxnSpPr>
          <p:spPr>
            <a:xfrm>
              <a:off x="3757015" y="2081590"/>
              <a:ext cx="800498" cy="0"/>
            </a:xfrm>
            <a:prstGeom prst="line">
              <a:avLst/>
            </a:prstGeom>
            <a:ln w="12700">
              <a:solidFill>
                <a:schemeClr val="tx1"/>
              </a:solidFill>
              <a:prstDash val="sysDot"/>
              <a:headEnd type="none" w="lg" len="med"/>
              <a:tailEnd type="none" w="lg"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76" name="TextovéPole 75">
                  <a:extLst>
                    <a:ext uri="{FF2B5EF4-FFF2-40B4-BE49-F238E27FC236}">
                      <a16:creationId xmlns:a16="http://schemas.microsoft.com/office/drawing/2014/main" id="{7FE9057E-7540-5AC7-E988-6B6D078203B9}"/>
                    </a:ext>
                  </a:extLst>
                </p:cNvPr>
                <p:cNvSpPr txBox="1"/>
                <p:nvPr/>
              </p:nvSpPr>
              <p:spPr>
                <a:xfrm>
                  <a:off x="4119345" y="2374784"/>
                  <a:ext cx="187089" cy="261225"/>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r>
                          <a:rPr lang="en-GB" sz="1100" b="0" i="1" smtClean="0">
                            <a:latin typeface="Cambria Math" panose="02040503050406030204" pitchFamily="18" charset="0"/>
                          </a:rPr>
                          <m:t>𝑋</m:t>
                        </m:r>
                      </m:oMath>
                    </m:oMathPara>
                  </a14:m>
                  <a:endParaRPr lang="en-GB" sz="1100" i="1" baseline="-25000" dirty="0"/>
                </a:p>
              </p:txBody>
            </p:sp>
          </mc:Choice>
          <mc:Fallback xmlns="">
            <p:sp>
              <p:nvSpPr>
                <p:cNvPr id="106" name="TextovéPole 105">
                  <a:extLst>
                    <a:ext uri="{FF2B5EF4-FFF2-40B4-BE49-F238E27FC236}">
                      <a16:creationId xmlns:a16="http://schemas.microsoft.com/office/drawing/2014/main" id="{1129F341-0890-4352-8ECF-8AB4C01D6AF5}"/>
                    </a:ext>
                  </a:extLst>
                </p:cNvPr>
                <p:cNvSpPr txBox="1">
                  <a:spLocks noRot="1" noChangeAspect="1" noMove="1" noResize="1" noEditPoints="1" noAdjustHandles="1" noChangeArrowheads="1" noChangeShapeType="1" noTextEdit="1"/>
                </p:cNvSpPr>
                <p:nvPr/>
              </p:nvSpPr>
              <p:spPr>
                <a:xfrm>
                  <a:off x="4119345" y="2374784"/>
                  <a:ext cx="187089" cy="261225"/>
                </a:xfrm>
                <a:prstGeom prst="rect">
                  <a:avLst/>
                </a:prstGeom>
                <a:blipFill>
                  <a:blip r:embed="rId20"/>
                  <a:stretch>
                    <a:fillRect l="-6452"/>
                  </a:stretch>
                </a:blipFill>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77" name="TextovéPole 76">
                  <a:extLst>
                    <a:ext uri="{FF2B5EF4-FFF2-40B4-BE49-F238E27FC236}">
                      <a16:creationId xmlns:a16="http://schemas.microsoft.com/office/drawing/2014/main" id="{D0E8CC0C-E875-18DD-25E4-E84DE0B4B852}"/>
                    </a:ext>
                  </a:extLst>
                </p:cNvPr>
                <p:cNvSpPr txBox="1"/>
                <p:nvPr/>
              </p:nvSpPr>
              <p:spPr>
                <a:xfrm>
                  <a:off x="4471570" y="2378713"/>
                  <a:ext cx="187089" cy="261225"/>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r>
                          <a:rPr lang="en-GB" sz="1100" b="0" i="1" smtClean="0">
                            <a:latin typeface="Cambria Math" panose="02040503050406030204" pitchFamily="18" charset="0"/>
                          </a:rPr>
                          <m:t>𝐵</m:t>
                        </m:r>
                      </m:oMath>
                    </m:oMathPara>
                  </a14:m>
                  <a:endParaRPr lang="en-GB" sz="1100" i="1" baseline="-25000" dirty="0"/>
                </a:p>
              </p:txBody>
            </p:sp>
          </mc:Choice>
          <mc:Fallback xmlns="">
            <p:sp>
              <p:nvSpPr>
                <p:cNvPr id="111" name="TextovéPole 110">
                  <a:extLst>
                    <a:ext uri="{FF2B5EF4-FFF2-40B4-BE49-F238E27FC236}">
                      <a16:creationId xmlns:a16="http://schemas.microsoft.com/office/drawing/2014/main" id="{1129F341-0890-4352-8ECF-8AB4C01D6AF5}"/>
                    </a:ext>
                  </a:extLst>
                </p:cNvPr>
                <p:cNvSpPr txBox="1">
                  <a:spLocks noRot="1" noChangeAspect="1" noMove="1" noResize="1" noEditPoints="1" noAdjustHandles="1" noChangeArrowheads="1" noChangeShapeType="1" noTextEdit="1"/>
                </p:cNvSpPr>
                <p:nvPr/>
              </p:nvSpPr>
              <p:spPr>
                <a:xfrm>
                  <a:off x="4471570" y="2378713"/>
                  <a:ext cx="187089" cy="261225"/>
                </a:xfrm>
                <a:prstGeom prst="rect">
                  <a:avLst/>
                </a:prstGeom>
                <a:blipFill>
                  <a:blip r:embed="rId21"/>
                  <a:stretch>
                    <a:fillRect l="-9677"/>
                  </a:stretch>
                </a:blipFill>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79" name="TextovéPole 78">
                  <a:extLst>
                    <a:ext uri="{FF2B5EF4-FFF2-40B4-BE49-F238E27FC236}">
                      <a16:creationId xmlns:a16="http://schemas.microsoft.com/office/drawing/2014/main" id="{BB477A56-CB99-6707-E62A-D1C2B9598341}"/>
                    </a:ext>
                  </a:extLst>
                </p:cNvPr>
                <p:cNvSpPr txBox="1"/>
                <p:nvPr/>
              </p:nvSpPr>
              <p:spPr>
                <a:xfrm>
                  <a:off x="4739818" y="2193251"/>
                  <a:ext cx="187089" cy="261225"/>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sSub>
                          <m:sSubPr>
                            <m:ctrlPr>
                              <a:rPr lang="en-GB" sz="1100" b="0" i="1" smtClean="0">
                                <a:latin typeface="Cambria Math" panose="02040503050406030204" pitchFamily="18" charset="0"/>
                              </a:rPr>
                            </m:ctrlPr>
                          </m:sSubPr>
                          <m:e>
                            <m:r>
                              <a:rPr lang="en-GB" sz="1100" b="0" i="1" smtClean="0">
                                <a:latin typeface="Cambria Math" panose="02040503050406030204" pitchFamily="18" charset="0"/>
                              </a:rPr>
                              <m:t>𝑆</m:t>
                            </m:r>
                          </m:e>
                          <m:sub>
                            <m:r>
                              <a:rPr lang="en-GB" sz="1100" b="0" i="1" smtClean="0">
                                <a:latin typeface="Cambria Math" panose="02040503050406030204" pitchFamily="18" charset="0"/>
                              </a:rPr>
                              <m:t>0</m:t>
                            </m:r>
                          </m:sub>
                        </m:sSub>
                      </m:oMath>
                    </m:oMathPara>
                  </a14:m>
                  <a:endParaRPr lang="en-GB" sz="1100" i="1" baseline="-25000" dirty="0"/>
                </a:p>
              </p:txBody>
            </p:sp>
          </mc:Choice>
          <mc:Fallback xmlns="">
            <p:sp>
              <p:nvSpPr>
                <p:cNvPr id="79" name="TextovéPole 78">
                  <a:extLst>
                    <a:ext uri="{FF2B5EF4-FFF2-40B4-BE49-F238E27FC236}">
                      <a16:creationId xmlns:a16="http://schemas.microsoft.com/office/drawing/2014/main" id="{BB477A56-CB99-6707-E62A-D1C2B9598341}"/>
                    </a:ext>
                  </a:extLst>
                </p:cNvPr>
                <p:cNvSpPr txBox="1">
                  <a:spLocks noRot="1" noChangeAspect="1" noMove="1" noResize="1" noEditPoints="1" noAdjustHandles="1" noChangeArrowheads="1" noChangeShapeType="1" noTextEdit="1"/>
                </p:cNvSpPr>
                <p:nvPr/>
              </p:nvSpPr>
              <p:spPr>
                <a:xfrm>
                  <a:off x="4739818" y="2193251"/>
                  <a:ext cx="187089" cy="261225"/>
                </a:xfrm>
                <a:prstGeom prst="rect">
                  <a:avLst/>
                </a:prstGeom>
                <a:blipFill>
                  <a:blip r:embed="rId29"/>
                  <a:stretch>
                    <a:fillRect l="-19355"/>
                  </a:stretch>
                </a:blipFill>
              </p:spPr>
              <p:txBody>
                <a:bodyPr/>
                <a:lstStyle/>
                <a:p>
                  <a:r>
                    <a:rPr lang="en-GB">
                      <a:noFill/>
                    </a:rPr>
                    <a:t> </a:t>
                  </a:r>
                </a:p>
              </p:txBody>
            </p:sp>
          </mc:Fallback>
        </mc:AlternateContent>
        <p:cxnSp>
          <p:nvCxnSpPr>
            <p:cNvPr id="80" name="Přímá spojnice 79">
              <a:extLst>
                <a:ext uri="{FF2B5EF4-FFF2-40B4-BE49-F238E27FC236}">
                  <a16:creationId xmlns:a16="http://schemas.microsoft.com/office/drawing/2014/main" id="{13EA8235-6B74-F650-8EA3-D7CA48B69201}"/>
                </a:ext>
              </a:extLst>
            </p:cNvPr>
            <p:cNvCxnSpPr/>
            <p:nvPr/>
          </p:nvCxnSpPr>
          <p:spPr>
            <a:xfrm>
              <a:off x="4811818" y="2359941"/>
              <a:ext cx="0" cy="110806"/>
            </a:xfrm>
            <a:prstGeom prst="line">
              <a:avLst/>
            </a:prstGeom>
            <a:ln w="12700">
              <a:solidFill>
                <a:schemeClr val="tx1"/>
              </a:solidFill>
              <a:prstDash val="sysDot"/>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82" name="Přímá spojnice 81">
              <a:extLst>
                <a:ext uri="{FF2B5EF4-FFF2-40B4-BE49-F238E27FC236}">
                  <a16:creationId xmlns:a16="http://schemas.microsoft.com/office/drawing/2014/main" id="{F000A9C1-AA26-B066-B3B2-AEEBACF681BA}"/>
                </a:ext>
              </a:extLst>
            </p:cNvPr>
            <p:cNvCxnSpPr/>
            <p:nvPr/>
          </p:nvCxnSpPr>
          <p:spPr>
            <a:xfrm>
              <a:off x="4554419" y="2418036"/>
              <a:ext cx="457071" cy="0"/>
            </a:xfrm>
            <a:prstGeom prst="line">
              <a:avLst/>
            </a:prstGeom>
            <a:ln w="31750" cap="rnd">
              <a:solidFill>
                <a:srgbClr val="C00000"/>
              </a:solidFill>
              <a:prstDash val="solid"/>
              <a:headEnd type="none" w="lg" len="med"/>
              <a:tailEnd type="none" w="lg" len="med"/>
            </a:ln>
          </p:spPr>
          <p:style>
            <a:lnRef idx="1">
              <a:schemeClr val="accent1"/>
            </a:lnRef>
            <a:fillRef idx="0">
              <a:schemeClr val="accent1"/>
            </a:fillRef>
            <a:effectRef idx="0">
              <a:schemeClr val="accent1"/>
            </a:effectRef>
            <a:fontRef idx="minor">
              <a:schemeClr val="tx1"/>
            </a:fontRef>
          </p:style>
        </p:cxnSp>
      </p:grpSp>
      <p:grpSp>
        <p:nvGrpSpPr>
          <p:cNvPr id="28" name="Skupina 27">
            <a:extLst>
              <a:ext uri="{FF2B5EF4-FFF2-40B4-BE49-F238E27FC236}">
                <a16:creationId xmlns:a16="http://schemas.microsoft.com/office/drawing/2014/main" id="{CB8D4687-EC2F-5EEF-B382-3ECC84B70804}"/>
              </a:ext>
            </a:extLst>
          </p:cNvPr>
          <p:cNvGrpSpPr/>
          <p:nvPr/>
        </p:nvGrpSpPr>
        <p:grpSpPr>
          <a:xfrm>
            <a:off x="5109900" y="4334399"/>
            <a:ext cx="1293830" cy="1252092"/>
            <a:chOff x="3275856" y="4920707"/>
            <a:chExt cx="1293830" cy="1252092"/>
          </a:xfrm>
        </p:grpSpPr>
        <mc:AlternateContent xmlns:mc="http://schemas.openxmlformats.org/markup-compatibility/2006" xmlns:a14="http://schemas.microsoft.com/office/drawing/2010/main">
          <mc:Choice Requires="a14">
            <p:sp>
              <p:nvSpPr>
                <p:cNvPr id="84" name="TextovéPole 83">
                  <a:extLst>
                    <a:ext uri="{FF2B5EF4-FFF2-40B4-BE49-F238E27FC236}">
                      <a16:creationId xmlns:a16="http://schemas.microsoft.com/office/drawing/2014/main" id="{72B18F64-D027-5434-CA8D-CE1FD02C4ECF}"/>
                    </a:ext>
                  </a:extLst>
                </p:cNvPr>
                <p:cNvSpPr txBox="1"/>
                <p:nvPr/>
              </p:nvSpPr>
              <p:spPr>
                <a:xfrm>
                  <a:off x="4034356" y="5907645"/>
                  <a:ext cx="187089" cy="261225"/>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r>
                          <a:rPr lang="en-GB" sz="1100" b="0" i="1" smtClean="0">
                            <a:latin typeface="Cambria Math" panose="02040503050406030204" pitchFamily="18" charset="0"/>
                          </a:rPr>
                          <m:t>𝑋</m:t>
                        </m:r>
                      </m:oMath>
                    </m:oMathPara>
                  </a14:m>
                  <a:endParaRPr lang="en-GB" sz="1100" i="1" baseline="-25000" dirty="0"/>
                </a:p>
              </p:txBody>
            </p:sp>
          </mc:Choice>
          <mc:Fallback xmlns="">
            <p:sp>
              <p:nvSpPr>
                <p:cNvPr id="131" name="TextovéPole 130">
                  <a:extLst>
                    <a:ext uri="{FF2B5EF4-FFF2-40B4-BE49-F238E27FC236}">
                      <a16:creationId xmlns:a16="http://schemas.microsoft.com/office/drawing/2014/main" id="{1129F341-0890-4352-8ECF-8AB4C01D6AF5}"/>
                    </a:ext>
                  </a:extLst>
                </p:cNvPr>
                <p:cNvSpPr txBox="1">
                  <a:spLocks noRot="1" noChangeAspect="1" noMove="1" noResize="1" noEditPoints="1" noAdjustHandles="1" noChangeArrowheads="1" noChangeShapeType="1" noTextEdit="1"/>
                </p:cNvSpPr>
                <p:nvPr/>
              </p:nvSpPr>
              <p:spPr>
                <a:xfrm>
                  <a:off x="4034356" y="5907645"/>
                  <a:ext cx="187089" cy="261225"/>
                </a:xfrm>
                <a:prstGeom prst="rect">
                  <a:avLst/>
                </a:prstGeom>
                <a:blipFill>
                  <a:blip r:embed="rId25"/>
                  <a:stretch>
                    <a:fillRect l="-6452"/>
                  </a:stretch>
                </a:blipFill>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85" name="TextovéPole 84">
                  <a:extLst>
                    <a:ext uri="{FF2B5EF4-FFF2-40B4-BE49-F238E27FC236}">
                      <a16:creationId xmlns:a16="http://schemas.microsoft.com/office/drawing/2014/main" id="{C0BCE518-6C48-A367-209F-17D99B166F61}"/>
                    </a:ext>
                  </a:extLst>
                </p:cNvPr>
                <p:cNvSpPr txBox="1"/>
                <p:nvPr/>
              </p:nvSpPr>
              <p:spPr>
                <a:xfrm>
                  <a:off x="3710935" y="5911574"/>
                  <a:ext cx="187089" cy="261225"/>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r>
                          <a:rPr lang="en-GB" sz="1100" b="0" i="1" smtClean="0">
                            <a:latin typeface="Cambria Math" panose="02040503050406030204" pitchFamily="18" charset="0"/>
                          </a:rPr>
                          <m:t>𝐵</m:t>
                        </m:r>
                      </m:oMath>
                    </m:oMathPara>
                  </a14:m>
                  <a:endParaRPr lang="en-GB" sz="1100" i="1" baseline="-25000" dirty="0"/>
                </a:p>
              </p:txBody>
            </p:sp>
          </mc:Choice>
          <mc:Fallback xmlns="">
            <p:sp>
              <p:nvSpPr>
                <p:cNvPr id="132" name="TextovéPole 131">
                  <a:extLst>
                    <a:ext uri="{FF2B5EF4-FFF2-40B4-BE49-F238E27FC236}">
                      <a16:creationId xmlns:a16="http://schemas.microsoft.com/office/drawing/2014/main" id="{1129F341-0890-4352-8ECF-8AB4C01D6AF5}"/>
                    </a:ext>
                  </a:extLst>
                </p:cNvPr>
                <p:cNvSpPr txBox="1">
                  <a:spLocks noRot="1" noChangeAspect="1" noMove="1" noResize="1" noEditPoints="1" noAdjustHandles="1" noChangeArrowheads="1" noChangeShapeType="1" noTextEdit="1"/>
                </p:cNvSpPr>
                <p:nvPr/>
              </p:nvSpPr>
              <p:spPr>
                <a:xfrm>
                  <a:off x="3710935" y="5911574"/>
                  <a:ext cx="187089" cy="261225"/>
                </a:xfrm>
                <a:prstGeom prst="rect">
                  <a:avLst/>
                </a:prstGeom>
                <a:blipFill>
                  <a:blip r:embed="rId26"/>
                  <a:stretch>
                    <a:fillRect l="-9677"/>
                  </a:stretch>
                </a:blipFill>
              </p:spPr>
              <p:txBody>
                <a:bodyPr/>
                <a:lstStyle/>
                <a:p>
                  <a:r>
                    <a:rPr lang="cs-CZ">
                      <a:noFill/>
                    </a:rPr>
                    <a:t> </a:t>
                  </a:r>
                </a:p>
              </p:txBody>
            </p:sp>
          </mc:Fallback>
        </mc:AlternateContent>
        <p:grpSp>
          <p:nvGrpSpPr>
            <p:cNvPr id="87" name="Skupina 86">
              <a:extLst>
                <a:ext uri="{FF2B5EF4-FFF2-40B4-BE49-F238E27FC236}">
                  <a16:creationId xmlns:a16="http://schemas.microsoft.com/office/drawing/2014/main" id="{B3E4A086-74D4-622C-CAFE-897C7FFCF6B5}"/>
                </a:ext>
              </a:extLst>
            </p:cNvPr>
            <p:cNvGrpSpPr/>
            <p:nvPr/>
          </p:nvGrpSpPr>
          <p:grpSpPr>
            <a:xfrm>
              <a:off x="3275856" y="4920707"/>
              <a:ext cx="1293830" cy="1160002"/>
              <a:chOff x="3275856" y="4920707"/>
              <a:chExt cx="1293830" cy="1160002"/>
            </a:xfrm>
          </p:grpSpPr>
          <p:cxnSp>
            <p:nvCxnSpPr>
              <p:cNvPr id="109" name="Přímá spojnice 108">
                <a:extLst>
                  <a:ext uri="{FF2B5EF4-FFF2-40B4-BE49-F238E27FC236}">
                    <a16:creationId xmlns:a16="http://schemas.microsoft.com/office/drawing/2014/main" id="{32650DFD-1AC7-77F2-B01B-A0658AE30B7C}"/>
                  </a:ext>
                </a:extLst>
              </p:cNvPr>
              <p:cNvCxnSpPr/>
              <p:nvPr/>
            </p:nvCxnSpPr>
            <p:spPr>
              <a:xfrm>
                <a:off x="3313722" y="5108733"/>
                <a:ext cx="0" cy="971976"/>
              </a:xfrm>
              <a:prstGeom prst="line">
                <a:avLst/>
              </a:prstGeom>
              <a:ln w="6350">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10" name="Přímá spojnice 109">
                <a:extLst>
                  <a:ext uri="{FF2B5EF4-FFF2-40B4-BE49-F238E27FC236}">
                    <a16:creationId xmlns:a16="http://schemas.microsoft.com/office/drawing/2014/main" id="{CBDC5220-A4AF-22C3-0077-D15768BC48A9}"/>
                  </a:ext>
                </a:extLst>
              </p:cNvPr>
              <p:cNvCxnSpPr/>
              <p:nvPr/>
            </p:nvCxnSpPr>
            <p:spPr>
              <a:xfrm>
                <a:off x="3787596" y="5629962"/>
                <a:ext cx="0" cy="306000"/>
              </a:xfrm>
              <a:prstGeom prst="line">
                <a:avLst/>
              </a:prstGeom>
              <a:ln w="31750" cap="rnd">
                <a:solidFill>
                  <a:srgbClr val="C00000"/>
                </a:solidFill>
                <a:prstDash val="solid"/>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12" name="Přímá spojnice 111">
                <a:extLst>
                  <a:ext uri="{FF2B5EF4-FFF2-40B4-BE49-F238E27FC236}">
                    <a16:creationId xmlns:a16="http://schemas.microsoft.com/office/drawing/2014/main" id="{F23D846A-7925-F524-16FA-E1B87F5C5D90}"/>
                  </a:ext>
                </a:extLst>
              </p:cNvPr>
              <p:cNvCxnSpPr/>
              <p:nvPr/>
            </p:nvCxnSpPr>
            <p:spPr>
              <a:xfrm>
                <a:off x="3324338" y="5941262"/>
                <a:ext cx="1245348" cy="0"/>
              </a:xfrm>
              <a:prstGeom prst="line">
                <a:avLst/>
              </a:prstGeom>
              <a:ln w="6350">
                <a:solidFill>
                  <a:schemeClr val="accent1"/>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sp>
            <p:nvSpPr>
              <p:cNvPr id="121" name="TextovéPole 120">
                <a:extLst>
                  <a:ext uri="{FF2B5EF4-FFF2-40B4-BE49-F238E27FC236}">
                    <a16:creationId xmlns:a16="http://schemas.microsoft.com/office/drawing/2014/main" id="{FBD129A4-2014-64B5-6789-875BBF18AFD2}"/>
                  </a:ext>
                </a:extLst>
              </p:cNvPr>
              <p:cNvSpPr txBox="1"/>
              <p:nvPr/>
            </p:nvSpPr>
            <p:spPr>
              <a:xfrm>
                <a:off x="3275856" y="4920707"/>
                <a:ext cx="1293830" cy="240066"/>
              </a:xfrm>
              <a:prstGeom prst="rect">
                <a:avLst/>
              </a:prstGeom>
              <a:noFill/>
              <a:ln>
                <a:noFill/>
              </a:ln>
            </p:spPr>
            <p:txBody>
              <a:bodyPr wrap="square" rtlCol="0">
                <a:spAutoFit/>
              </a:bodyPr>
              <a:lstStyle/>
              <a:p>
                <a:pPr marL="0" lvl="2" algn="ctr">
                  <a:lnSpc>
                    <a:spcPct val="80000"/>
                  </a:lnSpc>
                  <a:buClr>
                    <a:srgbClr val="7030A0"/>
                  </a:buClr>
                  <a:buSzPct val="80000"/>
                </a:pPr>
                <a:r>
                  <a:rPr lang="cs-CZ" sz="1200" b="1" dirty="0">
                    <a:latin typeface="Cambria Math" panose="02040503050406030204" pitchFamily="18" charset="0"/>
                    <a:ea typeface="Cambria Math" panose="02040503050406030204" pitchFamily="18" charset="0"/>
                    <a:sym typeface="Wingdings 2" panose="05020102010507070707" pitchFamily="18" charset="2"/>
                  </a:rPr>
                  <a:t>Down</a:t>
                </a:r>
                <a:r>
                  <a:rPr lang="en-GB" sz="1200" b="1" dirty="0">
                    <a:latin typeface="Cambria Math" panose="02040503050406030204" pitchFamily="18" charset="0"/>
                    <a:ea typeface="Cambria Math" panose="02040503050406030204" pitchFamily="18" charset="0"/>
                    <a:sym typeface="Wingdings 2" panose="05020102010507070707" pitchFamily="18" charset="2"/>
                  </a:rPr>
                  <a:t>-and-</a:t>
                </a:r>
                <a:r>
                  <a:rPr lang="cs-CZ" sz="1200" b="1" dirty="0">
                    <a:latin typeface="Cambria Math" panose="02040503050406030204" pitchFamily="18" charset="0"/>
                    <a:ea typeface="Cambria Math" panose="02040503050406030204" pitchFamily="18" charset="0"/>
                    <a:sym typeface="Wingdings 2" panose="05020102010507070707" pitchFamily="18" charset="2"/>
                  </a:rPr>
                  <a:t>in</a:t>
                </a:r>
                <a:r>
                  <a:rPr lang="en-GB" sz="1200" b="1" dirty="0">
                    <a:latin typeface="Cambria Math" panose="02040503050406030204" pitchFamily="18" charset="0"/>
                    <a:ea typeface="Cambria Math" panose="02040503050406030204" pitchFamily="18" charset="0"/>
                    <a:sym typeface="Wingdings 2" panose="05020102010507070707" pitchFamily="18" charset="2"/>
                  </a:rPr>
                  <a:t> put</a:t>
                </a:r>
                <a:endParaRPr lang="en-GB" sz="1200" b="1" dirty="0">
                  <a:latin typeface="Cambria Math" panose="02040503050406030204" pitchFamily="18" charset="0"/>
                  <a:ea typeface="Cambria Math" panose="02040503050406030204" pitchFamily="18" charset="0"/>
                </a:endParaRPr>
              </a:p>
            </p:txBody>
          </p:sp>
          <p:cxnSp>
            <p:nvCxnSpPr>
              <p:cNvPr id="126" name="Přímá spojnice 125">
                <a:extLst>
                  <a:ext uri="{FF2B5EF4-FFF2-40B4-BE49-F238E27FC236}">
                    <a16:creationId xmlns:a16="http://schemas.microsoft.com/office/drawing/2014/main" id="{57D770D2-FD63-B1E2-4005-8AFC6BA2E458}"/>
                  </a:ext>
                </a:extLst>
              </p:cNvPr>
              <p:cNvCxnSpPr/>
              <p:nvPr/>
            </p:nvCxnSpPr>
            <p:spPr>
              <a:xfrm flipH="1" flipV="1">
                <a:off x="3312562" y="5152663"/>
                <a:ext cx="790584" cy="790582"/>
              </a:xfrm>
              <a:prstGeom prst="line">
                <a:avLst/>
              </a:prstGeom>
              <a:ln w="12700">
                <a:solidFill>
                  <a:schemeClr val="tx1"/>
                </a:solidFill>
                <a:prstDash val="sysDot"/>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34" name="Přímá spojnice 133">
                <a:extLst>
                  <a:ext uri="{FF2B5EF4-FFF2-40B4-BE49-F238E27FC236}">
                    <a16:creationId xmlns:a16="http://schemas.microsoft.com/office/drawing/2014/main" id="{54493D95-0F57-9718-C80B-0DE9C996CA08}"/>
                  </a:ext>
                </a:extLst>
              </p:cNvPr>
              <p:cNvCxnSpPr/>
              <p:nvPr/>
            </p:nvCxnSpPr>
            <p:spPr>
              <a:xfrm flipH="1" flipV="1">
                <a:off x="3341069" y="5172885"/>
                <a:ext cx="443460" cy="443457"/>
              </a:xfrm>
              <a:prstGeom prst="line">
                <a:avLst/>
              </a:prstGeom>
              <a:ln w="31750" cap="rnd">
                <a:solidFill>
                  <a:srgbClr val="C00000"/>
                </a:solidFill>
                <a:prstDash val="solid"/>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35" name="Přímá spojnice 134">
                <a:extLst>
                  <a:ext uri="{FF2B5EF4-FFF2-40B4-BE49-F238E27FC236}">
                    <a16:creationId xmlns:a16="http://schemas.microsoft.com/office/drawing/2014/main" id="{5E894C35-5720-8A20-50F7-A696FA5A5B09}"/>
                  </a:ext>
                </a:extLst>
              </p:cNvPr>
              <p:cNvCxnSpPr/>
              <p:nvPr/>
            </p:nvCxnSpPr>
            <p:spPr>
              <a:xfrm>
                <a:off x="3323700" y="5617492"/>
                <a:ext cx="463896" cy="0"/>
              </a:xfrm>
              <a:prstGeom prst="line">
                <a:avLst/>
              </a:prstGeom>
              <a:ln w="12700">
                <a:solidFill>
                  <a:schemeClr val="tx1"/>
                </a:solidFill>
                <a:prstDash val="sysDot"/>
                <a:headEnd type="none" w="lg" len="med"/>
                <a:tailEnd type="none" w="lg"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36" name="TextovéPole 135">
                    <a:extLst>
                      <a:ext uri="{FF2B5EF4-FFF2-40B4-BE49-F238E27FC236}">
                        <a16:creationId xmlns:a16="http://schemas.microsoft.com/office/drawing/2014/main" id="{B7AF44A5-DC2E-C046-E8CB-496CA5401E8F}"/>
                      </a:ext>
                    </a:extLst>
                  </p:cNvPr>
                  <p:cNvSpPr txBox="1"/>
                  <p:nvPr/>
                </p:nvSpPr>
                <p:spPr>
                  <a:xfrm>
                    <a:off x="4321956" y="5721469"/>
                    <a:ext cx="187089" cy="261225"/>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sSub>
                            <m:sSubPr>
                              <m:ctrlPr>
                                <a:rPr lang="en-GB" sz="1100" b="0" i="1" smtClean="0">
                                  <a:latin typeface="Cambria Math" panose="02040503050406030204" pitchFamily="18" charset="0"/>
                                </a:rPr>
                              </m:ctrlPr>
                            </m:sSubPr>
                            <m:e>
                              <m:r>
                                <a:rPr lang="en-GB" sz="1100" b="0" i="1" smtClean="0">
                                  <a:latin typeface="Cambria Math" panose="02040503050406030204" pitchFamily="18" charset="0"/>
                                </a:rPr>
                                <m:t>𝑆</m:t>
                              </m:r>
                            </m:e>
                            <m:sub>
                              <m:r>
                                <a:rPr lang="en-GB" sz="1100" b="0" i="1" smtClean="0">
                                  <a:latin typeface="Cambria Math" panose="02040503050406030204" pitchFamily="18" charset="0"/>
                                </a:rPr>
                                <m:t>0</m:t>
                              </m:r>
                            </m:sub>
                          </m:sSub>
                        </m:oMath>
                      </m:oMathPara>
                    </a14:m>
                    <a:endParaRPr lang="en-GB" sz="1100" i="1" baseline="-25000" dirty="0"/>
                  </a:p>
                </p:txBody>
              </p:sp>
            </mc:Choice>
            <mc:Fallback xmlns="">
              <p:sp>
                <p:nvSpPr>
                  <p:cNvPr id="136" name="TextovéPole 135">
                    <a:extLst>
                      <a:ext uri="{FF2B5EF4-FFF2-40B4-BE49-F238E27FC236}">
                        <a16:creationId xmlns:a16="http://schemas.microsoft.com/office/drawing/2014/main" id="{B7AF44A5-DC2E-C046-E8CB-496CA5401E8F}"/>
                      </a:ext>
                    </a:extLst>
                  </p:cNvPr>
                  <p:cNvSpPr txBox="1">
                    <a:spLocks noRot="1" noChangeAspect="1" noMove="1" noResize="1" noEditPoints="1" noAdjustHandles="1" noChangeArrowheads="1" noChangeShapeType="1" noTextEdit="1"/>
                  </p:cNvSpPr>
                  <p:nvPr/>
                </p:nvSpPr>
                <p:spPr>
                  <a:xfrm>
                    <a:off x="4321956" y="5721469"/>
                    <a:ext cx="187089" cy="261225"/>
                  </a:xfrm>
                  <a:prstGeom prst="rect">
                    <a:avLst/>
                  </a:prstGeom>
                  <a:blipFill>
                    <a:blip r:embed="rId30"/>
                    <a:stretch>
                      <a:fillRect l="-19355"/>
                    </a:stretch>
                  </a:blipFill>
                </p:spPr>
                <p:txBody>
                  <a:bodyPr/>
                  <a:lstStyle/>
                  <a:p>
                    <a:r>
                      <a:rPr lang="en-GB">
                        <a:noFill/>
                      </a:rPr>
                      <a:t> </a:t>
                    </a:r>
                  </a:p>
                </p:txBody>
              </p:sp>
            </mc:Fallback>
          </mc:AlternateContent>
          <p:cxnSp>
            <p:nvCxnSpPr>
              <p:cNvPr id="137" name="Přímá spojnice 136">
                <a:extLst>
                  <a:ext uri="{FF2B5EF4-FFF2-40B4-BE49-F238E27FC236}">
                    <a16:creationId xmlns:a16="http://schemas.microsoft.com/office/drawing/2014/main" id="{58980906-D7F3-F7F1-C8CA-6927B3CE82FA}"/>
                  </a:ext>
                </a:extLst>
              </p:cNvPr>
              <p:cNvCxnSpPr/>
              <p:nvPr/>
            </p:nvCxnSpPr>
            <p:spPr>
              <a:xfrm>
                <a:off x="4393956" y="5888159"/>
                <a:ext cx="0" cy="110806"/>
              </a:xfrm>
              <a:prstGeom prst="line">
                <a:avLst/>
              </a:prstGeom>
              <a:ln w="12700">
                <a:solidFill>
                  <a:schemeClr val="tx1"/>
                </a:solidFill>
                <a:prstDash val="sysDot"/>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38" name="Přímá spojnice 137">
                <a:extLst>
                  <a:ext uri="{FF2B5EF4-FFF2-40B4-BE49-F238E27FC236}">
                    <a16:creationId xmlns:a16="http://schemas.microsoft.com/office/drawing/2014/main" id="{1367A923-B24C-8E4F-636F-F3F6B181F5C8}"/>
                  </a:ext>
                </a:extLst>
              </p:cNvPr>
              <p:cNvCxnSpPr/>
              <p:nvPr/>
            </p:nvCxnSpPr>
            <p:spPr>
              <a:xfrm>
                <a:off x="3792101" y="5941422"/>
                <a:ext cx="707253" cy="0"/>
              </a:xfrm>
              <a:prstGeom prst="line">
                <a:avLst/>
              </a:prstGeom>
              <a:ln w="31750" cap="rnd">
                <a:solidFill>
                  <a:srgbClr val="C00000"/>
                </a:solidFill>
                <a:prstDash val="solid"/>
                <a:headEnd type="none" w="lg" len="med"/>
                <a:tailEnd type="none" w="lg" len="med"/>
              </a:ln>
            </p:spPr>
            <p:style>
              <a:lnRef idx="1">
                <a:schemeClr val="accent1"/>
              </a:lnRef>
              <a:fillRef idx="0">
                <a:schemeClr val="accent1"/>
              </a:fillRef>
              <a:effectRef idx="0">
                <a:schemeClr val="accent1"/>
              </a:effectRef>
              <a:fontRef idx="minor">
                <a:schemeClr val="tx1"/>
              </a:fontRef>
            </p:style>
          </p:cxnSp>
        </p:grpSp>
      </p:grpSp>
      <p:grpSp>
        <p:nvGrpSpPr>
          <p:cNvPr id="139" name="Skupina 138">
            <a:extLst>
              <a:ext uri="{FF2B5EF4-FFF2-40B4-BE49-F238E27FC236}">
                <a16:creationId xmlns:a16="http://schemas.microsoft.com/office/drawing/2014/main" id="{B7CEDEC9-C459-CCC3-DBF7-527FAD2E7D2E}"/>
              </a:ext>
            </a:extLst>
          </p:cNvPr>
          <p:cNvGrpSpPr/>
          <p:nvPr/>
        </p:nvGrpSpPr>
        <p:grpSpPr>
          <a:xfrm>
            <a:off x="6973200" y="4334400"/>
            <a:ext cx="1473478" cy="1244597"/>
            <a:chOff x="1579090" y="4833505"/>
            <a:chExt cx="1473478" cy="1244597"/>
          </a:xfrm>
        </p:grpSpPr>
        <p:cxnSp>
          <p:nvCxnSpPr>
            <p:cNvPr id="140" name="Přímá spojnice 139">
              <a:extLst>
                <a:ext uri="{FF2B5EF4-FFF2-40B4-BE49-F238E27FC236}">
                  <a16:creationId xmlns:a16="http://schemas.microsoft.com/office/drawing/2014/main" id="{852759EC-87E9-225A-3632-FF185ACCF045}"/>
                </a:ext>
              </a:extLst>
            </p:cNvPr>
            <p:cNvCxnSpPr/>
            <p:nvPr/>
          </p:nvCxnSpPr>
          <p:spPr>
            <a:xfrm>
              <a:off x="1691126" y="5021531"/>
              <a:ext cx="0" cy="971976"/>
            </a:xfrm>
            <a:prstGeom prst="line">
              <a:avLst/>
            </a:prstGeom>
            <a:ln w="6350">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41" name="Přímá spojnice 140">
              <a:extLst>
                <a:ext uri="{FF2B5EF4-FFF2-40B4-BE49-F238E27FC236}">
                  <a16:creationId xmlns:a16="http://schemas.microsoft.com/office/drawing/2014/main" id="{97EAC160-F6FE-ACD1-41DC-B984804CE4AB}"/>
                </a:ext>
              </a:extLst>
            </p:cNvPr>
            <p:cNvCxnSpPr/>
            <p:nvPr/>
          </p:nvCxnSpPr>
          <p:spPr>
            <a:xfrm>
              <a:off x="2165000" y="5518536"/>
              <a:ext cx="0" cy="350811"/>
            </a:xfrm>
            <a:prstGeom prst="line">
              <a:avLst/>
            </a:prstGeom>
            <a:ln w="31750">
              <a:solidFill>
                <a:srgbClr val="C00000"/>
              </a:solidFill>
              <a:prstDash val="solid"/>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42" name="Přímá spojnice 141">
              <a:extLst>
                <a:ext uri="{FF2B5EF4-FFF2-40B4-BE49-F238E27FC236}">
                  <a16:creationId xmlns:a16="http://schemas.microsoft.com/office/drawing/2014/main" id="{3A9EB315-B032-888E-0CE0-DF3600441F57}"/>
                </a:ext>
              </a:extLst>
            </p:cNvPr>
            <p:cNvCxnSpPr/>
            <p:nvPr/>
          </p:nvCxnSpPr>
          <p:spPr>
            <a:xfrm>
              <a:off x="1701742" y="5854060"/>
              <a:ext cx="1245348" cy="0"/>
            </a:xfrm>
            <a:prstGeom prst="line">
              <a:avLst/>
            </a:prstGeom>
            <a:ln w="6350">
              <a:solidFill>
                <a:schemeClr val="accent1"/>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sp>
          <p:nvSpPr>
            <p:cNvPr id="143" name="TextovéPole 142">
              <a:extLst>
                <a:ext uri="{FF2B5EF4-FFF2-40B4-BE49-F238E27FC236}">
                  <a16:creationId xmlns:a16="http://schemas.microsoft.com/office/drawing/2014/main" id="{6913FF6E-D5EB-E2E9-C12A-FABAA2A1C11D}"/>
                </a:ext>
              </a:extLst>
            </p:cNvPr>
            <p:cNvSpPr txBox="1"/>
            <p:nvPr/>
          </p:nvSpPr>
          <p:spPr>
            <a:xfrm>
              <a:off x="1579090" y="4833505"/>
              <a:ext cx="1473478" cy="240066"/>
            </a:xfrm>
            <a:prstGeom prst="rect">
              <a:avLst/>
            </a:prstGeom>
            <a:noFill/>
            <a:ln>
              <a:noFill/>
            </a:ln>
          </p:spPr>
          <p:txBody>
            <a:bodyPr wrap="square" rtlCol="0">
              <a:spAutoFit/>
            </a:bodyPr>
            <a:lstStyle/>
            <a:p>
              <a:pPr marL="0" lvl="2" algn="ctr">
                <a:lnSpc>
                  <a:spcPct val="80000"/>
                </a:lnSpc>
                <a:buClr>
                  <a:srgbClr val="7030A0"/>
                </a:buClr>
                <a:buSzPct val="80000"/>
              </a:pPr>
              <a:r>
                <a:rPr lang="cs-CZ" sz="1200" b="1" dirty="0">
                  <a:latin typeface="Cambria Math" panose="02040503050406030204" pitchFamily="18" charset="0"/>
                  <a:ea typeface="Cambria Math" panose="02040503050406030204" pitchFamily="18" charset="0"/>
                  <a:sym typeface="Wingdings 2" panose="05020102010507070707" pitchFamily="18" charset="2"/>
                </a:rPr>
                <a:t>Down</a:t>
              </a:r>
              <a:r>
                <a:rPr lang="en-GB" sz="1200" b="1" dirty="0">
                  <a:latin typeface="Cambria Math" panose="02040503050406030204" pitchFamily="18" charset="0"/>
                  <a:ea typeface="Cambria Math" panose="02040503050406030204" pitchFamily="18" charset="0"/>
                  <a:sym typeface="Wingdings 2" panose="05020102010507070707" pitchFamily="18" charset="2"/>
                </a:rPr>
                <a:t>-and-</a:t>
              </a:r>
              <a:r>
                <a:rPr lang="cs-CZ" sz="1200" b="1" dirty="0">
                  <a:latin typeface="Cambria Math" panose="02040503050406030204" pitchFamily="18" charset="0"/>
                  <a:ea typeface="Cambria Math" panose="02040503050406030204" pitchFamily="18" charset="0"/>
                  <a:sym typeface="Wingdings 2" panose="05020102010507070707" pitchFamily="18" charset="2"/>
                </a:rPr>
                <a:t>out</a:t>
              </a:r>
              <a:r>
                <a:rPr lang="en-GB" sz="1200" b="1" dirty="0">
                  <a:latin typeface="Cambria Math" panose="02040503050406030204" pitchFamily="18" charset="0"/>
                  <a:ea typeface="Cambria Math" panose="02040503050406030204" pitchFamily="18" charset="0"/>
                  <a:sym typeface="Wingdings 2" panose="05020102010507070707" pitchFamily="18" charset="2"/>
                </a:rPr>
                <a:t> put</a:t>
              </a:r>
              <a:endParaRPr lang="en-GB" sz="1200" b="1" dirty="0">
                <a:latin typeface="Cambria Math" panose="02040503050406030204" pitchFamily="18" charset="0"/>
                <a:ea typeface="Cambria Math" panose="02040503050406030204" pitchFamily="18" charset="0"/>
              </a:endParaRPr>
            </a:p>
          </p:txBody>
        </p:sp>
        <p:cxnSp>
          <p:nvCxnSpPr>
            <p:cNvPr id="144" name="Přímá spojnice 143">
              <a:extLst>
                <a:ext uri="{FF2B5EF4-FFF2-40B4-BE49-F238E27FC236}">
                  <a16:creationId xmlns:a16="http://schemas.microsoft.com/office/drawing/2014/main" id="{444171DC-CE2F-693C-D0EF-321D0C8BC11F}"/>
                </a:ext>
              </a:extLst>
            </p:cNvPr>
            <p:cNvCxnSpPr/>
            <p:nvPr/>
          </p:nvCxnSpPr>
          <p:spPr>
            <a:xfrm>
              <a:off x="1697727" y="5861789"/>
              <a:ext cx="467273" cy="0"/>
            </a:xfrm>
            <a:prstGeom prst="line">
              <a:avLst/>
            </a:prstGeom>
            <a:ln w="31750" cap="rnd">
              <a:solidFill>
                <a:srgbClr val="C00000"/>
              </a:solidFill>
              <a:prstDash val="solid"/>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45" name="Přímá spojnice 144">
              <a:extLst>
                <a:ext uri="{FF2B5EF4-FFF2-40B4-BE49-F238E27FC236}">
                  <a16:creationId xmlns:a16="http://schemas.microsoft.com/office/drawing/2014/main" id="{45589D11-4B6C-5951-82C7-66BA41CBEC9E}"/>
                </a:ext>
              </a:extLst>
            </p:cNvPr>
            <p:cNvCxnSpPr/>
            <p:nvPr/>
          </p:nvCxnSpPr>
          <p:spPr>
            <a:xfrm flipH="1" flipV="1">
              <a:off x="1689966" y="5065461"/>
              <a:ext cx="790584" cy="790582"/>
            </a:xfrm>
            <a:prstGeom prst="line">
              <a:avLst/>
            </a:prstGeom>
            <a:ln w="12700">
              <a:solidFill>
                <a:schemeClr val="tx1"/>
              </a:solidFill>
              <a:prstDash val="sysDot"/>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46" name="Přímá spojnice 145">
              <a:extLst>
                <a:ext uri="{FF2B5EF4-FFF2-40B4-BE49-F238E27FC236}">
                  <a16:creationId xmlns:a16="http://schemas.microsoft.com/office/drawing/2014/main" id="{9EE79941-FB8A-A686-10E8-0FFC51F7F93C}"/>
                </a:ext>
              </a:extLst>
            </p:cNvPr>
            <p:cNvCxnSpPr/>
            <p:nvPr/>
          </p:nvCxnSpPr>
          <p:spPr>
            <a:xfrm flipH="1" flipV="1">
              <a:off x="2171600" y="5536475"/>
              <a:ext cx="311210" cy="311208"/>
            </a:xfrm>
            <a:prstGeom prst="line">
              <a:avLst/>
            </a:prstGeom>
            <a:ln w="31750" cap="rnd">
              <a:solidFill>
                <a:srgbClr val="C00000"/>
              </a:solidFill>
              <a:prstDash val="solid"/>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47" name="Přímá spojnice 146">
              <a:extLst>
                <a:ext uri="{FF2B5EF4-FFF2-40B4-BE49-F238E27FC236}">
                  <a16:creationId xmlns:a16="http://schemas.microsoft.com/office/drawing/2014/main" id="{27E16A81-F45D-F0FD-8188-E0217328687D}"/>
                </a:ext>
              </a:extLst>
            </p:cNvPr>
            <p:cNvCxnSpPr/>
            <p:nvPr/>
          </p:nvCxnSpPr>
          <p:spPr>
            <a:xfrm>
              <a:off x="1701104" y="5530290"/>
              <a:ext cx="463896" cy="0"/>
            </a:xfrm>
            <a:prstGeom prst="line">
              <a:avLst/>
            </a:prstGeom>
            <a:ln w="12700">
              <a:solidFill>
                <a:schemeClr val="tx1"/>
              </a:solidFill>
              <a:prstDash val="sysDot"/>
              <a:headEnd type="none" w="lg" len="med"/>
              <a:tailEnd type="none" w="lg"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48" name="TextovéPole 147">
                  <a:extLst>
                    <a:ext uri="{FF2B5EF4-FFF2-40B4-BE49-F238E27FC236}">
                      <a16:creationId xmlns:a16="http://schemas.microsoft.com/office/drawing/2014/main" id="{483D54D3-2837-19C0-0031-D2B84DBC7CD2}"/>
                    </a:ext>
                  </a:extLst>
                </p:cNvPr>
                <p:cNvSpPr txBox="1"/>
                <p:nvPr/>
              </p:nvSpPr>
              <p:spPr>
                <a:xfrm>
                  <a:off x="2411760" y="5812948"/>
                  <a:ext cx="187089" cy="261225"/>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r>
                          <a:rPr lang="en-GB" sz="1100" b="0" i="1" smtClean="0">
                            <a:latin typeface="Cambria Math" panose="02040503050406030204" pitchFamily="18" charset="0"/>
                          </a:rPr>
                          <m:t>𝑋</m:t>
                        </m:r>
                      </m:oMath>
                    </m:oMathPara>
                  </a14:m>
                  <a:endParaRPr lang="en-GB" sz="1100" i="1" baseline="-25000" dirty="0"/>
                </a:p>
              </p:txBody>
            </p:sp>
          </mc:Choice>
          <mc:Fallback xmlns="">
            <p:sp>
              <p:nvSpPr>
                <p:cNvPr id="172" name="TextovéPole 171">
                  <a:extLst>
                    <a:ext uri="{FF2B5EF4-FFF2-40B4-BE49-F238E27FC236}">
                      <a16:creationId xmlns:a16="http://schemas.microsoft.com/office/drawing/2014/main" id="{1129F341-0890-4352-8ECF-8AB4C01D6AF5}"/>
                    </a:ext>
                  </a:extLst>
                </p:cNvPr>
                <p:cNvSpPr txBox="1">
                  <a:spLocks noRot="1" noChangeAspect="1" noMove="1" noResize="1" noEditPoints="1" noAdjustHandles="1" noChangeArrowheads="1" noChangeShapeType="1" noTextEdit="1"/>
                </p:cNvSpPr>
                <p:nvPr/>
              </p:nvSpPr>
              <p:spPr>
                <a:xfrm>
                  <a:off x="2411760" y="5812948"/>
                  <a:ext cx="187089" cy="261225"/>
                </a:xfrm>
                <a:prstGeom prst="rect">
                  <a:avLst/>
                </a:prstGeom>
                <a:blipFill>
                  <a:blip r:embed="rId24"/>
                  <a:stretch>
                    <a:fillRect l="-10000"/>
                  </a:stretch>
                </a:blipFill>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149" name="TextovéPole 148">
                  <a:extLst>
                    <a:ext uri="{FF2B5EF4-FFF2-40B4-BE49-F238E27FC236}">
                      <a16:creationId xmlns:a16="http://schemas.microsoft.com/office/drawing/2014/main" id="{474B1634-A113-450D-DD54-8EAA39EC879B}"/>
                    </a:ext>
                  </a:extLst>
                </p:cNvPr>
                <p:cNvSpPr txBox="1"/>
                <p:nvPr/>
              </p:nvSpPr>
              <p:spPr>
                <a:xfrm>
                  <a:off x="2088339" y="5816877"/>
                  <a:ext cx="187089" cy="261225"/>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r>
                          <a:rPr lang="en-GB" sz="1100" b="0" i="1" smtClean="0">
                            <a:latin typeface="Cambria Math" panose="02040503050406030204" pitchFamily="18" charset="0"/>
                          </a:rPr>
                          <m:t>𝐵</m:t>
                        </m:r>
                      </m:oMath>
                    </m:oMathPara>
                  </a14:m>
                  <a:endParaRPr lang="en-GB" sz="1100" i="1" baseline="-25000" dirty="0"/>
                </a:p>
              </p:txBody>
            </p:sp>
          </mc:Choice>
          <mc:Fallback xmlns="">
            <p:sp>
              <p:nvSpPr>
                <p:cNvPr id="173" name="TextovéPole 172">
                  <a:extLst>
                    <a:ext uri="{FF2B5EF4-FFF2-40B4-BE49-F238E27FC236}">
                      <a16:creationId xmlns:a16="http://schemas.microsoft.com/office/drawing/2014/main" id="{1129F341-0890-4352-8ECF-8AB4C01D6AF5}"/>
                    </a:ext>
                  </a:extLst>
                </p:cNvPr>
                <p:cNvSpPr txBox="1">
                  <a:spLocks noRot="1" noChangeAspect="1" noMove="1" noResize="1" noEditPoints="1" noAdjustHandles="1" noChangeArrowheads="1" noChangeShapeType="1" noTextEdit="1"/>
                </p:cNvSpPr>
                <p:nvPr/>
              </p:nvSpPr>
              <p:spPr>
                <a:xfrm>
                  <a:off x="2088339" y="5816877"/>
                  <a:ext cx="187089" cy="261225"/>
                </a:xfrm>
                <a:prstGeom prst="rect">
                  <a:avLst/>
                </a:prstGeom>
                <a:blipFill>
                  <a:blip r:embed="rId18"/>
                  <a:stretch>
                    <a:fillRect l="-13333"/>
                  </a:stretch>
                </a:blipFill>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150" name="TextovéPole 149">
                  <a:extLst>
                    <a:ext uri="{FF2B5EF4-FFF2-40B4-BE49-F238E27FC236}">
                      <a16:creationId xmlns:a16="http://schemas.microsoft.com/office/drawing/2014/main" id="{7AAF05F3-361D-90BF-E1A0-FED5941A73E7}"/>
                    </a:ext>
                  </a:extLst>
                </p:cNvPr>
                <p:cNvSpPr txBox="1"/>
                <p:nvPr/>
              </p:nvSpPr>
              <p:spPr>
                <a:xfrm>
                  <a:off x="2705890" y="5634267"/>
                  <a:ext cx="187089" cy="261225"/>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sSub>
                          <m:sSubPr>
                            <m:ctrlPr>
                              <a:rPr lang="en-GB" sz="1100" b="0" i="1" smtClean="0">
                                <a:latin typeface="Cambria Math" panose="02040503050406030204" pitchFamily="18" charset="0"/>
                              </a:rPr>
                            </m:ctrlPr>
                          </m:sSubPr>
                          <m:e>
                            <m:r>
                              <a:rPr lang="en-GB" sz="1100" b="0" i="1" smtClean="0">
                                <a:latin typeface="Cambria Math" panose="02040503050406030204" pitchFamily="18" charset="0"/>
                              </a:rPr>
                              <m:t>𝑆</m:t>
                            </m:r>
                          </m:e>
                          <m:sub>
                            <m:r>
                              <a:rPr lang="en-GB" sz="1100" b="0" i="1" smtClean="0">
                                <a:latin typeface="Cambria Math" panose="02040503050406030204" pitchFamily="18" charset="0"/>
                              </a:rPr>
                              <m:t>0</m:t>
                            </m:r>
                          </m:sub>
                        </m:sSub>
                      </m:oMath>
                    </m:oMathPara>
                  </a14:m>
                  <a:endParaRPr lang="en-GB" sz="1100" i="1" baseline="-25000" dirty="0"/>
                </a:p>
              </p:txBody>
            </p:sp>
          </mc:Choice>
          <mc:Fallback xmlns="">
            <p:sp>
              <p:nvSpPr>
                <p:cNvPr id="150" name="TextovéPole 149">
                  <a:extLst>
                    <a:ext uri="{FF2B5EF4-FFF2-40B4-BE49-F238E27FC236}">
                      <a16:creationId xmlns:a16="http://schemas.microsoft.com/office/drawing/2014/main" id="{7AAF05F3-361D-90BF-E1A0-FED5941A73E7}"/>
                    </a:ext>
                  </a:extLst>
                </p:cNvPr>
                <p:cNvSpPr txBox="1">
                  <a:spLocks noRot="1" noChangeAspect="1" noMove="1" noResize="1" noEditPoints="1" noAdjustHandles="1" noChangeArrowheads="1" noChangeShapeType="1" noTextEdit="1"/>
                </p:cNvSpPr>
                <p:nvPr/>
              </p:nvSpPr>
              <p:spPr>
                <a:xfrm>
                  <a:off x="2705890" y="5634267"/>
                  <a:ext cx="187089" cy="261225"/>
                </a:xfrm>
                <a:prstGeom prst="rect">
                  <a:avLst/>
                </a:prstGeom>
                <a:blipFill>
                  <a:blip r:embed="rId31"/>
                  <a:stretch>
                    <a:fillRect l="-20000"/>
                  </a:stretch>
                </a:blipFill>
              </p:spPr>
              <p:txBody>
                <a:bodyPr/>
                <a:lstStyle/>
                <a:p>
                  <a:r>
                    <a:rPr lang="en-GB">
                      <a:noFill/>
                    </a:rPr>
                    <a:t> </a:t>
                  </a:r>
                </a:p>
              </p:txBody>
            </p:sp>
          </mc:Fallback>
        </mc:AlternateContent>
        <p:cxnSp>
          <p:nvCxnSpPr>
            <p:cNvPr id="151" name="Přímá spojnice 150">
              <a:extLst>
                <a:ext uri="{FF2B5EF4-FFF2-40B4-BE49-F238E27FC236}">
                  <a16:creationId xmlns:a16="http://schemas.microsoft.com/office/drawing/2014/main" id="{54E662BE-750A-A901-F101-F25D7E44C0F2}"/>
                </a:ext>
              </a:extLst>
            </p:cNvPr>
            <p:cNvCxnSpPr/>
            <p:nvPr/>
          </p:nvCxnSpPr>
          <p:spPr>
            <a:xfrm>
              <a:off x="2777890" y="5800957"/>
              <a:ext cx="0" cy="110806"/>
            </a:xfrm>
            <a:prstGeom prst="line">
              <a:avLst/>
            </a:prstGeom>
            <a:ln w="12700">
              <a:solidFill>
                <a:schemeClr val="tx1"/>
              </a:solidFill>
              <a:prstDash val="sysDot"/>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52" name="Přímá spojnice 151">
              <a:extLst>
                <a:ext uri="{FF2B5EF4-FFF2-40B4-BE49-F238E27FC236}">
                  <a16:creationId xmlns:a16="http://schemas.microsoft.com/office/drawing/2014/main" id="{603376BE-6D92-AA4F-0CC6-C636A2FF9EC7}"/>
                </a:ext>
              </a:extLst>
            </p:cNvPr>
            <p:cNvCxnSpPr/>
            <p:nvPr/>
          </p:nvCxnSpPr>
          <p:spPr>
            <a:xfrm>
              <a:off x="2483768" y="5854220"/>
              <a:ext cx="398965" cy="0"/>
            </a:xfrm>
            <a:prstGeom prst="line">
              <a:avLst/>
            </a:prstGeom>
            <a:ln w="31750" cap="rnd">
              <a:solidFill>
                <a:srgbClr val="C00000"/>
              </a:solidFill>
              <a:prstDash val="solid"/>
              <a:headEnd type="none" w="lg" len="med"/>
              <a:tailEnd type="none" w="lg" len="med"/>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41755542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a:xfrm>
            <a:off x="180000" y="6336000"/>
            <a:ext cx="3312000" cy="360000"/>
          </a:xfrm>
        </p:spPr>
        <p:txBody>
          <a:bodyPr/>
          <a:lstStyle/>
          <a:p>
            <a:r>
              <a:rPr lang="en-GB" dirty="0"/>
              <a:t>Exotic options</a:t>
            </a:r>
          </a:p>
        </p:txBody>
      </p:sp>
      <p:sp>
        <p:nvSpPr>
          <p:cNvPr id="3" name="Zástupný symbol pro číslo snímku 2"/>
          <p:cNvSpPr>
            <a:spLocks noGrp="1"/>
          </p:cNvSpPr>
          <p:nvPr>
            <p:ph type="sldNum" sz="quarter" idx="12"/>
          </p:nvPr>
        </p:nvSpPr>
        <p:spPr>
          <a:xfrm>
            <a:off x="7164000" y="6336000"/>
            <a:ext cx="1800000" cy="360000"/>
          </a:xfrm>
        </p:spPr>
        <p:txBody>
          <a:bodyPr/>
          <a:lstStyle/>
          <a:p>
            <a:pPr algn="r"/>
            <a:fld id="{DFE5482F-2F05-49C5-9E15-73F945A41231}" type="slidenum">
              <a:rPr lang="cs-CZ" smtClean="0"/>
              <a:pPr algn="r"/>
              <a:t>9</a:t>
            </a:fld>
            <a:endParaRPr lang="cs-CZ" dirty="0"/>
          </a:p>
        </p:txBody>
      </p:sp>
      <p:sp>
        <p:nvSpPr>
          <p:cNvPr id="4" name="Nadpis 3"/>
          <p:cNvSpPr>
            <a:spLocks noGrp="1"/>
          </p:cNvSpPr>
          <p:nvPr>
            <p:ph type="title"/>
          </p:nvPr>
        </p:nvSpPr>
        <p:spPr>
          <a:xfrm>
            <a:off x="144000" y="144000"/>
            <a:ext cx="3419864" cy="648072"/>
          </a:xfrm>
        </p:spPr>
        <p:txBody>
          <a:bodyPr/>
          <a:lstStyle/>
          <a:p>
            <a:r>
              <a:rPr lang="en-GB" dirty="0">
                <a:solidFill>
                  <a:srgbClr val="000000"/>
                </a:solidFill>
              </a:rPr>
              <a:t>Barrier options (3)</a:t>
            </a:r>
          </a:p>
        </p:txBody>
      </p:sp>
      <p:sp>
        <p:nvSpPr>
          <p:cNvPr id="29" name="TextovéPole 28"/>
          <p:cNvSpPr txBox="1"/>
          <p:nvPr/>
        </p:nvSpPr>
        <p:spPr>
          <a:xfrm>
            <a:off x="863999" y="864000"/>
            <a:ext cx="7595998"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Breakdown of </a:t>
            </a:r>
            <a:r>
              <a:rPr lang="cs-CZ" sz="2200" dirty="0">
                <a:latin typeface="Cambria Math" panose="02040503050406030204" pitchFamily="18" charset="0"/>
                <a:ea typeface="Cambria Math" panose="02040503050406030204" pitchFamily="18" charset="0"/>
              </a:rPr>
              <a:t>a </a:t>
            </a:r>
            <a:r>
              <a:rPr lang="en-GB" sz="2200" dirty="0">
                <a:latin typeface="Cambria Math" panose="02040503050406030204" pitchFamily="18" charset="0"/>
                <a:ea typeface="Cambria Math" panose="02040503050406030204" pitchFamily="18" charset="0"/>
              </a:rPr>
              <a:t>conventional </a:t>
            </a:r>
            <a:r>
              <a:rPr lang="cs-CZ" sz="2200" dirty="0">
                <a:latin typeface="Cambria Math" panose="02040503050406030204" pitchFamily="18" charset="0"/>
                <a:ea typeface="Cambria Math" panose="02040503050406030204" pitchFamily="18" charset="0"/>
              </a:rPr>
              <a:t>long call </a:t>
            </a:r>
            <a:r>
              <a:rPr lang="en-GB" sz="2200" dirty="0">
                <a:latin typeface="Cambria Math" panose="02040503050406030204" pitchFamily="18" charset="0"/>
                <a:ea typeface="Cambria Math" panose="02040503050406030204" pitchFamily="18" charset="0"/>
              </a:rPr>
              <a:t>into barrier options</a:t>
            </a:r>
          </a:p>
        </p:txBody>
      </p:sp>
      <p:sp>
        <p:nvSpPr>
          <p:cNvPr id="59" name="TextovéPole 58"/>
          <p:cNvSpPr txBox="1"/>
          <p:nvPr/>
        </p:nvSpPr>
        <p:spPr>
          <a:xfrm>
            <a:off x="1187624" y="2421000"/>
            <a:ext cx="3250543" cy="369332"/>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noProof="0" dirty="0">
                <a:latin typeface="Cambria Math" panose="02040503050406030204" pitchFamily="18" charset="0"/>
                <a:ea typeface="Cambria Math" panose="02040503050406030204" pitchFamily="18" charset="0"/>
              </a:rPr>
              <a:t>Alternative decompositions</a:t>
            </a:r>
          </a:p>
        </p:txBody>
      </p:sp>
      <p:sp>
        <p:nvSpPr>
          <p:cNvPr id="6" name="Plus 5"/>
          <p:cNvSpPr/>
          <p:nvPr/>
        </p:nvSpPr>
        <p:spPr>
          <a:xfrm>
            <a:off x="3347864" y="1973126"/>
            <a:ext cx="216000" cy="216000"/>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Rovná se 6"/>
          <p:cNvSpPr/>
          <p:nvPr/>
        </p:nvSpPr>
        <p:spPr>
          <a:xfrm>
            <a:off x="5580112" y="1975082"/>
            <a:ext cx="216000" cy="216024"/>
          </a:xfrm>
          <a:prstGeom prst="mathEqua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91" name="Plus 90"/>
          <p:cNvSpPr/>
          <p:nvPr/>
        </p:nvSpPr>
        <p:spPr>
          <a:xfrm>
            <a:off x="3347864" y="4780176"/>
            <a:ext cx="216000" cy="216000"/>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3" name="Rovná se 92"/>
          <p:cNvSpPr/>
          <p:nvPr/>
        </p:nvSpPr>
        <p:spPr>
          <a:xfrm>
            <a:off x="5580000" y="4783028"/>
            <a:ext cx="216000" cy="216024"/>
          </a:xfrm>
          <a:prstGeom prst="mathEqua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44" name="TextovéPole 143"/>
          <p:cNvSpPr txBox="1"/>
          <p:nvPr/>
        </p:nvSpPr>
        <p:spPr>
          <a:xfrm>
            <a:off x="1188000" y="5256597"/>
            <a:ext cx="3250167" cy="369332"/>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noProof="0" dirty="0">
                <a:latin typeface="Cambria Math" panose="02040503050406030204" pitchFamily="18" charset="0"/>
                <a:ea typeface="Cambria Math" panose="02040503050406030204" pitchFamily="18" charset="0"/>
              </a:rPr>
              <a:t>Alternative decompositions</a:t>
            </a:r>
          </a:p>
        </p:txBody>
      </p:sp>
      <p:grpSp>
        <p:nvGrpSpPr>
          <p:cNvPr id="100" name="Skupina 99"/>
          <p:cNvGrpSpPr/>
          <p:nvPr/>
        </p:nvGrpSpPr>
        <p:grpSpPr>
          <a:xfrm>
            <a:off x="1775776" y="1210880"/>
            <a:ext cx="1461096" cy="1316423"/>
            <a:chOff x="1944696" y="1540442"/>
            <a:chExt cx="1461096" cy="1316423"/>
          </a:xfrm>
        </p:grpSpPr>
        <p:cxnSp>
          <p:nvCxnSpPr>
            <p:cNvPr id="107" name="Přímá spojnice 106">
              <a:extLst>
                <a:ext uri="{FF2B5EF4-FFF2-40B4-BE49-F238E27FC236}">
                  <a16:creationId xmlns:a16="http://schemas.microsoft.com/office/drawing/2014/main" id="{1A8E3DAD-B6C4-40D4-9CE0-16917D2F95E3}"/>
                </a:ext>
              </a:extLst>
            </p:cNvPr>
            <p:cNvCxnSpPr/>
            <p:nvPr/>
          </p:nvCxnSpPr>
          <p:spPr>
            <a:xfrm>
              <a:off x="2048314" y="1800468"/>
              <a:ext cx="0" cy="971976"/>
            </a:xfrm>
            <a:prstGeom prst="line">
              <a:avLst/>
            </a:prstGeom>
            <a:ln w="6350">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10" name="Přímá spojnice 109">
              <a:extLst>
                <a:ext uri="{FF2B5EF4-FFF2-40B4-BE49-F238E27FC236}">
                  <a16:creationId xmlns:a16="http://schemas.microsoft.com/office/drawing/2014/main" id="{906A2621-6FF0-4E69-B93F-0FD3D7509E11}"/>
                </a:ext>
              </a:extLst>
            </p:cNvPr>
            <p:cNvCxnSpPr>
              <a:cxnSpLocks/>
            </p:cNvCxnSpPr>
            <p:nvPr/>
          </p:nvCxnSpPr>
          <p:spPr>
            <a:xfrm>
              <a:off x="2857548" y="2302769"/>
              <a:ext cx="0" cy="324000"/>
            </a:xfrm>
            <a:prstGeom prst="line">
              <a:avLst/>
            </a:prstGeom>
            <a:ln w="31750" cap="rnd">
              <a:solidFill>
                <a:srgbClr val="C00000"/>
              </a:solidFill>
              <a:prstDash val="solid"/>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29" name="Přímá spojnice 128">
              <a:extLst>
                <a:ext uri="{FF2B5EF4-FFF2-40B4-BE49-F238E27FC236}">
                  <a16:creationId xmlns:a16="http://schemas.microsoft.com/office/drawing/2014/main" id="{366013F4-C598-4589-BCA9-4D63C7A09A98}"/>
                </a:ext>
              </a:extLst>
            </p:cNvPr>
            <p:cNvCxnSpPr/>
            <p:nvPr/>
          </p:nvCxnSpPr>
          <p:spPr>
            <a:xfrm>
              <a:off x="2058930" y="2632997"/>
              <a:ext cx="1245348" cy="0"/>
            </a:xfrm>
            <a:prstGeom prst="line">
              <a:avLst/>
            </a:prstGeom>
            <a:ln w="6350">
              <a:solidFill>
                <a:schemeClr val="accent1"/>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sp>
          <p:nvSpPr>
            <p:cNvPr id="131" name="TextovéPole 130">
              <a:extLst>
                <a:ext uri="{FF2B5EF4-FFF2-40B4-BE49-F238E27FC236}">
                  <a16:creationId xmlns:a16="http://schemas.microsoft.com/office/drawing/2014/main" id="{08463747-ADBE-47DD-BD10-8F53E0250636}"/>
                </a:ext>
              </a:extLst>
            </p:cNvPr>
            <p:cNvSpPr txBox="1"/>
            <p:nvPr/>
          </p:nvSpPr>
          <p:spPr>
            <a:xfrm>
              <a:off x="1944696" y="1540442"/>
              <a:ext cx="1461096" cy="338554"/>
            </a:xfrm>
            <a:prstGeom prst="rect">
              <a:avLst/>
            </a:prstGeom>
            <a:noFill/>
            <a:ln>
              <a:noFill/>
            </a:ln>
          </p:spPr>
          <p:txBody>
            <a:bodyPr wrap="square" rtlCol="0">
              <a:spAutoFit/>
            </a:bodyPr>
            <a:lstStyle/>
            <a:p>
              <a:pPr marL="0" lvl="2" algn="ctr">
                <a:lnSpc>
                  <a:spcPct val="80000"/>
                </a:lnSpc>
                <a:buClr>
                  <a:srgbClr val="7030A0"/>
                </a:buClr>
                <a:buSzPct val="80000"/>
              </a:pPr>
              <a:r>
                <a:rPr lang="en-GB" sz="1000" b="1" noProof="0" dirty="0">
                  <a:latin typeface="Cambria Math" panose="02040503050406030204" pitchFamily="18" charset="0"/>
                  <a:ea typeface="Cambria Math" panose="02040503050406030204" pitchFamily="18" charset="0"/>
                  <a:sym typeface="Wingdings 2" panose="05020102010507070707" pitchFamily="18" charset="2"/>
                </a:rPr>
                <a:t>Long up-and-in call</a:t>
              </a:r>
            </a:p>
            <a:p>
              <a:pPr marL="0" lvl="2" algn="ctr">
                <a:lnSpc>
                  <a:spcPct val="80000"/>
                </a:lnSpc>
                <a:buClr>
                  <a:srgbClr val="7030A0"/>
                </a:buClr>
                <a:buSzPct val="80000"/>
              </a:pPr>
              <a:r>
                <a:rPr lang="en-GB" sz="1000" b="1" noProof="0" dirty="0">
                  <a:latin typeface="Cambria Math" panose="02040503050406030204" pitchFamily="18" charset="0"/>
                  <a:ea typeface="Cambria Math" panose="02040503050406030204" pitchFamily="18" charset="0"/>
                  <a:sym typeface="Wingdings 2" panose="05020102010507070707" pitchFamily="18" charset="2"/>
                </a:rPr>
                <a:t>Long down-and-out call </a:t>
              </a:r>
              <a:endParaRPr lang="en-GB" sz="1000" b="1" noProof="0" dirty="0">
                <a:latin typeface="Cambria Math" panose="02040503050406030204" pitchFamily="18" charset="0"/>
                <a:ea typeface="Cambria Math" panose="02040503050406030204" pitchFamily="18" charset="0"/>
              </a:endParaRPr>
            </a:p>
          </p:txBody>
        </p:sp>
        <p:cxnSp>
          <p:nvCxnSpPr>
            <p:cNvPr id="132" name="Přímá spojnice 131">
              <a:extLst>
                <a:ext uri="{FF2B5EF4-FFF2-40B4-BE49-F238E27FC236}">
                  <a16:creationId xmlns:a16="http://schemas.microsoft.com/office/drawing/2014/main" id="{F1012CB4-74D9-4DC7-84BD-B0CB720F5659}"/>
                </a:ext>
              </a:extLst>
            </p:cNvPr>
            <p:cNvCxnSpPr/>
            <p:nvPr/>
          </p:nvCxnSpPr>
          <p:spPr>
            <a:xfrm>
              <a:off x="2054915" y="2628614"/>
              <a:ext cx="798710" cy="0"/>
            </a:xfrm>
            <a:prstGeom prst="line">
              <a:avLst/>
            </a:prstGeom>
            <a:ln w="31750" cap="rnd">
              <a:solidFill>
                <a:srgbClr val="C00000"/>
              </a:solidFill>
              <a:prstDash val="solid"/>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45" name="Přímá spojnice 144">
              <a:extLst>
                <a:ext uri="{FF2B5EF4-FFF2-40B4-BE49-F238E27FC236}">
                  <a16:creationId xmlns:a16="http://schemas.microsoft.com/office/drawing/2014/main" id="{906A2621-6FF0-4E69-B93F-0FD3D7509E11}"/>
                </a:ext>
              </a:extLst>
            </p:cNvPr>
            <p:cNvCxnSpPr/>
            <p:nvPr/>
          </p:nvCxnSpPr>
          <p:spPr>
            <a:xfrm flipH="1">
              <a:off x="2511986" y="1895067"/>
              <a:ext cx="739911" cy="739913"/>
            </a:xfrm>
            <a:prstGeom prst="line">
              <a:avLst/>
            </a:prstGeom>
            <a:ln w="12700">
              <a:solidFill>
                <a:schemeClr val="tx1"/>
              </a:solidFill>
              <a:prstDash val="sysDot"/>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46" name="Přímá spojnice 145">
              <a:extLst>
                <a:ext uri="{FF2B5EF4-FFF2-40B4-BE49-F238E27FC236}">
                  <a16:creationId xmlns:a16="http://schemas.microsoft.com/office/drawing/2014/main" id="{906A2621-6FF0-4E69-B93F-0FD3D7509E11}"/>
                </a:ext>
              </a:extLst>
            </p:cNvPr>
            <p:cNvCxnSpPr>
              <a:cxnSpLocks noChangeAspect="1"/>
            </p:cNvCxnSpPr>
            <p:nvPr/>
          </p:nvCxnSpPr>
          <p:spPr>
            <a:xfrm flipH="1">
              <a:off x="2857225" y="1838261"/>
              <a:ext cx="460470" cy="460471"/>
            </a:xfrm>
            <a:prstGeom prst="line">
              <a:avLst/>
            </a:prstGeom>
            <a:ln w="31750" cap="rnd">
              <a:solidFill>
                <a:srgbClr val="C00000"/>
              </a:solidFill>
              <a:prstDash val="solid"/>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47" name="Přímá spojnice 146">
              <a:extLst>
                <a:ext uri="{FF2B5EF4-FFF2-40B4-BE49-F238E27FC236}">
                  <a16:creationId xmlns:a16="http://schemas.microsoft.com/office/drawing/2014/main" id="{F1012CB4-74D9-4DC7-84BD-B0CB720F5659}"/>
                </a:ext>
              </a:extLst>
            </p:cNvPr>
            <p:cNvCxnSpPr/>
            <p:nvPr/>
          </p:nvCxnSpPr>
          <p:spPr>
            <a:xfrm>
              <a:off x="2056181" y="2324595"/>
              <a:ext cx="747111" cy="0"/>
            </a:xfrm>
            <a:prstGeom prst="line">
              <a:avLst/>
            </a:prstGeom>
            <a:ln w="12700">
              <a:solidFill>
                <a:schemeClr val="tx1"/>
              </a:solidFill>
              <a:prstDash val="sysDot"/>
              <a:headEnd type="none" w="lg" len="med"/>
              <a:tailEnd type="none" w="lg"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48" name="TextovéPole 147">
                  <a:extLst>
                    <a:ext uri="{FF2B5EF4-FFF2-40B4-BE49-F238E27FC236}">
                      <a16:creationId xmlns:a16="http://schemas.microsoft.com/office/drawing/2014/main" id="{1129F341-0890-4352-8ECF-8AB4C01D6AF5}"/>
                    </a:ext>
                  </a:extLst>
                </p:cNvPr>
                <p:cNvSpPr txBox="1"/>
                <p:nvPr/>
              </p:nvSpPr>
              <p:spPr>
                <a:xfrm>
                  <a:off x="2419575" y="2591711"/>
                  <a:ext cx="187089" cy="261225"/>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r>
                          <a:rPr lang="en-GB" sz="1100" b="0" i="1" smtClean="0">
                            <a:latin typeface="Cambria Math" panose="02040503050406030204" pitchFamily="18" charset="0"/>
                          </a:rPr>
                          <m:t>𝑋</m:t>
                        </m:r>
                      </m:oMath>
                    </m:oMathPara>
                  </a14:m>
                  <a:endParaRPr lang="en-GB" sz="1100" i="1" baseline="-25000" dirty="0"/>
                </a:p>
              </p:txBody>
            </p:sp>
          </mc:Choice>
          <mc:Fallback xmlns="">
            <p:sp>
              <p:nvSpPr>
                <p:cNvPr id="119" name="TextovéPole 118">
                  <a:extLst>
                    <a:ext uri="{FF2B5EF4-FFF2-40B4-BE49-F238E27FC236}">
                      <a16:creationId xmlns:a16="http://schemas.microsoft.com/office/drawing/2014/main" id="{1129F341-0890-4352-8ECF-8AB4C01D6AF5}"/>
                    </a:ext>
                  </a:extLst>
                </p:cNvPr>
                <p:cNvSpPr txBox="1">
                  <a:spLocks noRot="1" noChangeAspect="1" noMove="1" noResize="1" noEditPoints="1" noAdjustHandles="1" noChangeArrowheads="1" noChangeShapeType="1" noTextEdit="1"/>
                </p:cNvSpPr>
                <p:nvPr/>
              </p:nvSpPr>
              <p:spPr>
                <a:xfrm>
                  <a:off x="2419575" y="2591711"/>
                  <a:ext cx="187089" cy="261225"/>
                </a:xfrm>
                <a:prstGeom prst="rect">
                  <a:avLst/>
                </a:prstGeom>
                <a:blipFill>
                  <a:blip r:embed="rId12"/>
                  <a:stretch>
                    <a:fillRect l="-6452"/>
                  </a:stretch>
                </a:blipFill>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149" name="TextovéPole 148">
                  <a:extLst>
                    <a:ext uri="{FF2B5EF4-FFF2-40B4-BE49-F238E27FC236}">
                      <a16:creationId xmlns:a16="http://schemas.microsoft.com/office/drawing/2014/main" id="{1129F341-0890-4352-8ECF-8AB4C01D6AF5}"/>
                    </a:ext>
                  </a:extLst>
                </p:cNvPr>
                <p:cNvSpPr txBox="1"/>
                <p:nvPr/>
              </p:nvSpPr>
              <p:spPr>
                <a:xfrm>
                  <a:off x="2771800" y="2595640"/>
                  <a:ext cx="187089" cy="261225"/>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r>
                          <a:rPr lang="en-GB" sz="1100" b="0" i="1" smtClean="0">
                            <a:latin typeface="Cambria Math" panose="02040503050406030204" pitchFamily="18" charset="0"/>
                          </a:rPr>
                          <m:t>𝐵</m:t>
                        </m:r>
                      </m:oMath>
                    </m:oMathPara>
                  </a14:m>
                  <a:endParaRPr lang="en-GB" sz="1100" i="1" baseline="-25000" dirty="0"/>
                </a:p>
              </p:txBody>
            </p:sp>
          </mc:Choice>
          <mc:Fallback xmlns="">
            <p:sp>
              <p:nvSpPr>
                <p:cNvPr id="81" name="TextovéPole 80">
                  <a:extLst>
                    <a:ext uri="{FF2B5EF4-FFF2-40B4-BE49-F238E27FC236}">
                      <a16:creationId xmlns:a16="http://schemas.microsoft.com/office/drawing/2014/main" id="{1129F341-0890-4352-8ECF-8AB4C01D6AF5}"/>
                    </a:ext>
                  </a:extLst>
                </p:cNvPr>
                <p:cNvSpPr txBox="1">
                  <a:spLocks noRot="1" noChangeAspect="1" noMove="1" noResize="1" noEditPoints="1" noAdjustHandles="1" noChangeArrowheads="1" noChangeShapeType="1" noTextEdit="1"/>
                </p:cNvSpPr>
                <p:nvPr/>
              </p:nvSpPr>
              <p:spPr>
                <a:xfrm>
                  <a:off x="2771800" y="2595640"/>
                  <a:ext cx="187089" cy="261225"/>
                </a:xfrm>
                <a:prstGeom prst="rect">
                  <a:avLst/>
                </a:prstGeom>
                <a:blipFill>
                  <a:blip r:embed="rId13"/>
                  <a:stretch>
                    <a:fillRect l="-13333"/>
                  </a:stretch>
                </a:blipFill>
              </p:spPr>
              <p:txBody>
                <a:bodyPr/>
                <a:lstStyle/>
                <a:p>
                  <a:r>
                    <a:rPr lang="cs-CZ">
                      <a:noFill/>
                    </a:rPr>
                    <a:t> </a:t>
                  </a:r>
                </a:p>
              </p:txBody>
            </p:sp>
          </mc:Fallback>
        </mc:AlternateContent>
      </p:grpSp>
      <p:grpSp>
        <p:nvGrpSpPr>
          <p:cNvPr id="152" name="Skupina 151"/>
          <p:cNvGrpSpPr/>
          <p:nvPr/>
        </p:nvGrpSpPr>
        <p:grpSpPr>
          <a:xfrm>
            <a:off x="3816000" y="1210880"/>
            <a:ext cx="1509854" cy="1319449"/>
            <a:chOff x="3681616" y="1320489"/>
            <a:chExt cx="1509854" cy="1319449"/>
          </a:xfrm>
        </p:grpSpPr>
        <p:cxnSp>
          <p:nvCxnSpPr>
            <p:cNvPr id="153" name="Přímá spojnice 152">
              <a:extLst>
                <a:ext uri="{FF2B5EF4-FFF2-40B4-BE49-F238E27FC236}">
                  <a16:creationId xmlns:a16="http://schemas.microsoft.com/office/drawing/2014/main" id="{1A8E3DAD-B6C4-40D4-9CE0-16917D2F95E3}"/>
                </a:ext>
              </a:extLst>
            </p:cNvPr>
            <p:cNvCxnSpPr/>
            <p:nvPr/>
          </p:nvCxnSpPr>
          <p:spPr>
            <a:xfrm>
              <a:off x="3748084" y="1580515"/>
              <a:ext cx="0" cy="971976"/>
            </a:xfrm>
            <a:prstGeom prst="line">
              <a:avLst/>
            </a:prstGeom>
            <a:ln w="6350">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54" name="Přímá spojnice 153">
              <a:extLst>
                <a:ext uri="{FF2B5EF4-FFF2-40B4-BE49-F238E27FC236}">
                  <a16:creationId xmlns:a16="http://schemas.microsoft.com/office/drawing/2014/main" id="{906A2621-6FF0-4E69-B93F-0FD3D7509E11}"/>
                </a:ext>
              </a:extLst>
            </p:cNvPr>
            <p:cNvCxnSpPr/>
            <p:nvPr/>
          </p:nvCxnSpPr>
          <p:spPr>
            <a:xfrm>
              <a:off x="4551262" y="2077520"/>
              <a:ext cx="0" cy="350811"/>
            </a:xfrm>
            <a:prstGeom prst="line">
              <a:avLst/>
            </a:prstGeom>
            <a:ln w="31750">
              <a:solidFill>
                <a:srgbClr val="C00000"/>
              </a:solidFill>
              <a:prstDash val="solid"/>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55" name="Přímá spojnice 154">
              <a:extLst>
                <a:ext uri="{FF2B5EF4-FFF2-40B4-BE49-F238E27FC236}">
                  <a16:creationId xmlns:a16="http://schemas.microsoft.com/office/drawing/2014/main" id="{366013F4-C598-4589-BCA9-4D63C7A09A98}"/>
                </a:ext>
              </a:extLst>
            </p:cNvPr>
            <p:cNvCxnSpPr/>
            <p:nvPr/>
          </p:nvCxnSpPr>
          <p:spPr>
            <a:xfrm>
              <a:off x="3758700" y="2413044"/>
              <a:ext cx="1245348" cy="0"/>
            </a:xfrm>
            <a:prstGeom prst="line">
              <a:avLst/>
            </a:prstGeom>
            <a:ln w="6350">
              <a:solidFill>
                <a:schemeClr val="accent1"/>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sp>
          <p:nvSpPr>
            <p:cNvPr id="156" name="TextovéPole 155">
              <a:extLst>
                <a:ext uri="{FF2B5EF4-FFF2-40B4-BE49-F238E27FC236}">
                  <a16:creationId xmlns:a16="http://schemas.microsoft.com/office/drawing/2014/main" id="{08463747-ADBE-47DD-BD10-8F53E0250636}"/>
                </a:ext>
              </a:extLst>
            </p:cNvPr>
            <p:cNvSpPr txBox="1"/>
            <p:nvPr/>
          </p:nvSpPr>
          <p:spPr>
            <a:xfrm>
              <a:off x="3681616" y="1320489"/>
              <a:ext cx="1509854" cy="338554"/>
            </a:xfrm>
            <a:prstGeom prst="rect">
              <a:avLst/>
            </a:prstGeom>
            <a:noFill/>
            <a:ln>
              <a:noFill/>
            </a:ln>
          </p:spPr>
          <p:txBody>
            <a:bodyPr wrap="square" rtlCol="0">
              <a:spAutoFit/>
            </a:bodyPr>
            <a:lstStyle/>
            <a:p>
              <a:pPr marL="0" lvl="2" algn="ctr">
                <a:lnSpc>
                  <a:spcPct val="80000"/>
                </a:lnSpc>
                <a:buClr>
                  <a:srgbClr val="7030A0"/>
                </a:buClr>
                <a:buSzPct val="80000"/>
              </a:pPr>
              <a:r>
                <a:rPr lang="en-GB" sz="1000" b="1" noProof="0" dirty="0">
                  <a:latin typeface="Cambria Math" panose="02040503050406030204" pitchFamily="18" charset="0"/>
                  <a:ea typeface="Cambria Math" panose="02040503050406030204" pitchFamily="18" charset="0"/>
                  <a:sym typeface="Wingdings 2" panose="05020102010507070707" pitchFamily="18" charset="2"/>
                </a:rPr>
                <a:t>Long up-and-out call</a:t>
              </a:r>
            </a:p>
            <a:p>
              <a:pPr marL="0" lvl="2" algn="ctr">
                <a:lnSpc>
                  <a:spcPct val="80000"/>
                </a:lnSpc>
                <a:buClr>
                  <a:srgbClr val="7030A0"/>
                </a:buClr>
                <a:buSzPct val="80000"/>
              </a:pPr>
              <a:r>
                <a:rPr lang="en-GB" sz="1000" b="1" noProof="0" dirty="0">
                  <a:latin typeface="Cambria Math" panose="02040503050406030204" pitchFamily="18" charset="0"/>
                  <a:ea typeface="Cambria Math" panose="02040503050406030204" pitchFamily="18" charset="0"/>
                  <a:sym typeface="Wingdings 2" panose="05020102010507070707" pitchFamily="18" charset="2"/>
                </a:rPr>
                <a:t> Long down-and-in call </a:t>
              </a:r>
              <a:endParaRPr lang="en-GB" sz="1000" b="1" noProof="0" dirty="0">
                <a:latin typeface="Cambria Math" panose="02040503050406030204" pitchFamily="18" charset="0"/>
                <a:ea typeface="Cambria Math" panose="02040503050406030204" pitchFamily="18" charset="0"/>
              </a:endParaRPr>
            </a:p>
          </p:txBody>
        </p:sp>
        <p:cxnSp>
          <p:nvCxnSpPr>
            <p:cNvPr id="157" name="Přímá spojnice 156">
              <a:extLst>
                <a:ext uri="{FF2B5EF4-FFF2-40B4-BE49-F238E27FC236}">
                  <a16:creationId xmlns:a16="http://schemas.microsoft.com/office/drawing/2014/main" id="{F1012CB4-74D9-4DC7-84BD-B0CB720F5659}"/>
                </a:ext>
              </a:extLst>
            </p:cNvPr>
            <p:cNvCxnSpPr/>
            <p:nvPr/>
          </p:nvCxnSpPr>
          <p:spPr>
            <a:xfrm>
              <a:off x="3754685" y="2420773"/>
              <a:ext cx="457071" cy="0"/>
            </a:xfrm>
            <a:prstGeom prst="line">
              <a:avLst/>
            </a:prstGeom>
            <a:ln w="31750" cap="rnd">
              <a:solidFill>
                <a:srgbClr val="C00000"/>
              </a:solidFill>
              <a:prstDash val="solid"/>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58" name="Přímá spojnice 157">
              <a:extLst>
                <a:ext uri="{FF2B5EF4-FFF2-40B4-BE49-F238E27FC236}">
                  <a16:creationId xmlns:a16="http://schemas.microsoft.com/office/drawing/2014/main" id="{906A2621-6FF0-4E69-B93F-0FD3D7509E11}"/>
                </a:ext>
              </a:extLst>
            </p:cNvPr>
            <p:cNvCxnSpPr/>
            <p:nvPr/>
          </p:nvCxnSpPr>
          <p:spPr>
            <a:xfrm flipH="1">
              <a:off x="4211756" y="1675114"/>
              <a:ext cx="739911" cy="739913"/>
            </a:xfrm>
            <a:prstGeom prst="line">
              <a:avLst/>
            </a:prstGeom>
            <a:ln w="12700">
              <a:solidFill>
                <a:schemeClr val="tx1"/>
              </a:solidFill>
              <a:prstDash val="sysDot"/>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59" name="Přímá spojnice 158">
              <a:extLst>
                <a:ext uri="{FF2B5EF4-FFF2-40B4-BE49-F238E27FC236}">
                  <a16:creationId xmlns:a16="http://schemas.microsoft.com/office/drawing/2014/main" id="{906A2621-6FF0-4E69-B93F-0FD3D7509E11}"/>
                </a:ext>
              </a:extLst>
            </p:cNvPr>
            <p:cNvCxnSpPr/>
            <p:nvPr/>
          </p:nvCxnSpPr>
          <p:spPr>
            <a:xfrm flipH="1">
              <a:off x="4211960" y="2106709"/>
              <a:ext cx="314178" cy="314179"/>
            </a:xfrm>
            <a:prstGeom prst="line">
              <a:avLst/>
            </a:prstGeom>
            <a:ln w="31750" cap="rnd">
              <a:solidFill>
                <a:srgbClr val="C00000"/>
              </a:solidFill>
              <a:prstDash val="solid"/>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60" name="Přímá spojnice 159">
              <a:extLst>
                <a:ext uri="{FF2B5EF4-FFF2-40B4-BE49-F238E27FC236}">
                  <a16:creationId xmlns:a16="http://schemas.microsoft.com/office/drawing/2014/main" id="{F1012CB4-74D9-4DC7-84BD-B0CB720F5659}"/>
                </a:ext>
              </a:extLst>
            </p:cNvPr>
            <p:cNvCxnSpPr/>
            <p:nvPr/>
          </p:nvCxnSpPr>
          <p:spPr>
            <a:xfrm>
              <a:off x="3757015" y="2081590"/>
              <a:ext cx="800498" cy="0"/>
            </a:xfrm>
            <a:prstGeom prst="line">
              <a:avLst/>
            </a:prstGeom>
            <a:ln w="12700">
              <a:solidFill>
                <a:schemeClr val="tx1"/>
              </a:solidFill>
              <a:prstDash val="sysDot"/>
              <a:headEnd type="none" w="lg" len="med"/>
              <a:tailEnd type="none" w="lg"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61" name="TextovéPole 160">
                  <a:extLst>
                    <a:ext uri="{FF2B5EF4-FFF2-40B4-BE49-F238E27FC236}">
                      <a16:creationId xmlns:a16="http://schemas.microsoft.com/office/drawing/2014/main" id="{1129F341-0890-4352-8ECF-8AB4C01D6AF5}"/>
                    </a:ext>
                  </a:extLst>
                </p:cNvPr>
                <p:cNvSpPr txBox="1"/>
                <p:nvPr/>
              </p:nvSpPr>
              <p:spPr>
                <a:xfrm>
                  <a:off x="4119345" y="2374784"/>
                  <a:ext cx="187089" cy="261225"/>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r>
                          <a:rPr lang="en-GB" sz="1100" b="0" i="1" smtClean="0">
                            <a:latin typeface="Cambria Math" panose="02040503050406030204" pitchFamily="18" charset="0"/>
                          </a:rPr>
                          <m:t>𝑋</m:t>
                        </m:r>
                      </m:oMath>
                    </m:oMathPara>
                  </a14:m>
                  <a:endParaRPr lang="en-GB" sz="1100" i="1" baseline="-25000" dirty="0"/>
                </a:p>
              </p:txBody>
            </p:sp>
          </mc:Choice>
          <mc:Fallback xmlns="">
            <p:sp>
              <p:nvSpPr>
                <p:cNvPr id="106" name="TextovéPole 105">
                  <a:extLst>
                    <a:ext uri="{FF2B5EF4-FFF2-40B4-BE49-F238E27FC236}">
                      <a16:creationId xmlns:a16="http://schemas.microsoft.com/office/drawing/2014/main" id="{1129F341-0890-4352-8ECF-8AB4C01D6AF5}"/>
                    </a:ext>
                  </a:extLst>
                </p:cNvPr>
                <p:cNvSpPr txBox="1">
                  <a:spLocks noRot="1" noChangeAspect="1" noMove="1" noResize="1" noEditPoints="1" noAdjustHandles="1" noChangeArrowheads="1" noChangeShapeType="1" noTextEdit="1"/>
                </p:cNvSpPr>
                <p:nvPr/>
              </p:nvSpPr>
              <p:spPr>
                <a:xfrm>
                  <a:off x="4119345" y="2374784"/>
                  <a:ext cx="187089" cy="261225"/>
                </a:xfrm>
                <a:prstGeom prst="rect">
                  <a:avLst/>
                </a:prstGeom>
                <a:blipFill>
                  <a:blip r:embed="rId15"/>
                  <a:stretch>
                    <a:fillRect l="-6452"/>
                  </a:stretch>
                </a:blipFill>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162" name="TextovéPole 161">
                  <a:extLst>
                    <a:ext uri="{FF2B5EF4-FFF2-40B4-BE49-F238E27FC236}">
                      <a16:creationId xmlns:a16="http://schemas.microsoft.com/office/drawing/2014/main" id="{1129F341-0890-4352-8ECF-8AB4C01D6AF5}"/>
                    </a:ext>
                  </a:extLst>
                </p:cNvPr>
                <p:cNvSpPr txBox="1"/>
                <p:nvPr/>
              </p:nvSpPr>
              <p:spPr>
                <a:xfrm>
                  <a:off x="4471570" y="2378713"/>
                  <a:ext cx="187089" cy="261225"/>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r>
                          <a:rPr lang="en-GB" sz="1100" b="0" i="1" smtClean="0">
                            <a:latin typeface="Cambria Math" panose="02040503050406030204" pitchFamily="18" charset="0"/>
                          </a:rPr>
                          <m:t>𝐵</m:t>
                        </m:r>
                      </m:oMath>
                    </m:oMathPara>
                  </a14:m>
                  <a:endParaRPr lang="en-GB" sz="1100" i="1" baseline="-25000" dirty="0"/>
                </a:p>
              </p:txBody>
            </p:sp>
          </mc:Choice>
          <mc:Fallback xmlns="">
            <p:sp>
              <p:nvSpPr>
                <p:cNvPr id="111" name="TextovéPole 110">
                  <a:extLst>
                    <a:ext uri="{FF2B5EF4-FFF2-40B4-BE49-F238E27FC236}">
                      <a16:creationId xmlns:a16="http://schemas.microsoft.com/office/drawing/2014/main" id="{1129F341-0890-4352-8ECF-8AB4C01D6AF5}"/>
                    </a:ext>
                  </a:extLst>
                </p:cNvPr>
                <p:cNvSpPr txBox="1">
                  <a:spLocks noRot="1" noChangeAspect="1" noMove="1" noResize="1" noEditPoints="1" noAdjustHandles="1" noChangeArrowheads="1" noChangeShapeType="1" noTextEdit="1"/>
                </p:cNvSpPr>
                <p:nvPr/>
              </p:nvSpPr>
              <p:spPr>
                <a:xfrm>
                  <a:off x="4471570" y="2378713"/>
                  <a:ext cx="187089" cy="261225"/>
                </a:xfrm>
                <a:prstGeom prst="rect">
                  <a:avLst/>
                </a:prstGeom>
                <a:blipFill>
                  <a:blip r:embed="rId16"/>
                  <a:stretch>
                    <a:fillRect l="-9677"/>
                  </a:stretch>
                </a:blipFill>
              </p:spPr>
              <p:txBody>
                <a:bodyPr/>
                <a:lstStyle/>
                <a:p>
                  <a:r>
                    <a:rPr lang="cs-CZ">
                      <a:noFill/>
                    </a:rPr>
                    <a:t> </a:t>
                  </a:r>
                </a:p>
              </p:txBody>
            </p:sp>
          </mc:Fallback>
        </mc:AlternateContent>
        <p:cxnSp>
          <p:nvCxnSpPr>
            <p:cNvPr id="165" name="Přímá spojnice 164">
              <a:extLst>
                <a:ext uri="{FF2B5EF4-FFF2-40B4-BE49-F238E27FC236}">
                  <a16:creationId xmlns:a16="http://schemas.microsoft.com/office/drawing/2014/main" id="{F1012CB4-74D9-4DC7-84BD-B0CB720F5659}"/>
                </a:ext>
              </a:extLst>
            </p:cNvPr>
            <p:cNvCxnSpPr/>
            <p:nvPr/>
          </p:nvCxnSpPr>
          <p:spPr>
            <a:xfrm>
              <a:off x="4560313" y="2418036"/>
              <a:ext cx="457071" cy="0"/>
            </a:xfrm>
            <a:prstGeom prst="line">
              <a:avLst/>
            </a:prstGeom>
            <a:ln w="31750" cap="rnd">
              <a:solidFill>
                <a:srgbClr val="C00000"/>
              </a:solidFill>
              <a:prstDash val="solid"/>
              <a:headEnd type="none" w="lg" len="med"/>
              <a:tailEnd type="none" w="lg" len="med"/>
            </a:ln>
          </p:spPr>
          <p:style>
            <a:lnRef idx="1">
              <a:schemeClr val="accent1"/>
            </a:lnRef>
            <a:fillRef idx="0">
              <a:schemeClr val="accent1"/>
            </a:fillRef>
            <a:effectRef idx="0">
              <a:schemeClr val="accent1"/>
            </a:effectRef>
            <a:fontRef idx="minor">
              <a:schemeClr val="tx1"/>
            </a:fontRef>
          </p:style>
        </p:cxnSp>
      </p:grpSp>
      <p:grpSp>
        <p:nvGrpSpPr>
          <p:cNvPr id="189" name="Skupina 188"/>
          <p:cNvGrpSpPr/>
          <p:nvPr/>
        </p:nvGrpSpPr>
        <p:grpSpPr>
          <a:xfrm>
            <a:off x="1763999" y="4107952"/>
            <a:ext cx="1472865" cy="1244597"/>
            <a:chOff x="1653259" y="4833505"/>
            <a:chExt cx="1472865" cy="1244597"/>
          </a:xfrm>
        </p:grpSpPr>
        <p:cxnSp>
          <p:nvCxnSpPr>
            <p:cNvPr id="190" name="Přímá spojnice 189">
              <a:extLst>
                <a:ext uri="{FF2B5EF4-FFF2-40B4-BE49-F238E27FC236}">
                  <a16:creationId xmlns:a16="http://schemas.microsoft.com/office/drawing/2014/main" id="{1A8E3DAD-B6C4-40D4-9CE0-16917D2F95E3}"/>
                </a:ext>
              </a:extLst>
            </p:cNvPr>
            <p:cNvCxnSpPr/>
            <p:nvPr/>
          </p:nvCxnSpPr>
          <p:spPr>
            <a:xfrm>
              <a:off x="1691126" y="5021531"/>
              <a:ext cx="0" cy="971976"/>
            </a:xfrm>
            <a:prstGeom prst="line">
              <a:avLst/>
            </a:prstGeom>
            <a:ln w="6350">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91" name="Přímá spojnice 190">
              <a:extLst>
                <a:ext uri="{FF2B5EF4-FFF2-40B4-BE49-F238E27FC236}">
                  <a16:creationId xmlns:a16="http://schemas.microsoft.com/office/drawing/2014/main" id="{906A2621-6FF0-4E69-B93F-0FD3D7509E11}"/>
                </a:ext>
              </a:extLst>
            </p:cNvPr>
            <p:cNvCxnSpPr>
              <a:cxnSpLocks/>
            </p:cNvCxnSpPr>
            <p:nvPr/>
          </p:nvCxnSpPr>
          <p:spPr>
            <a:xfrm>
              <a:off x="2165000" y="5529927"/>
              <a:ext cx="0" cy="324000"/>
            </a:xfrm>
            <a:prstGeom prst="line">
              <a:avLst/>
            </a:prstGeom>
            <a:ln w="31750" cap="rnd">
              <a:solidFill>
                <a:srgbClr val="C00000"/>
              </a:solidFill>
              <a:prstDash val="solid"/>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92" name="Přímá spojnice 191">
              <a:extLst>
                <a:ext uri="{FF2B5EF4-FFF2-40B4-BE49-F238E27FC236}">
                  <a16:creationId xmlns:a16="http://schemas.microsoft.com/office/drawing/2014/main" id="{366013F4-C598-4589-BCA9-4D63C7A09A98}"/>
                </a:ext>
              </a:extLst>
            </p:cNvPr>
            <p:cNvCxnSpPr/>
            <p:nvPr/>
          </p:nvCxnSpPr>
          <p:spPr>
            <a:xfrm>
              <a:off x="1701742" y="5854060"/>
              <a:ext cx="1245348" cy="0"/>
            </a:xfrm>
            <a:prstGeom prst="line">
              <a:avLst/>
            </a:prstGeom>
            <a:ln w="6350">
              <a:solidFill>
                <a:schemeClr val="accent1"/>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sp>
          <p:nvSpPr>
            <p:cNvPr id="193" name="TextovéPole 192">
              <a:extLst>
                <a:ext uri="{FF2B5EF4-FFF2-40B4-BE49-F238E27FC236}">
                  <a16:creationId xmlns:a16="http://schemas.microsoft.com/office/drawing/2014/main" id="{08463747-ADBE-47DD-BD10-8F53E0250636}"/>
                </a:ext>
              </a:extLst>
            </p:cNvPr>
            <p:cNvSpPr txBox="1"/>
            <p:nvPr/>
          </p:nvSpPr>
          <p:spPr>
            <a:xfrm>
              <a:off x="1653259" y="4833505"/>
              <a:ext cx="1472865" cy="338554"/>
            </a:xfrm>
            <a:prstGeom prst="rect">
              <a:avLst/>
            </a:prstGeom>
            <a:noFill/>
            <a:ln>
              <a:noFill/>
            </a:ln>
          </p:spPr>
          <p:txBody>
            <a:bodyPr wrap="square" rtlCol="0">
              <a:spAutoFit/>
            </a:bodyPr>
            <a:lstStyle/>
            <a:p>
              <a:pPr marL="0" lvl="2" algn="ctr">
                <a:lnSpc>
                  <a:spcPct val="80000"/>
                </a:lnSpc>
                <a:buClr>
                  <a:srgbClr val="7030A0"/>
                </a:buClr>
                <a:buSzPct val="80000"/>
              </a:pPr>
              <a:r>
                <a:rPr lang="en-GB" sz="1000" b="1" noProof="0" dirty="0">
                  <a:latin typeface="Cambria Math" panose="02040503050406030204" pitchFamily="18" charset="0"/>
                  <a:ea typeface="Cambria Math" panose="02040503050406030204" pitchFamily="18" charset="0"/>
                  <a:sym typeface="Wingdings 2" panose="05020102010507070707" pitchFamily="18" charset="2"/>
                </a:rPr>
                <a:t>Long up-and-in put</a:t>
              </a:r>
            </a:p>
            <a:p>
              <a:pPr marL="0" lvl="2" algn="ctr">
                <a:lnSpc>
                  <a:spcPct val="80000"/>
                </a:lnSpc>
                <a:buClr>
                  <a:srgbClr val="7030A0"/>
                </a:buClr>
                <a:buSzPct val="80000"/>
              </a:pPr>
              <a:r>
                <a:rPr lang="en-GB" sz="1000" b="1" noProof="0" dirty="0">
                  <a:latin typeface="Cambria Math" panose="02040503050406030204" pitchFamily="18" charset="0"/>
                  <a:ea typeface="Cambria Math" panose="02040503050406030204" pitchFamily="18" charset="0"/>
                  <a:sym typeface="Wingdings 2" panose="05020102010507070707" pitchFamily="18" charset="2"/>
                </a:rPr>
                <a:t>Long down-and-out put</a:t>
              </a:r>
              <a:endParaRPr lang="en-GB" sz="1000" b="1" noProof="0" dirty="0">
                <a:latin typeface="Cambria Math" panose="02040503050406030204" pitchFamily="18" charset="0"/>
                <a:ea typeface="Cambria Math" panose="02040503050406030204" pitchFamily="18" charset="0"/>
              </a:endParaRPr>
            </a:p>
          </p:txBody>
        </p:sp>
        <p:cxnSp>
          <p:nvCxnSpPr>
            <p:cNvPr id="194" name="Přímá spojnice 193">
              <a:extLst>
                <a:ext uri="{FF2B5EF4-FFF2-40B4-BE49-F238E27FC236}">
                  <a16:creationId xmlns:a16="http://schemas.microsoft.com/office/drawing/2014/main" id="{F1012CB4-74D9-4DC7-84BD-B0CB720F5659}"/>
                </a:ext>
              </a:extLst>
            </p:cNvPr>
            <p:cNvCxnSpPr/>
            <p:nvPr/>
          </p:nvCxnSpPr>
          <p:spPr>
            <a:xfrm>
              <a:off x="1697727" y="5861789"/>
              <a:ext cx="467273" cy="0"/>
            </a:xfrm>
            <a:prstGeom prst="line">
              <a:avLst/>
            </a:prstGeom>
            <a:ln w="31750" cap="rnd">
              <a:solidFill>
                <a:srgbClr val="C00000"/>
              </a:solidFill>
              <a:prstDash val="solid"/>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95" name="Přímá spojnice 194">
              <a:extLst>
                <a:ext uri="{FF2B5EF4-FFF2-40B4-BE49-F238E27FC236}">
                  <a16:creationId xmlns:a16="http://schemas.microsoft.com/office/drawing/2014/main" id="{906A2621-6FF0-4E69-B93F-0FD3D7509E11}"/>
                </a:ext>
              </a:extLst>
            </p:cNvPr>
            <p:cNvCxnSpPr/>
            <p:nvPr/>
          </p:nvCxnSpPr>
          <p:spPr>
            <a:xfrm flipH="1" flipV="1">
              <a:off x="1689966" y="5065461"/>
              <a:ext cx="790584" cy="790582"/>
            </a:xfrm>
            <a:prstGeom prst="line">
              <a:avLst/>
            </a:prstGeom>
            <a:ln w="12700">
              <a:solidFill>
                <a:schemeClr val="tx1"/>
              </a:solidFill>
              <a:prstDash val="sysDot"/>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96" name="Přímá spojnice 195">
              <a:extLst>
                <a:ext uri="{FF2B5EF4-FFF2-40B4-BE49-F238E27FC236}">
                  <a16:creationId xmlns:a16="http://schemas.microsoft.com/office/drawing/2014/main" id="{906A2621-6FF0-4E69-B93F-0FD3D7509E11}"/>
                </a:ext>
              </a:extLst>
            </p:cNvPr>
            <p:cNvCxnSpPr>
              <a:cxnSpLocks/>
            </p:cNvCxnSpPr>
            <p:nvPr/>
          </p:nvCxnSpPr>
          <p:spPr>
            <a:xfrm flipH="1" flipV="1">
              <a:off x="2171600" y="5536475"/>
              <a:ext cx="311210" cy="311208"/>
            </a:xfrm>
            <a:prstGeom prst="line">
              <a:avLst/>
            </a:prstGeom>
            <a:ln w="31750" cap="rnd">
              <a:solidFill>
                <a:srgbClr val="C00000"/>
              </a:solidFill>
              <a:prstDash val="solid"/>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97" name="Přímá spojnice 196">
              <a:extLst>
                <a:ext uri="{FF2B5EF4-FFF2-40B4-BE49-F238E27FC236}">
                  <a16:creationId xmlns:a16="http://schemas.microsoft.com/office/drawing/2014/main" id="{F1012CB4-74D9-4DC7-84BD-B0CB720F5659}"/>
                </a:ext>
              </a:extLst>
            </p:cNvPr>
            <p:cNvCxnSpPr/>
            <p:nvPr/>
          </p:nvCxnSpPr>
          <p:spPr>
            <a:xfrm>
              <a:off x="1701104" y="5530290"/>
              <a:ext cx="463896" cy="0"/>
            </a:xfrm>
            <a:prstGeom prst="line">
              <a:avLst/>
            </a:prstGeom>
            <a:ln w="12700">
              <a:solidFill>
                <a:schemeClr val="tx1"/>
              </a:solidFill>
              <a:prstDash val="sysDot"/>
              <a:headEnd type="none" w="lg" len="med"/>
              <a:tailEnd type="none" w="lg"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98" name="TextovéPole 197">
                  <a:extLst>
                    <a:ext uri="{FF2B5EF4-FFF2-40B4-BE49-F238E27FC236}">
                      <a16:creationId xmlns:a16="http://schemas.microsoft.com/office/drawing/2014/main" id="{1129F341-0890-4352-8ECF-8AB4C01D6AF5}"/>
                    </a:ext>
                  </a:extLst>
                </p:cNvPr>
                <p:cNvSpPr txBox="1"/>
                <p:nvPr/>
              </p:nvSpPr>
              <p:spPr>
                <a:xfrm>
                  <a:off x="2411760" y="5812948"/>
                  <a:ext cx="187089" cy="261225"/>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r>
                          <a:rPr lang="en-GB" sz="1100" b="0" i="1" smtClean="0">
                            <a:latin typeface="Cambria Math" panose="02040503050406030204" pitchFamily="18" charset="0"/>
                          </a:rPr>
                          <m:t>𝑋</m:t>
                        </m:r>
                      </m:oMath>
                    </m:oMathPara>
                  </a14:m>
                  <a:endParaRPr lang="en-GB" sz="1100" i="1" baseline="-25000" dirty="0"/>
                </a:p>
              </p:txBody>
            </p:sp>
          </mc:Choice>
          <mc:Fallback xmlns="">
            <p:sp>
              <p:nvSpPr>
                <p:cNvPr id="172" name="TextovéPole 171">
                  <a:extLst>
                    <a:ext uri="{FF2B5EF4-FFF2-40B4-BE49-F238E27FC236}">
                      <a16:creationId xmlns:a16="http://schemas.microsoft.com/office/drawing/2014/main" id="{1129F341-0890-4352-8ECF-8AB4C01D6AF5}"/>
                    </a:ext>
                  </a:extLst>
                </p:cNvPr>
                <p:cNvSpPr txBox="1">
                  <a:spLocks noRot="1" noChangeAspect="1" noMove="1" noResize="1" noEditPoints="1" noAdjustHandles="1" noChangeArrowheads="1" noChangeShapeType="1" noTextEdit="1"/>
                </p:cNvSpPr>
                <p:nvPr/>
              </p:nvSpPr>
              <p:spPr>
                <a:xfrm>
                  <a:off x="2411760" y="5812948"/>
                  <a:ext cx="187089" cy="261225"/>
                </a:xfrm>
                <a:prstGeom prst="rect">
                  <a:avLst/>
                </a:prstGeom>
                <a:blipFill>
                  <a:blip r:embed="rId18"/>
                  <a:stretch>
                    <a:fillRect l="-10000"/>
                  </a:stretch>
                </a:blipFill>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199" name="TextovéPole 198">
                  <a:extLst>
                    <a:ext uri="{FF2B5EF4-FFF2-40B4-BE49-F238E27FC236}">
                      <a16:creationId xmlns:a16="http://schemas.microsoft.com/office/drawing/2014/main" id="{1129F341-0890-4352-8ECF-8AB4C01D6AF5}"/>
                    </a:ext>
                  </a:extLst>
                </p:cNvPr>
                <p:cNvSpPr txBox="1"/>
                <p:nvPr/>
              </p:nvSpPr>
              <p:spPr>
                <a:xfrm>
                  <a:off x="2088339" y="5816877"/>
                  <a:ext cx="187089" cy="261225"/>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r>
                          <a:rPr lang="en-GB" sz="1100" b="0" i="1" smtClean="0">
                            <a:latin typeface="Cambria Math" panose="02040503050406030204" pitchFamily="18" charset="0"/>
                          </a:rPr>
                          <m:t>𝐵</m:t>
                        </m:r>
                      </m:oMath>
                    </m:oMathPara>
                  </a14:m>
                  <a:endParaRPr lang="en-GB" sz="1100" i="1" baseline="-25000" dirty="0"/>
                </a:p>
              </p:txBody>
            </p:sp>
          </mc:Choice>
          <mc:Fallback xmlns="">
            <p:sp>
              <p:nvSpPr>
                <p:cNvPr id="173" name="TextovéPole 172">
                  <a:extLst>
                    <a:ext uri="{FF2B5EF4-FFF2-40B4-BE49-F238E27FC236}">
                      <a16:creationId xmlns:a16="http://schemas.microsoft.com/office/drawing/2014/main" id="{1129F341-0890-4352-8ECF-8AB4C01D6AF5}"/>
                    </a:ext>
                  </a:extLst>
                </p:cNvPr>
                <p:cNvSpPr txBox="1">
                  <a:spLocks noRot="1" noChangeAspect="1" noMove="1" noResize="1" noEditPoints="1" noAdjustHandles="1" noChangeArrowheads="1" noChangeShapeType="1" noTextEdit="1"/>
                </p:cNvSpPr>
                <p:nvPr/>
              </p:nvSpPr>
              <p:spPr>
                <a:xfrm>
                  <a:off x="2088339" y="5816877"/>
                  <a:ext cx="187089" cy="261225"/>
                </a:xfrm>
                <a:prstGeom prst="rect">
                  <a:avLst/>
                </a:prstGeom>
                <a:blipFill>
                  <a:blip r:embed="rId13"/>
                  <a:stretch>
                    <a:fillRect l="-13333"/>
                  </a:stretch>
                </a:blipFill>
              </p:spPr>
              <p:txBody>
                <a:bodyPr/>
                <a:lstStyle/>
                <a:p>
                  <a:r>
                    <a:rPr lang="cs-CZ">
                      <a:noFill/>
                    </a:rPr>
                    <a:t> </a:t>
                  </a:r>
                </a:p>
              </p:txBody>
            </p:sp>
          </mc:Fallback>
        </mc:AlternateContent>
        <p:cxnSp>
          <p:nvCxnSpPr>
            <p:cNvPr id="202" name="Přímá spojnice 201">
              <a:extLst>
                <a:ext uri="{FF2B5EF4-FFF2-40B4-BE49-F238E27FC236}">
                  <a16:creationId xmlns:a16="http://schemas.microsoft.com/office/drawing/2014/main" id="{F1012CB4-74D9-4DC7-84BD-B0CB720F5659}"/>
                </a:ext>
              </a:extLst>
            </p:cNvPr>
            <p:cNvCxnSpPr/>
            <p:nvPr/>
          </p:nvCxnSpPr>
          <p:spPr>
            <a:xfrm>
              <a:off x="2495880" y="5854220"/>
              <a:ext cx="398965" cy="0"/>
            </a:xfrm>
            <a:prstGeom prst="line">
              <a:avLst/>
            </a:prstGeom>
            <a:ln w="31750" cap="rnd">
              <a:solidFill>
                <a:srgbClr val="C00000"/>
              </a:solidFill>
              <a:prstDash val="solid"/>
              <a:headEnd type="none" w="lg" len="med"/>
              <a:tailEnd type="none" w="lg" len="med"/>
            </a:ln>
          </p:spPr>
          <p:style>
            <a:lnRef idx="1">
              <a:schemeClr val="accent1"/>
            </a:lnRef>
            <a:fillRef idx="0">
              <a:schemeClr val="accent1"/>
            </a:fillRef>
            <a:effectRef idx="0">
              <a:schemeClr val="accent1"/>
            </a:effectRef>
            <a:fontRef idx="minor">
              <a:schemeClr val="tx1"/>
            </a:fontRef>
          </p:style>
        </p:cxnSp>
      </p:grpSp>
      <p:grpSp>
        <p:nvGrpSpPr>
          <p:cNvPr id="203" name="Skupina 202"/>
          <p:cNvGrpSpPr/>
          <p:nvPr/>
        </p:nvGrpSpPr>
        <p:grpSpPr>
          <a:xfrm>
            <a:off x="3816000" y="4107952"/>
            <a:ext cx="1543357" cy="1252092"/>
            <a:chOff x="3275856" y="4920707"/>
            <a:chExt cx="1543357" cy="1252092"/>
          </a:xfrm>
        </p:grpSpPr>
        <mc:AlternateContent xmlns:mc="http://schemas.openxmlformats.org/markup-compatibility/2006" xmlns:a14="http://schemas.microsoft.com/office/drawing/2010/main">
          <mc:Choice Requires="a14">
            <p:sp>
              <p:nvSpPr>
                <p:cNvPr id="204" name="TextovéPole 203">
                  <a:extLst>
                    <a:ext uri="{FF2B5EF4-FFF2-40B4-BE49-F238E27FC236}">
                      <a16:creationId xmlns:a16="http://schemas.microsoft.com/office/drawing/2014/main" id="{1129F341-0890-4352-8ECF-8AB4C01D6AF5}"/>
                    </a:ext>
                  </a:extLst>
                </p:cNvPr>
                <p:cNvSpPr txBox="1"/>
                <p:nvPr/>
              </p:nvSpPr>
              <p:spPr>
                <a:xfrm>
                  <a:off x="4034356" y="5907645"/>
                  <a:ext cx="187089" cy="261225"/>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r>
                          <a:rPr lang="en-GB" sz="1100" b="0" i="1" smtClean="0">
                            <a:latin typeface="Cambria Math" panose="02040503050406030204" pitchFamily="18" charset="0"/>
                          </a:rPr>
                          <m:t>𝑋</m:t>
                        </m:r>
                      </m:oMath>
                    </m:oMathPara>
                  </a14:m>
                  <a:endParaRPr lang="en-GB" sz="1100" i="1" baseline="-25000" dirty="0"/>
                </a:p>
              </p:txBody>
            </p:sp>
          </mc:Choice>
          <mc:Fallback xmlns="">
            <p:sp>
              <p:nvSpPr>
                <p:cNvPr id="204" name="TextovéPole 203">
                  <a:extLst>
                    <a:ext uri="{FF2B5EF4-FFF2-40B4-BE49-F238E27FC236}">
                      <a16:creationId xmlns:a16="http://schemas.microsoft.com/office/drawing/2014/main" id="{1129F341-0890-4352-8ECF-8AB4C01D6AF5}"/>
                    </a:ext>
                  </a:extLst>
                </p:cNvPr>
                <p:cNvSpPr txBox="1">
                  <a:spLocks noRot="1" noChangeAspect="1" noMove="1" noResize="1" noEditPoints="1" noAdjustHandles="1" noChangeArrowheads="1" noChangeShapeType="1" noTextEdit="1"/>
                </p:cNvSpPr>
                <p:nvPr/>
              </p:nvSpPr>
              <p:spPr>
                <a:xfrm>
                  <a:off x="4034356" y="5907645"/>
                  <a:ext cx="187089" cy="261225"/>
                </a:xfrm>
                <a:prstGeom prst="rect">
                  <a:avLst/>
                </a:prstGeom>
                <a:blipFill>
                  <a:blip r:embed="rId19"/>
                  <a:stretch>
                    <a:fillRect l="-10000"/>
                  </a:stretch>
                </a:blipFill>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205" name="TextovéPole 204">
                  <a:extLst>
                    <a:ext uri="{FF2B5EF4-FFF2-40B4-BE49-F238E27FC236}">
                      <a16:creationId xmlns:a16="http://schemas.microsoft.com/office/drawing/2014/main" id="{1129F341-0890-4352-8ECF-8AB4C01D6AF5}"/>
                    </a:ext>
                  </a:extLst>
                </p:cNvPr>
                <p:cNvSpPr txBox="1"/>
                <p:nvPr/>
              </p:nvSpPr>
              <p:spPr>
                <a:xfrm>
                  <a:off x="3710935" y="5911574"/>
                  <a:ext cx="187089" cy="261225"/>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r>
                          <a:rPr lang="en-GB" sz="1100" b="0" i="1" smtClean="0">
                            <a:latin typeface="Cambria Math" panose="02040503050406030204" pitchFamily="18" charset="0"/>
                          </a:rPr>
                          <m:t>𝐵</m:t>
                        </m:r>
                      </m:oMath>
                    </m:oMathPara>
                  </a14:m>
                  <a:endParaRPr lang="en-GB" sz="1100" i="1" baseline="-25000" dirty="0"/>
                </a:p>
              </p:txBody>
            </p:sp>
          </mc:Choice>
          <mc:Fallback xmlns="">
            <p:sp>
              <p:nvSpPr>
                <p:cNvPr id="205" name="TextovéPole 204">
                  <a:extLst>
                    <a:ext uri="{FF2B5EF4-FFF2-40B4-BE49-F238E27FC236}">
                      <a16:creationId xmlns:a16="http://schemas.microsoft.com/office/drawing/2014/main" id="{1129F341-0890-4352-8ECF-8AB4C01D6AF5}"/>
                    </a:ext>
                  </a:extLst>
                </p:cNvPr>
                <p:cNvSpPr txBox="1">
                  <a:spLocks noRot="1" noChangeAspect="1" noMove="1" noResize="1" noEditPoints="1" noAdjustHandles="1" noChangeArrowheads="1" noChangeShapeType="1" noTextEdit="1"/>
                </p:cNvSpPr>
                <p:nvPr/>
              </p:nvSpPr>
              <p:spPr>
                <a:xfrm>
                  <a:off x="3710935" y="5911574"/>
                  <a:ext cx="187089" cy="261225"/>
                </a:xfrm>
                <a:prstGeom prst="rect">
                  <a:avLst/>
                </a:prstGeom>
                <a:blipFill>
                  <a:blip r:embed="rId20"/>
                  <a:stretch>
                    <a:fillRect l="-9677"/>
                  </a:stretch>
                </a:blipFill>
              </p:spPr>
              <p:txBody>
                <a:bodyPr/>
                <a:lstStyle/>
                <a:p>
                  <a:r>
                    <a:rPr lang="cs-CZ">
                      <a:noFill/>
                    </a:rPr>
                    <a:t> </a:t>
                  </a:r>
                </a:p>
              </p:txBody>
            </p:sp>
          </mc:Fallback>
        </mc:AlternateContent>
        <p:grpSp>
          <p:nvGrpSpPr>
            <p:cNvPr id="206" name="Skupina 205"/>
            <p:cNvGrpSpPr/>
            <p:nvPr/>
          </p:nvGrpSpPr>
          <p:grpSpPr>
            <a:xfrm>
              <a:off x="3275856" y="4920707"/>
              <a:ext cx="1543357" cy="1160002"/>
              <a:chOff x="3275856" y="4920707"/>
              <a:chExt cx="1543357" cy="1160002"/>
            </a:xfrm>
          </p:grpSpPr>
          <p:cxnSp>
            <p:nvCxnSpPr>
              <p:cNvPr id="207" name="Přímá spojnice 206">
                <a:extLst>
                  <a:ext uri="{FF2B5EF4-FFF2-40B4-BE49-F238E27FC236}">
                    <a16:creationId xmlns:a16="http://schemas.microsoft.com/office/drawing/2014/main" id="{1A8E3DAD-B6C4-40D4-9CE0-16917D2F95E3}"/>
                  </a:ext>
                </a:extLst>
              </p:cNvPr>
              <p:cNvCxnSpPr/>
              <p:nvPr/>
            </p:nvCxnSpPr>
            <p:spPr>
              <a:xfrm>
                <a:off x="3313722" y="5108733"/>
                <a:ext cx="0" cy="971976"/>
              </a:xfrm>
              <a:prstGeom prst="line">
                <a:avLst/>
              </a:prstGeom>
              <a:ln w="6350">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208" name="Přímá spojnice 207">
                <a:extLst>
                  <a:ext uri="{FF2B5EF4-FFF2-40B4-BE49-F238E27FC236}">
                    <a16:creationId xmlns:a16="http://schemas.microsoft.com/office/drawing/2014/main" id="{906A2621-6FF0-4E69-B93F-0FD3D7509E11}"/>
                  </a:ext>
                </a:extLst>
              </p:cNvPr>
              <p:cNvCxnSpPr/>
              <p:nvPr/>
            </p:nvCxnSpPr>
            <p:spPr>
              <a:xfrm>
                <a:off x="3791632" y="5641379"/>
                <a:ext cx="0" cy="298800"/>
              </a:xfrm>
              <a:prstGeom prst="line">
                <a:avLst/>
              </a:prstGeom>
              <a:ln w="31750" cap="rnd">
                <a:solidFill>
                  <a:srgbClr val="C00000"/>
                </a:solidFill>
                <a:prstDash val="solid"/>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209" name="Přímá spojnice 208">
                <a:extLst>
                  <a:ext uri="{FF2B5EF4-FFF2-40B4-BE49-F238E27FC236}">
                    <a16:creationId xmlns:a16="http://schemas.microsoft.com/office/drawing/2014/main" id="{366013F4-C598-4589-BCA9-4D63C7A09A98}"/>
                  </a:ext>
                </a:extLst>
              </p:cNvPr>
              <p:cNvCxnSpPr/>
              <p:nvPr/>
            </p:nvCxnSpPr>
            <p:spPr>
              <a:xfrm>
                <a:off x="3324338" y="5941262"/>
                <a:ext cx="1245348" cy="0"/>
              </a:xfrm>
              <a:prstGeom prst="line">
                <a:avLst/>
              </a:prstGeom>
              <a:ln w="6350">
                <a:solidFill>
                  <a:schemeClr val="accent1"/>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sp>
            <p:nvSpPr>
              <p:cNvPr id="210" name="TextovéPole 209">
                <a:extLst>
                  <a:ext uri="{FF2B5EF4-FFF2-40B4-BE49-F238E27FC236}">
                    <a16:creationId xmlns:a16="http://schemas.microsoft.com/office/drawing/2014/main" id="{08463747-ADBE-47DD-BD10-8F53E0250636}"/>
                  </a:ext>
                </a:extLst>
              </p:cNvPr>
              <p:cNvSpPr txBox="1"/>
              <p:nvPr/>
            </p:nvSpPr>
            <p:spPr>
              <a:xfrm>
                <a:off x="3275856" y="4920707"/>
                <a:ext cx="1543357" cy="338554"/>
              </a:xfrm>
              <a:prstGeom prst="rect">
                <a:avLst/>
              </a:prstGeom>
              <a:noFill/>
              <a:ln>
                <a:noFill/>
              </a:ln>
            </p:spPr>
            <p:txBody>
              <a:bodyPr wrap="square" rtlCol="0">
                <a:spAutoFit/>
              </a:bodyPr>
              <a:lstStyle/>
              <a:p>
                <a:pPr marL="0" lvl="2" algn="ctr">
                  <a:lnSpc>
                    <a:spcPct val="80000"/>
                  </a:lnSpc>
                  <a:buClr>
                    <a:srgbClr val="7030A0"/>
                  </a:buClr>
                  <a:buSzPct val="80000"/>
                </a:pPr>
                <a:r>
                  <a:rPr lang="en-GB" sz="1000" b="1" noProof="0">
                    <a:latin typeface="Cambria Math" panose="02040503050406030204" pitchFamily="18" charset="0"/>
                    <a:ea typeface="Cambria Math" panose="02040503050406030204" pitchFamily="18" charset="0"/>
                    <a:sym typeface="Wingdings 2" panose="05020102010507070707" pitchFamily="18" charset="2"/>
                  </a:rPr>
                  <a:t>Long up-and-out put</a:t>
                </a:r>
              </a:p>
              <a:p>
                <a:pPr marL="0" lvl="2" algn="ctr">
                  <a:lnSpc>
                    <a:spcPct val="80000"/>
                  </a:lnSpc>
                  <a:buClr>
                    <a:srgbClr val="7030A0"/>
                  </a:buClr>
                  <a:buSzPct val="80000"/>
                </a:pPr>
                <a:r>
                  <a:rPr lang="en-GB" sz="1000" b="1" noProof="0" dirty="0">
                    <a:latin typeface="Cambria Math" panose="02040503050406030204" pitchFamily="18" charset="0"/>
                    <a:ea typeface="Cambria Math" panose="02040503050406030204" pitchFamily="18" charset="0"/>
                    <a:sym typeface="Wingdings 2" panose="05020102010507070707" pitchFamily="18" charset="2"/>
                  </a:rPr>
                  <a:t>Long down-and-in put</a:t>
                </a:r>
                <a:endParaRPr lang="en-GB" sz="1000" b="1" noProof="0" dirty="0">
                  <a:latin typeface="Cambria Math" panose="02040503050406030204" pitchFamily="18" charset="0"/>
                  <a:ea typeface="Cambria Math" panose="02040503050406030204" pitchFamily="18" charset="0"/>
                </a:endParaRPr>
              </a:p>
            </p:txBody>
          </p:sp>
          <p:cxnSp>
            <p:nvCxnSpPr>
              <p:cNvPr id="211" name="Přímá spojnice 210">
                <a:extLst>
                  <a:ext uri="{FF2B5EF4-FFF2-40B4-BE49-F238E27FC236}">
                    <a16:creationId xmlns:a16="http://schemas.microsoft.com/office/drawing/2014/main" id="{906A2621-6FF0-4E69-B93F-0FD3D7509E11}"/>
                  </a:ext>
                </a:extLst>
              </p:cNvPr>
              <p:cNvCxnSpPr/>
              <p:nvPr/>
            </p:nvCxnSpPr>
            <p:spPr>
              <a:xfrm flipH="1" flipV="1">
                <a:off x="3312562" y="5152663"/>
                <a:ext cx="790584" cy="790582"/>
              </a:xfrm>
              <a:prstGeom prst="line">
                <a:avLst/>
              </a:prstGeom>
              <a:ln w="12700">
                <a:solidFill>
                  <a:schemeClr val="tx1"/>
                </a:solidFill>
                <a:prstDash val="sysDot"/>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212" name="Přímá spojnice 211">
                <a:extLst>
                  <a:ext uri="{FF2B5EF4-FFF2-40B4-BE49-F238E27FC236}">
                    <a16:creationId xmlns:a16="http://schemas.microsoft.com/office/drawing/2014/main" id="{906A2621-6FF0-4E69-B93F-0FD3D7509E11}"/>
                  </a:ext>
                </a:extLst>
              </p:cNvPr>
              <p:cNvCxnSpPr/>
              <p:nvPr/>
            </p:nvCxnSpPr>
            <p:spPr>
              <a:xfrm flipH="1" flipV="1">
                <a:off x="3342633" y="5174449"/>
                <a:ext cx="443460" cy="443457"/>
              </a:xfrm>
              <a:prstGeom prst="line">
                <a:avLst/>
              </a:prstGeom>
              <a:ln w="31750" cap="rnd">
                <a:solidFill>
                  <a:srgbClr val="C00000"/>
                </a:solidFill>
                <a:prstDash val="solid"/>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213" name="Přímá spojnice 212">
                <a:extLst>
                  <a:ext uri="{FF2B5EF4-FFF2-40B4-BE49-F238E27FC236}">
                    <a16:creationId xmlns:a16="http://schemas.microsoft.com/office/drawing/2014/main" id="{F1012CB4-74D9-4DC7-84BD-B0CB720F5659}"/>
                  </a:ext>
                </a:extLst>
              </p:cNvPr>
              <p:cNvCxnSpPr/>
              <p:nvPr/>
            </p:nvCxnSpPr>
            <p:spPr>
              <a:xfrm>
                <a:off x="3323700" y="5617492"/>
                <a:ext cx="463896" cy="0"/>
              </a:xfrm>
              <a:prstGeom prst="line">
                <a:avLst/>
              </a:prstGeom>
              <a:ln w="12700">
                <a:solidFill>
                  <a:schemeClr val="tx1"/>
                </a:solidFill>
                <a:prstDash val="sysDot"/>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216" name="Přímá spojnice 215">
                <a:extLst>
                  <a:ext uri="{FF2B5EF4-FFF2-40B4-BE49-F238E27FC236}">
                    <a16:creationId xmlns:a16="http://schemas.microsoft.com/office/drawing/2014/main" id="{F1012CB4-74D9-4DC7-84BD-B0CB720F5659}"/>
                  </a:ext>
                </a:extLst>
              </p:cNvPr>
              <p:cNvCxnSpPr/>
              <p:nvPr/>
            </p:nvCxnSpPr>
            <p:spPr>
              <a:xfrm>
                <a:off x="3798076" y="5941422"/>
                <a:ext cx="707253" cy="0"/>
              </a:xfrm>
              <a:prstGeom prst="line">
                <a:avLst/>
              </a:prstGeom>
              <a:ln w="31750" cap="rnd">
                <a:solidFill>
                  <a:srgbClr val="C00000"/>
                </a:solidFill>
                <a:prstDash val="solid"/>
                <a:headEnd type="none" w="lg" len="med"/>
                <a:tailEnd type="none" w="lg" len="med"/>
              </a:ln>
            </p:spPr>
            <p:style>
              <a:lnRef idx="1">
                <a:schemeClr val="accent1"/>
              </a:lnRef>
              <a:fillRef idx="0">
                <a:schemeClr val="accent1"/>
              </a:fillRef>
              <a:effectRef idx="0">
                <a:schemeClr val="accent1"/>
              </a:effectRef>
              <a:fontRef idx="minor">
                <a:schemeClr val="tx1"/>
              </a:fontRef>
            </p:style>
          </p:cxnSp>
        </p:grpSp>
      </p:grpSp>
      <p:grpSp>
        <p:nvGrpSpPr>
          <p:cNvPr id="13" name="Skupina 12"/>
          <p:cNvGrpSpPr/>
          <p:nvPr/>
        </p:nvGrpSpPr>
        <p:grpSpPr>
          <a:xfrm>
            <a:off x="6156000" y="1281215"/>
            <a:ext cx="1509854" cy="1247449"/>
            <a:chOff x="6158490" y="1674520"/>
            <a:chExt cx="1509854" cy="1247449"/>
          </a:xfrm>
        </p:grpSpPr>
        <p:grpSp>
          <p:nvGrpSpPr>
            <p:cNvPr id="175" name="Skupina 174"/>
            <p:cNvGrpSpPr/>
            <p:nvPr/>
          </p:nvGrpSpPr>
          <p:grpSpPr>
            <a:xfrm>
              <a:off x="6158490" y="1674520"/>
              <a:ext cx="1509854" cy="1247449"/>
              <a:chOff x="3681616" y="1392489"/>
              <a:chExt cx="1509854" cy="1247449"/>
            </a:xfrm>
          </p:grpSpPr>
          <p:cxnSp>
            <p:nvCxnSpPr>
              <p:cNvPr id="176" name="Přímá spojnice 175">
                <a:extLst>
                  <a:ext uri="{FF2B5EF4-FFF2-40B4-BE49-F238E27FC236}">
                    <a16:creationId xmlns:a16="http://schemas.microsoft.com/office/drawing/2014/main" id="{1A8E3DAD-B6C4-40D4-9CE0-16917D2F95E3}"/>
                  </a:ext>
                </a:extLst>
              </p:cNvPr>
              <p:cNvCxnSpPr/>
              <p:nvPr/>
            </p:nvCxnSpPr>
            <p:spPr>
              <a:xfrm>
                <a:off x="3748084" y="1580515"/>
                <a:ext cx="0" cy="971976"/>
              </a:xfrm>
              <a:prstGeom prst="line">
                <a:avLst/>
              </a:prstGeom>
              <a:ln w="6350">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78" name="Přímá spojnice 177">
                <a:extLst>
                  <a:ext uri="{FF2B5EF4-FFF2-40B4-BE49-F238E27FC236}">
                    <a16:creationId xmlns:a16="http://schemas.microsoft.com/office/drawing/2014/main" id="{366013F4-C598-4589-BCA9-4D63C7A09A98}"/>
                  </a:ext>
                </a:extLst>
              </p:cNvPr>
              <p:cNvCxnSpPr/>
              <p:nvPr/>
            </p:nvCxnSpPr>
            <p:spPr>
              <a:xfrm>
                <a:off x="3758700" y="2413044"/>
                <a:ext cx="1245348" cy="0"/>
              </a:xfrm>
              <a:prstGeom prst="line">
                <a:avLst/>
              </a:prstGeom>
              <a:ln w="6350">
                <a:solidFill>
                  <a:schemeClr val="accent1"/>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sp>
            <p:nvSpPr>
              <p:cNvPr id="179" name="TextovéPole 178">
                <a:extLst>
                  <a:ext uri="{FF2B5EF4-FFF2-40B4-BE49-F238E27FC236}">
                    <a16:creationId xmlns:a16="http://schemas.microsoft.com/office/drawing/2014/main" id="{08463747-ADBE-47DD-BD10-8F53E0250636}"/>
                  </a:ext>
                </a:extLst>
              </p:cNvPr>
              <p:cNvSpPr txBox="1"/>
              <p:nvPr/>
            </p:nvSpPr>
            <p:spPr>
              <a:xfrm>
                <a:off x="3681616" y="1392489"/>
                <a:ext cx="1509854" cy="240066"/>
              </a:xfrm>
              <a:prstGeom prst="rect">
                <a:avLst/>
              </a:prstGeom>
              <a:noFill/>
              <a:ln>
                <a:noFill/>
              </a:ln>
            </p:spPr>
            <p:txBody>
              <a:bodyPr wrap="square" rtlCol="0">
                <a:spAutoFit/>
              </a:bodyPr>
              <a:lstStyle/>
              <a:p>
                <a:pPr marL="0" lvl="2" algn="ctr">
                  <a:lnSpc>
                    <a:spcPct val="80000"/>
                  </a:lnSpc>
                  <a:buClr>
                    <a:srgbClr val="7030A0"/>
                  </a:buClr>
                  <a:buSzPct val="80000"/>
                </a:pPr>
                <a:r>
                  <a:rPr lang="cs-CZ" sz="1200" b="1" dirty="0">
                    <a:latin typeface="Cambria Math" panose="02040503050406030204" pitchFamily="18" charset="0"/>
                    <a:ea typeface="Cambria Math" panose="02040503050406030204" pitchFamily="18" charset="0"/>
                    <a:sym typeface="Wingdings 2" panose="05020102010507070707" pitchFamily="18" charset="2"/>
                  </a:rPr>
                  <a:t>Long </a:t>
                </a:r>
                <a:r>
                  <a:rPr lang="en-GB" sz="1200" b="1" dirty="0">
                    <a:latin typeface="Cambria Math" panose="02040503050406030204" pitchFamily="18" charset="0"/>
                    <a:ea typeface="Cambria Math" panose="02040503050406030204" pitchFamily="18" charset="0"/>
                    <a:sym typeface="Wingdings 2" panose="05020102010507070707" pitchFamily="18" charset="2"/>
                  </a:rPr>
                  <a:t>call </a:t>
                </a:r>
                <a:endParaRPr lang="en-GB" sz="1200" b="1" dirty="0">
                  <a:latin typeface="Cambria Math" panose="02040503050406030204" pitchFamily="18" charset="0"/>
                  <a:ea typeface="Cambria Math" panose="02040503050406030204" pitchFamily="18" charset="0"/>
                </a:endParaRPr>
              </a:p>
            </p:txBody>
          </p:sp>
          <p:cxnSp>
            <p:nvCxnSpPr>
              <p:cNvPr id="180" name="Přímá spojnice 179">
                <a:extLst>
                  <a:ext uri="{FF2B5EF4-FFF2-40B4-BE49-F238E27FC236}">
                    <a16:creationId xmlns:a16="http://schemas.microsoft.com/office/drawing/2014/main" id="{F1012CB4-74D9-4DC7-84BD-B0CB720F5659}"/>
                  </a:ext>
                </a:extLst>
              </p:cNvPr>
              <p:cNvCxnSpPr/>
              <p:nvPr/>
            </p:nvCxnSpPr>
            <p:spPr>
              <a:xfrm>
                <a:off x="3754685" y="2420773"/>
                <a:ext cx="457071" cy="0"/>
              </a:xfrm>
              <a:prstGeom prst="line">
                <a:avLst/>
              </a:prstGeom>
              <a:ln w="31750" cap="rnd">
                <a:solidFill>
                  <a:srgbClr val="C00000"/>
                </a:solidFill>
                <a:prstDash val="solid"/>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81" name="Přímá spojnice 180">
                <a:extLst>
                  <a:ext uri="{FF2B5EF4-FFF2-40B4-BE49-F238E27FC236}">
                    <a16:creationId xmlns:a16="http://schemas.microsoft.com/office/drawing/2014/main" id="{906A2621-6FF0-4E69-B93F-0FD3D7509E11}"/>
                  </a:ext>
                </a:extLst>
              </p:cNvPr>
              <p:cNvCxnSpPr/>
              <p:nvPr/>
            </p:nvCxnSpPr>
            <p:spPr>
              <a:xfrm flipH="1">
                <a:off x="4211756" y="1675114"/>
                <a:ext cx="739911" cy="739913"/>
              </a:xfrm>
              <a:prstGeom prst="line">
                <a:avLst/>
              </a:prstGeom>
              <a:ln w="12700">
                <a:solidFill>
                  <a:schemeClr val="tx1"/>
                </a:solidFill>
                <a:prstDash val="sysDot"/>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82" name="Přímá spojnice 181">
                <a:extLst>
                  <a:ext uri="{FF2B5EF4-FFF2-40B4-BE49-F238E27FC236}">
                    <a16:creationId xmlns:a16="http://schemas.microsoft.com/office/drawing/2014/main" id="{906A2621-6FF0-4E69-B93F-0FD3D7509E11}"/>
                  </a:ext>
                </a:extLst>
              </p:cNvPr>
              <p:cNvCxnSpPr/>
              <p:nvPr/>
            </p:nvCxnSpPr>
            <p:spPr>
              <a:xfrm flipH="1">
                <a:off x="4211960" y="1688735"/>
                <a:ext cx="732151" cy="732153"/>
              </a:xfrm>
              <a:prstGeom prst="line">
                <a:avLst/>
              </a:prstGeom>
              <a:ln w="31750" cap="rnd">
                <a:solidFill>
                  <a:srgbClr val="C00000"/>
                </a:solidFill>
                <a:prstDash val="solid"/>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83" name="Přímá spojnice 182">
                <a:extLst>
                  <a:ext uri="{FF2B5EF4-FFF2-40B4-BE49-F238E27FC236}">
                    <a16:creationId xmlns:a16="http://schemas.microsoft.com/office/drawing/2014/main" id="{F1012CB4-74D9-4DC7-84BD-B0CB720F5659}"/>
                  </a:ext>
                </a:extLst>
              </p:cNvPr>
              <p:cNvCxnSpPr/>
              <p:nvPr/>
            </p:nvCxnSpPr>
            <p:spPr>
              <a:xfrm>
                <a:off x="3757015" y="2081590"/>
                <a:ext cx="800498" cy="0"/>
              </a:xfrm>
              <a:prstGeom prst="line">
                <a:avLst/>
              </a:prstGeom>
              <a:ln w="12700">
                <a:solidFill>
                  <a:schemeClr val="tx1"/>
                </a:solidFill>
                <a:prstDash val="sysDot"/>
                <a:headEnd type="none" w="lg" len="med"/>
                <a:tailEnd type="none" w="lg"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84" name="TextovéPole 183">
                    <a:extLst>
                      <a:ext uri="{FF2B5EF4-FFF2-40B4-BE49-F238E27FC236}">
                        <a16:creationId xmlns:a16="http://schemas.microsoft.com/office/drawing/2014/main" id="{1129F341-0890-4352-8ECF-8AB4C01D6AF5}"/>
                      </a:ext>
                    </a:extLst>
                  </p:cNvPr>
                  <p:cNvSpPr txBox="1"/>
                  <p:nvPr/>
                </p:nvSpPr>
                <p:spPr>
                  <a:xfrm>
                    <a:off x="4119345" y="2374784"/>
                    <a:ext cx="187089" cy="261225"/>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r>
                            <a:rPr lang="en-GB" sz="1100" b="0" i="1" smtClean="0">
                              <a:latin typeface="Cambria Math" panose="02040503050406030204" pitchFamily="18" charset="0"/>
                            </a:rPr>
                            <m:t>𝑋</m:t>
                          </m:r>
                        </m:oMath>
                      </m:oMathPara>
                    </a14:m>
                    <a:endParaRPr lang="en-GB" sz="1100" i="1" baseline="-25000" dirty="0"/>
                  </a:p>
                </p:txBody>
              </p:sp>
            </mc:Choice>
            <mc:Fallback xmlns="">
              <p:sp>
                <p:nvSpPr>
                  <p:cNvPr id="106" name="TextovéPole 105">
                    <a:extLst>
                      <a:ext uri="{FF2B5EF4-FFF2-40B4-BE49-F238E27FC236}">
                        <a16:creationId xmlns:a16="http://schemas.microsoft.com/office/drawing/2014/main" id="{1129F341-0890-4352-8ECF-8AB4C01D6AF5}"/>
                      </a:ext>
                    </a:extLst>
                  </p:cNvPr>
                  <p:cNvSpPr txBox="1">
                    <a:spLocks noRot="1" noChangeAspect="1" noMove="1" noResize="1" noEditPoints="1" noAdjustHandles="1" noChangeArrowheads="1" noChangeShapeType="1" noTextEdit="1"/>
                  </p:cNvSpPr>
                  <p:nvPr/>
                </p:nvSpPr>
                <p:spPr>
                  <a:xfrm>
                    <a:off x="4119345" y="2374784"/>
                    <a:ext cx="187089" cy="261225"/>
                  </a:xfrm>
                  <a:prstGeom prst="rect">
                    <a:avLst/>
                  </a:prstGeom>
                  <a:blipFill>
                    <a:blip r:embed="rId15"/>
                    <a:stretch>
                      <a:fillRect l="-6452"/>
                    </a:stretch>
                  </a:blipFill>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185" name="TextovéPole 184">
                    <a:extLst>
                      <a:ext uri="{FF2B5EF4-FFF2-40B4-BE49-F238E27FC236}">
                        <a16:creationId xmlns:a16="http://schemas.microsoft.com/office/drawing/2014/main" id="{1129F341-0890-4352-8ECF-8AB4C01D6AF5}"/>
                      </a:ext>
                    </a:extLst>
                  </p:cNvPr>
                  <p:cNvSpPr txBox="1"/>
                  <p:nvPr/>
                </p:nvSpPr>
                <p:spPr>
                  <a:xfrm>
                    <a:off x="4471570" y="2378713"/>
                    <a:ext cx="187089" cy="261225"/>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r>
                            <a:rPr lang="en-GB" sz="1100" b="0" i="1" smtClean="0">
                              <a:latin typeface="Cambria Math" panose="02040503050406030204" pitchFamily="18" charset="0"/>
                            </a:rPr>
                            <m:t>𝐵</m:t>
                          </m:r>
                        </m:oMath>
                      </m:oMathPara>
                    </a14:m>
                    <a:endParaRPr lang="en-GB" sz="1100" i="1" baseline="-25000" dirty="0"/>
                  </a:p>
                </p:txBody>
              </p:sp>
            </mc:Choice>
            <mc:Fallback xmlns="">
              <p:sp>
                <p:nvSpPr>
                  <p:cNvPr id="111" name="TextovéPole 110">
                    <a:extLst>
                      <a:ext uri="{FF2B5EF4-FFF2-40B4-BE49-F238E27FC236}">
                        <a16:creationId xmlns:a16="http://schemas.microsoft.com/office/drawing/2014/main" id="{1129F341-0890-4352-8ECF-8AB4C01D6AF5}"/>
                      </a:ext>
                    </a:extLst>
                  </p:cNvPr>
                  <p:cNvSpPr txBox="1">
                    <a:spLocks noRot="1" noChangeAspect="1" noMove="1" noResize="1" noEditPoints="1" noAdjustHandles="1" noChangeArrowheads="1" noChangeShapeType="1" noTextEdit="1"/>
                  </p:cNvSpPr>
                  <p:nvPr/>
                </p:nvSpPr>
                <p:spPr>
                  <a:xfrm>
                    <a:off x="4471570" y="2378713"/>
                    <a:ext cx="187089" cy="261225"/>
                  </a:xfrm>
                  <a:prstGeom prst="rect">
                    <a:avLst/>
                  </a:prstGeom>
                  <a:blipFill>
                    <a:blip r:embed="rId16"/>
                    <a:stretch>
                      <a:fillRect l="-9677"/>
                    </a:stretch>
                  </a:blipFill>
                </p:spPr>
                <p:txBody>
                  <a:bodyPr/>
                  <a:lstStyle/>
                  <a:p>
                    <a:r>
                      <a:rPr lang="cs-CZ">
                        <a:noFill/>
                      </a:rPr>
                      <a:t> </a:t>
                    </a:r>
                  </a:p>
                </p:txBody>
              </p:sp>
            </mc:Fallback>
          </mc:AlternateContent>
        </p:grpSp>
        <p:cxnSp>
          <p:nvCxnSpPr>
            <p:cNvPr id="231" name="Přímá spojnice 230">
              <a:extLst>
                <a:ext uri="{FF2B5EF4-FFF2-40B4-BE49-F238E27FC236}">
                  <a16:creationId xmlns:a16="http://schemas.microsoft.com/office/drawing/2014/main" id="{906A2621-6FF0-4E69-B93F-0FD3D7509E11}"/>
                </a:ext>
              </a:extLst>
            </p:cNvPr>
            <p:cNvCxnSpPr/>
            <p:nvPr/>
          </p:nvCxnSpPr>
          <p:spPr>
            <a:xfrm>
              <a:off x="7020272" y="2348880"/>
              <a:ext cx="0" cy="350811"/>
            </a:xfrm>
            <a:prstGeom prst="line">
              <a:avLst/>
            </a:prstGeom>
            <a:ln w="12700">
              <a:solidFill>
                <a:schemeClr val="tx1"/>
              </a:solidFill>
              <a:prstDash val="sysDot"/>
              <a:headEnd type="none" w="lg" len="med"/>
              <a:tailEnd type="none" w="lg" len="med"/>
            </a:ln>
          </p:spPr>
          <p:style>
            <a:lnRef idx="1">
              <a:schemeClr val="accent1"/>
            </a:lnRef>
            <a:fillRef idx="0">
              <a:schemeClr val="accent1"/>
            </a:fillRef>
            <a:effectRef idx="0">
              <a:schemeClr val="accent1"/>
            </a:effectRef>
            <a:fontRef idx="minor">
              <a:schemeClr val="tx1"/>
            </a:fontRef>
          </p:style>
        </p:cxnSp>
      </p:grpSp>
      <p:grpSp>
        <p:nvGrpSpPr>
          <p:cNvPr id="12" name="Skupina 11">
            <a:extLst>
              <a:ext uri="{FF2B5EF4-FFF2-40B4-BE49-F238E27FC236}">
                <a16:creationId xmlns:a16="http://schemas.microsoft.com/office/drawing/2014/main" id="{F763F3F3-1C29-77C0-674D-8DF4FB471046}"/>
              </a:ext>
            </a:extLst>
          </p:cNvPr>
          <p:cNvGrpSpPr/>
          <p:nvPr/>
        </p:nvGrpSpPr>
        <p:grpSpPr>
          <a:xfrm>
            <a:off x="6156000" y="4168512"/>
            <a:ext cx="1543357" cy="1178816"/>
            <a:chOff x="6196995" y="3705584"/>
            <a:chExt cx="1543357" cy="1178816"/>
          </a:xfrm>
        </p:grpSpPr>
        <p:grpSp>
          <p:nvGrpSpPr>
            <p:cNvPr id="217" name="Skupina 216"/>
            <p:cNvGrpSpPr/>
            <p:nvPr/>
          </p:nvGrpSpPr>
          <p:grpSpPr>
            <a:xfrm>
              <a:off x="6196995" y="3705584"/>
              <a:ext cx="1543357" cy="1178816"/>
              <a:chOff x="3275856" y="4981267"/>
              <a:chExt cx="1543357" cy="1178816"/>
            </a:xfrm>
          </p:grpSpPr>
          <mc:AlternateContent xmlns:mc="http://schemas.openxmlformats.org/markup-compatibility/2006" xmlns:a14="http://schemas.microsoft.com/office/drawing/2010/main">
            <mc:Choice Requires="a14">
              <p:sp>
                <p:nvSpPr>
                  <p:cNvPr id="218" name="TextovéPole 217">
                    <a:extLst>
                      <a:ext uri="{FF2B5EF4-FFF2-40B4-BE49-F238E27FC236}">
                        <a16:creationId xmlns:a16="http://schemas.microsoft.com/office/drawing/2014/main" id="{1129F341-0890-4352-8ECF-8AB4C01D6AF5}"/>
                      </a:ext>
                    </a:extLst>
                  </p:cNvPr>
                  <p:cNvSpPr txBox="1"/>
                  <p:nvPr/>
                </p:nvSpPr>
                <p:spPr>
                  <a:xfrm>
                    <a:off x="4034356" y="5894929"/>
                    <a:ext cx="187089" cy="261225"/>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r>
                            <a:rPr lang="en-GB" sz="1100" b="0" i="1" smtClean="0">
                              <a:latin typeface="Cambria Math" panose="02040503050406030204" pitchFamily="18" charset="0"/>
                            </a:rPr>
                            <m:t>𝑋</m:t>
                          </m:r>
                        </m:oMath>
                      </m:oMathPara>
                    </a14:m>
                    <a:endParaRPr lang="en-GB" sz="1100" i="1" baseline="-25000" dirty="0"/>
                  </a:p>
                </p:txBody>
              </p:sp>
            </mc:Choice>
            <mc:Fallback xmlns="">
              <p:sp>
                <p:nvSpPr>
                  <p:cNvPr id="218" name="TextovéPole 217">
                    <a:extLst>
                      <a:ext uri="{FF2B5EF4-FFF2-40B4-BE49-F238E27FC236}">
                        <a16:creationId xmlns:a16="http://schemas.microsoft.com/office/drawing/2014/main" id="{1129F341-0890-4352-8ECF-8AB4C01D6AF5}"/>
                      </a:ext>
                    </a:extLst>
                  </p:cNvPr>
                  <p:cNvSpPr txBox="1">
                    <a:spLocks noRot="1" noChangeAspect="1" noMove="1" noResize="1" noEditPoints="1" noAdjustHandles="1" noChangeArrowheads="1" noChangeShapeType="1" noTextEdit="1"/>
                  </p:cNvSpPr>
                  <p:nvPr/>
                </p:nvSpPr>
                <p:spPr>
                  <a:xfrm>
                    <a:off x="4034356" y="5894929"/>
                    <a:ext cx="187089" cy="261225"/>
                  </a:xfrm>
                  <a:prstGeom prst="rect">
                    <a:avLst/>
                  </a:prstGeom>
                  <a:blipFill>
                    <a:blip r:embed="rId19"/>
                    <a:stretch>
                      <a:fillRect l="-6452"/>
                    </a:stretch>
                  </a:blipFill>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219" name="TextovéPole 218">
                    <a:extLst>
                      <a:ext uri="{FF2B5EF4-FFF2-40B4-BE49-F238E27FC236}">
                        <a16:creationId xmlns:a16="http://schemas.microsoft.com/office/drawing/2014/main" id="{1129F341-0890-4352-8ECF-8AB4C01D6AF5}"/>
                      </a:ext>
                    </a:extLst>
                  </p:cNvPr>
                  <p:cNvSpPr txBox="1"/>
                  <p:nvPr/>
                </p:nvSpPr>
                <p:spPr>
                  <a:xfrm>
                    <a:off x="3703315" y="5898858"/>
                    <a:ext cx="187089" cy="261225"/>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r>
                            <a:rPr lang="en-GB" sz="1100" b="0" i="1" smtClean="0">
                              <a:latin typeface="Cambria Math" panose="02040503050406030204" pitchFamily="18" charset="0"/>
                            </a:rPr>
                            <m:t>𝐵</m:t>
                          </m:r>
                        </m:oMath>
                      </m:oMathPara>
                    </a14:m>
                    <a:endParaRPr lang="en-GB" sz="1100" i="1" baseline="-25000" dirty="0"/>
                  </a:p>
                </p:txBody>
              </p:sp>
            </mc:Choice>
            <mc:Fallback xmlns="">
              <p:sp>
                <p:nvSpPr>
                  <p:cNvPr id="219" name="TextovéPole 218">
                    <a:extLst>
                      <a:ext uri="{FF2B5EF4-FFF2-40B4-BE49-F238E27FC236}">
                        <a16:creationId xmlns:a16="http://schemas.microsoft.com/office/drawing/2014/main" id="{1129F341-0890-4352-8ECF-8AB4C01D6AF5}"/>
                      </a:ext>
                    </a:extLst>
                  </p:cNvPr>
                  <p:cNvSpPr txBox="1">
                    <a:spLocks noRot="1" noChangeAspect="1" noMove="1" noResize="1" noEditPoints="1" noAdjustHandles="1" noChangeArrowheads="1" noChangeShapeType="1" noTextEdit="1"/>
                  </p:cNvSpPr>
                  <p:nvPr/>
                </p:nvSpPr>
                <p:spPr>
                  <a:xfrm>
                    <a:off x="3703315" y="5898858"/>
                    <a:ext cx="187089" cy="261225"/>
                  </a:xfrm>
                  <a:prstGeom prst="rect">
                    <a:avLst/>
                  </a:prstGeom>
                  <a:blipFill>
                    <a:blip r:embed="rId22"/>
                    <a:stretch>
                      <a:fillRect l="-13333"/>
                    </a:stretch>
                  </a:blipFill>
                </p:spPr>
                <p:txBody>
                  <a:bodyPr/>
                  <a:lstStyle/>
                  <a:p>
                    <a:r>
                      <a:rPr lang="cs-CZ">
                        <a:noFill/>
                      </a:rPr>
                      <a:t> </a:t>
                    </a:r>
                  </a:p>
                </p:txBody>
              </p:sp>
            </mc:Fallback>
          </mc:AlternateContent>
          <p:grpSp>
            <p:nvGrpSpPr>
              <p:cNvPr id="220" name="Skupina 219"/>
              <p:cNvGrpSpPr/>
              <p:nvPr/>
            </p:nvGrpSpPr>
            <p:grpSpPr>
              <a:xfrm>
                <a:off x="3275856" y="4981267"/>
                <a:ext cx="1543357" cy="1099442"/>
                <a:chOff x="3275856" y="4981267"/>
                <a:chExt cx="1543357" cy="1099442"/>
              </a:xfrm>
            </p:grpSpPr>
            <p:cxnSp>
              <p:nvCxnSpPr>
                <p:cNvPr id="221" name="Přímá spojnice 220">
                  <a:extLst>
                    <a:ext uri="{FF2B5EF4-FFF2-40B4-BE49-F238E27FC236}">
                      <a16:creationId xmlns:a16="http://schemas.microsoft.com/office/drawing/2014/main" id="{1A8E3DAD-B6C4-40D4-9CE0-16917D2F95E3}"/>
                    </a:ext>
                  </a:extLst>
                </p:cNvPr>
                <p:cNvCxnSpPr/>
                <p:nvPr/>
              </p:nvCxnSpPr>
              <p:spPr>
                <a:xfrm>
                  <a:off x="3313722" y="5108733"/>
                  <a:ext cx="0" cy="971976"/>
                </a:xfrm>
                <a:prstGeom prst="line">
                  <a:avLst/>
                </a:prstGeom>
                <a:ln w="6350">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223" name="Přímá spojnice 222">
                  <a:extLst>
                    <a:ext uri="{FF2B5EF4-FFF2-40B4-BE49-F238E27FC236}">
                      <a16:creationId xmlns:a16="http://schemas.microsoft.com/office/drawing/2014/main" id="{366013F4-C598-4589-BCA9-4D63C7A09A98}"/>
                    </a:ext>
                  </a:extLst>
                </p:cNvPr>
                <p:cNvCxnSpPr/>
                <p:nvPr/>
              </p:nvCxnSpPr>
              <p:spPr>
                <a:xfrm>
                  <a:off x="3324338" y="5941262"/>
                  <a:ext cx="1245348" cy="0"/>
                </a:xfrm>
                <a:prstGeom prst="line">
                  <a:avLst/>
                </a:prstGeom>
                <a:ln w="6350">
                  <a:solidFill>
                    <a:schemeClr val="accent1"/>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sp>
              <p:nvSpPr>
                <p:cNvPr id="224" name="TextovéPole 223">
                  <a:extLst>
                    <a:ext uri="{FF2B5EF4-FFF2-40B4-BE49-F238E27FC236}">
                      <a16:creationId xmlns:a16="http://schemas.microsoft.com/office/drawing/2014/main" id="{08463747-ADBE-47DD-BD10-8F53E0250636}"/>
                    </a:ext>
                  </a:extLst>
                </p:cNvPr>
                <p:cNvSpPr txBox="1"/>
                <p:nvPr/>
              </p:nvSpPr>
              <p:spPr>
                <a:xfrm>
                  <a:off x="3275856" y="4981267"/>
                  <a:ext cx="1543357" cy="240066"/>
                </a:xfrm>
                <a:prstGeom prst="rect">
                  <a:avLst/>
                </a:prstGeom>
                <a:noFill/>
                <a:ln>
                  <a:noFill/>
                </a:ln>
              </p:spPr>
              <p:txBody>
                <a:bodyPr wrap="square" rtlCol="0">
                  <a:spAutoFit/>
                </a:bodyPr>
                <a:lstStyle/>
                <a:p>
                  <a:pPr marL="0" lvl="2" algn="ctr">
                    <a:lnSpc>
                      <a:spcPct val="80000"/>
                    </a:lnSpc>
                    <a:buClr>
                      <a:srgbClr val="7030A0"/>
                    </a:buClr>
                    <a:buSzPct val="80000"/>
                  </a:pPr>
                  <a:r>
                    <a:rPr lang="cs-CZ" sz="1200" b="1" dirty="0">
                      <a:latin typeface="Cambria Math" panose="02040503050406030204" pitchFamily="18" charset="0"/>
                      <a:ea typeface="Cambria Math" panose="02040503050406030204" pitchFamily="18" charset="0"/>
                      <a:sym typeface="Wingdings 2" panose="05020102010507070707" pitchFamily="18" charset="2"/>
                    </a:rPr>
                    <a:t>Long </a:t>
                  </a:r>
                  <a:r>
                    <a:rPr lang="en-GB" sz="1200" b="1" dirty="0">
                      <a:latin typeface="Cambria Math" panose="02040503050406030204" pitchFamily="18" charset="0"/>
                      <a:ea typeface="Cambria Math" panose="02040503050406030204" pitchFamily="18" charset="0"/>
                      <a:sym typeface="Wingdings 2" panose="05020102010507070707" pitchFamily="18" charset="2"/>
                    </a:rPr>
                    <a:t>put</a:t>
                  </a:r>
                  <a:endParaRPr lang="en-GB" sz="1200" b="1" dirty="0">
                    <a:latin typeface="Cambria Math" panose="02040503050406030204" pitchFamily="18" charset="0"/>
                    <a:ea typeface="Cambria Math" panose="02040503050406030204" pitchFamily="18" charset="0"/>
                  </a:endParaRPr>
                </a:p>
              </p:txBody>
            </p:sp>
            <p:cxnSp>
              <p:nvCxnSpPr>
                <p:cNvPr id="225" name="Přímá spojnice 224">
                  <a:extLst>
                    <a:ext uri="{FF2B5EF4-FFF2-40B4-BE49-F238E27FC236}">
                      <a16:creationId xmlns:a16="http://schemas.microsoft.com/office/drawing/2014/main" id="{906A2621-6FF0-4E69-B93F-0FD3D7509E11}"/>
                    </a:ext>
                  </a:extLst>
                </p:cNvPr>
                <p:cNvCxnSpPr/>
                <p:nvPr/>
              </p:nvCxnSpPr>
              <p:spPr>
                <a:xfrm flipH="1" flipV="1">
                  <a:off x="3312562" y="5152663"/>
                  <a:ext cx="790584" cy="790582"/>
                </a:xfrm>
                <a:prstGeom prst="line">
                  <a:avLst/>
                </a:prstGeom>
                <a:ln w="12700">
                  <a:solidFill>
                    <a:schemeClr val="tx1"/>
                  </a:solidFill>
                  <a:prstDash val="sysDot"/>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226" name="Přímá spojnice 225">
                  <a:extLst>
                    <a:ext uri="{FF2B5EF4-FFF2-40B4-BE49-F238E27FC236}">
                      <a16:creationId xmlns:a16="http://schemas.microsoft.com/office/drawing/2014/main" id="{906A2621-6FF0-4E69-B93F-0FD3D7509E11}"/>
                    </a:ext>
                  </a:extLst>
                </p:cNvPr>
                <p:cNvCxnSpPr/>
                <p:nvPr/>
              </p:nvCxnSpPr>
              <p:spPr>
                <a:xfrm flipH="1" flipV="1">
                  <a:off x="3321337" y="5154718"/>
                  <a:ext cx="784291" cy="784285"/>
                </a:xfrm>
                <a:prstGeom prst="line">
                  <a:avLst/>
                </a:prstGeom>
                <a:ln w="31750" cap="rnd">
                  <a:solidFill>
                    <a:srgbClr val="C00000"/>
                  </a:solidFill>
                  <a:prstDash val="solid"/>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227" name="Přímá spojnice 226">
                  <a:extLst>
                    <a:ext uri="{FF2B5EF4-FFF2-40B4-BE49-F238E27FC236}">
                      <a16:creationId xmlns:a16="http://schemas.microsoft.com/office/drawing/2014/main" id="{F1012CB4-74D9-4DC7-84BD-B0CB720F5659}"/>
                    </a:ext>
                  </a:extLst>
                </p:cNvPr>
                <p:cNvCxnSpPr/>
                <p:nvPr/>
              </p:nvCxnSpPr>
              <p:spPr>
                <a:xfrm>
                  <a:off x="3323700" y="5617492"/>
                  <a:ext cx="463896" cy="0"/>
                </a:xfrm>
                <a:prstGeom prst="line">
                  <a:avLst/>
                </a:prstGeom>
                <a:ln w="12700">
                  <a:solidFill>
                    <a:schemeClr val="tx1"/>
                  </a:solidFill>
                  <a:prstDash val="sysDot"/>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230" name="Přímá spojnice 229">
                  <a:extLst>
                    <a:ext uri="{FF2B5EF4-FFF2-40B4-BE49-F238E27FC236}">
                      <a16:creationId xmlns:a16="http://schemas.microsoft.com/office/drawing/2014/main" id="{F1012CB4-74D9-4DC7-84BD-B0CB720F5659}"/>
                    </a:ext>
                  </a:extLst>
                </p:cNvPr>
                <p:cNvCxnSpPr/>
                <p:nvPr/>
              </p:nvCxnSpPr>
              <p:spPr>
                <a:xfrm>
                  <a:off x="4101212" y="5941422"/>
                  <a:ext cx="418302" cy="0"/>
                </a:xfrm>
                <a:prstGeom prst="line">
                  <a:avLst/>
                </a:prstGeom>
                <a:ln w="31750" cap="rnd">
                  <a:solidFill>
                    <a:srgbClr val="C00000"/>
                  </a:solidFill>
                  <a:prstDash val="solid"/>
                  <a:headEnd type="none" w="lg" len="med"/>
                  <a:tailEnd type="none" w="lg" len="med"/>
                </a:ln>
              </p:spPr>
              <p:style>
                <a:lnRef idx="1">
                  <a:schemeClr val="accent1"/>
                </a:lnRef>
                <a:fillRef idx="0">
                  <a:schemeClr val="accent1"/>
                </a:fillRef>
                <a:effectRef idx="0">
                  <a:schemeClr val="accent1"/>
                </a:effectRef>
                <a:fontRef idx="minor">
                  <a:schemeClr val="tx1"/>
                </a:fontRef>
              </p:style>
            </p:cxnSp>
          </p:grpSp>
        </p:grpSp>
        <p:cxnSp>
          <p:nvCxnSpPr>
            <p:cNvPr id="232" name="Přímá spojnice 231">
              <a:extLst>
                <a:ext uri="{FF2B5EF4-FFF2-40B4-BE49-F238E27FC236}">
                  <a16:creationId xmlns:a16="http://schemas.microsoft.com/office/drawing/2014/main" id="{906A2621-6FF0-4E69-B93F-0FD3D7509E11}"/>
                </a:ext>
              </a:extLst>
            </p:cNvPr>
            <p:cNvCxnSpPr/>
            <p:nvPr/>
          </p:nvCxnSpPr>
          <p:spPr>
            <a:xfrm>
              <a:off x="6690712" y="4358441"/>
              <a:ext cx="0" cy="318919"/>
            </a:xfrm>
            <a:prstGeom prst="line">
              <a:avLst/>
            </a:prstGeom>
            <a:ln w="12700">
              <a:solidFill>
                <a:schemeClr val="tx1"/>
              </a:solidFill>
              <a:prstDash val="sysDot"/>
              <a:headEnd type="none" w="lg" len="med"/>
              <a:tailEnd type="none" w="lg" len="med"/>
            </a:ln>
          </p:spPr>
          <p:style>
            <a:lnRef idx="1">
              <a:schemeClr val="accent1"/>
            </a:lnRef>
            <a:fillRef idx="0">
              <a:schemeClr val="accent1"/>
            </a:fillRef>
            <a:effectRef idx="0">
              <a:schemeClr val="accent1"/>
            </a:effectRef>
            <a:fontRef idx="minor">
              <a:schemeClr val="tx1"/>
            </a:fontRef>
          </p:style>
        </p:cxnSp>
      </p:grpSp>
      <p:sp>
        <p:nvSpPr>
          <p:cNvPr id="233" name="TextovéPole 232">
            <a:extLst>
              <a:ext uri="{FF2B5EF4-FFF2-40B4-BE49-F238E27FC236}">
                <a16:creationId xmlns:a16="http://schemas.microsoft.com/office/drawing/2014/main" id="{05FC8A4A-3761-4383-881C-9096ADBF4AD7}"/>
              </a:ext>
            </a:extLst>
          </p:cNvPr>
          <p:cNvSpPr txBox="1"/>
          <p:nvPr/>
        </p:nvSpPr>
        <p:spPr>
          <a:xfrm>
            <a:off x="1512000" y="2694182"/>
            <a:ext cx="6299999" cy="338554"/>
          </a:xfrm>
          <a:prstGeom prst="rect">
            <a:avLst/>
          </a:prstGeom>
          <a:noFill/>
          <a:ln>
            <a:noFill/>
          </a:ln>
        </p:spPr>
        <p:txBody>
          <a:bodyPr wrap="square" rtlCol="0">
            <a:spAutoFit/>
          </a:bodyPr>
          <a:lstStyle/>
          <a:p>
            <a:pPr marL="180000" indent="-180000">
              <a:buClr>
                <a:srgbClr val="7030A0"/>
              </a:buClr>
              <a:buSzPct val="100000"/>
              <a:buFont typeface="Wingdings" panose="05000000000000000000" pitchFamily="2" charset="2"/>
              <a:buChar char="§"/>
            </a:pPr>
            <a:r>
              <a:rPr lang="en-GB" sz="1600" noProof="0" dirty="0">
                <a:latin typeface="Cambria Math" panose="02040503050406030204" pitchFamily="18" charset="0"/>
                <a:ea typeface="Cambria Math" panose="02040503050406030204" pitchFamily="18" charset="0"/>
              </a:rPr>
              <a:t>Using up barrier options: long up-and-in call &amp; long up-and-out call</a:t>
            </a:r>
          </a:p>
        </p:txBody>
      </p:sp>
      <p:sp>
        <p:nvSpPr>
          <p:cNvPr id="234" name="TextovéPole 233">
            <a:extLst>
              <a:ext uri="{FF2B5EF4-FFF2-40B4-BE49-F238E27FC236}">
                <a16:creationId xmlns:a16="http://schemas.microsoft.com/office/drawing/2014/main" id="{05FC8A4A-3761-4383-881C-9096ADBF4AD7}"/>
              </a:ext>
            </a:extLst>
          </p:cNvPr>
          <p:cNvSpPr txBox="1"/>
          <p:nvPr/>
        </p:nvSpPr>
        <p:spPr>
          <a:xfrm>
            <a:off x="1512001" y="5538541"/>
            <a:ext cx="3312000" cy="338554"/>
          </a:xfrm>
          <a:prstGeom prst="rect">
            <a:avLst/>
          </a:prstGeom>
          <a:noFill/>
          <a:ln>
            <a:noFill/>
          </a:ln>
        </p:spPr>
        <p:txBody>
          <a:bodyPr wrap="square" rtlCol="0">
            <a:spAutoFit/>
          </a:bodyPr>
          <a:lstStyle/>
          <a:p>
            <a:pPr marL="180000" indent="-180000">
              <a:buClr>
                <a:srgbClr val="7030A0"/>
              </a:buClr>
              <a:buSzPct val="100000"/>
              <a:buFont typeface="Wingdings" panose="05000000000000000000" pitchFamily="2" charset="2"/>
              <a:buChar char="§"/>
            </a:pPr>
            <a:r>
              <a:rPr lang="en-GB" sz="1600" noProof="0" dirty="0">
                <a:latin typeface="Cambria Math" panose="02040503050406030204" pitchFamily="18" charset="0"/>
                <a:ea typeface="Cambria Math" panose="02040503050406030204" pitchFamily="18" charset="0"/>
              </a:rPr>
              <a:t>Using up or down barrier options </a:t>
            </a:r>
          </a:p>
        </p:txBody>
      </p:sp>
      <p:sp>
        <p:nvSpPr>
          <p:cNvPr id="10" name="TextovéPole 9">
            <a:extLst>
              <a:ext uri="{FF2B5EF4-FFF2-40B4-BE49-F238E27FC236}">
                <a16:creationId xmlns:a16="http://schemas.microsoft.com/office/drawing/2014/main" id="{A5C053AA-1A4C-CDE6-732E-2CC5BE7C8B32}"/>
              </a:ext>
            </a:extLst>
          </p:cNvPr>
          <p:cNvSpPr txBox="1"/>
          <p:nvPr/>
        </p:nvSpPr>
        <p:spPr>
          <a:xfrm>
            <a:off x="864000" y="3743328"/>
            <a:ext cx="7595995"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Breakdown of a conventional </a:t>
            </a:r>
            <a:r>
              <a:rPr lang="cs-CZ" sz="2200" dirty="0">
                <a:latin typeface="Cambria Math" panose="02040503050406030204" pitchFamily="18" charset="0"/>
                <a:ea typeface="Cambria Math" panose="02040503050406030204" pitchFamily="18" charset="0"/>
              </a:rPr>
              <a:t>long </a:t>
            </a:r>
            <a:r>
              <a:rPr lang="en-GB" sz="2200" dirty="0">
                <a:latin typeface="Cambria Math" panose="02040503050406030204" pitchFamily="18" charset="0"/>
                <a:ea typeface="Cambria Math" panose="02040503050406030204" pitchFamily="18" charset="0"/>
              </a:rPr>
              <a:t>put into barrier options</a:t>
            </a:r>
          </a:p>
        </p:txBody>
      </p:sp>
      <p:sp>
        <p:nvSpPr>
          <p:cNvPr id="14" name="TextovéPole 13">
            <a:extLst>
              <a:ext uri="{FF2B5EF4-FFF2-40B4-BE49-F238E27FC236}">
                <a16:creationId xmlns:a16="http://schemas.microsoft.com/office/drawing/2014/main" id="{FD66D150-C9FE-7E02-1E77-916B0F17D130}"/>
              </a:ext>
            </a:extLst>
          </p:cNvPr>
          <p:cNvSpPr txBox="1"/>
          <p:nvPr/>
        </p:nvSpPr>
        <p:spPr>
          <a:xfrm>
            <a:off x="1512000" y="2948624"/>
            <a:ext cx="7056001" cy="338554"/>
          </a:xfrm>
          <a:prstGeom prst="rect">
            <a:avLst/>
          </a:prstGeom>
          <a:noFill/>
          <a:ln>
            <a:noFill/>
          </a:ln>
        </p:spPr>
        <p:txBody>
          <a:bodyPr wrap="square" rtlCol="0">
            <a:spAutoFit/>
          </a:bodyPr>
          <a:lstStyle/>
          <a:p>
            <a:pPr marL="180000" indent="-180000">
              <a:buClr>
                <a:srgbClr val="7030A0"/>
              </a:buClr>
              <a:buSzPct val="100000"/>
              <a:buFont typeface="Wingdings" panose="05000000000000000000" pitchFamily="2" charset="2"/>
              <a:buChar char="§"/>
            </a:pPr>
            <a:r>
              <a:rPr lang="en-GB" sz="1600" noProof="0" dirty="0">
                <a:latin typeface="Cambria Math" panose="02040503050406030204" pitchFamily="18" charset="0"/>
                <a:ea typeface="Cambria Math" panose="02040503050406030204" pitchFamily="18" charset="0"/>
              </a:rPr>
              <a:t>Using down barrier options: long down-and-in call &amp; long down-and-out call</a:t>
            </a:r>
          </a:p>
        </p:txBody>
      </p:sp>
      <p:sp>
        <p:nvSpPr>
          <p:cNvPr id="17" name="TextovéPole 16">
            <a:extLst>
              <a:ext uri="{FF2B5EF4-FFF2-40B4-BE49-F238E27FC236}">
                <a16:creationId xmlns:a16="http://schemas.microsoft.com/office/drawing/2014/main" id="{31D8AD76-9A10-3EA7-4540-89E25B9DD096}"/>
              </a:ext>
            </a:extLst>
          </p:cNvPr>
          <p:cNvSpPr txBox="1"/>
          <p:nvPr/>
        </p:nvSpPr>
        <p:spPr>
          <a:xfrm>
            <a:off x="1512000" y="3198182"/>
            <a:ext cx="6948000" cy="338554"/>
          </a:xfrm>
          <a:prstGeom prst="rect">
            <a:avLst/>
          </a:prstGeom>
          <a:noFill/>
          <a:ln>
            <a:noFill/>
          </a:ln>
        </p:spPr>
        <p:txBody>
          <a:bodyPr wrap="square" rtlCol="0">
            <a:spAutoFit/>
          </a:bodyPr>
          <a:lstStyle/>
          <a:p>
            <a:pPr marL="180000" indent="-180000">
              <a:buClr>
                <a:srgbClr val="7030A0"/>
              </a:buClr>
              <a:buSzPct val="100000"/>
              <a:buFont typeface="Wingdings" panose="05000000000000000000" pitchFamily="2" charset="2"/>
              <a:buChar char="§"/>
            </a:pPr>
            <a:r>
              <a:rPr lang="en-GB" sz="1600" noProof="0" dirty="0">
                <a:latin typeface="Cambria Math" panose="02040503050406030204" pitchFamily="18" charset="0"/>
                <a:ea typeface="Cambria Math" panose="02040503050406030204" pitchFamily="18" charset="0"/>
              </a:rPr>
              <a:t>Using knock-in barrier options: long up-and-in call &amp; long down-and-in call</a:t>
            </a:r>
          </a:p>
        </p:txBody>
      </p:sp>
      <p:sp>
        <p:nvSpPr>
          <p:cNvPr id="18" name="TextovéPole 17">
            <a:extLst>
              <a:ext uri="{FF2B5EF4-FFF2-40B4-BE49-F238E27FC236}">
                <a16:creationId xmlns:a16="http://schemas.microsoft.com/office/drawing/2014/main" id="{E87FAF2A-2FDB-2289-22C1-20BACDC9EBF3}"/>
              </a:ext>
            </a:extLst>
          </p:cNvPr>
          <p:cNvSpPr txBox="1"/>
          <p:nvPr/>
        </p:nvSpPr>
        <p:spPr>
          <a:xfrm>
            <a:off x="1512000" y="3458680"/>
            <a:ext cx="7271648" cy="338554"/>
          </a:xfrm>
          <a:prstGeom prst="rect">
            <a:avLst/>
          </a:prstGeom>
          <a:noFill/>
          <a:ln>
            <a:noFill/>
          </a:ln>
        </p:spPr>
        <p:txBody>
          <a:bodyPr wrap="square" rtlCol="0">
            <a:spAutoFit/>
          </a:bodyPr>
          <a:lstStyle/>
          <a:p>
            <a:pPr marL="180000" indent="-180000">
              <a:buClr>
                <a:srgbClr val="7030A0"/>
              </a:buClr>
              <a:buSzPct val="100000"/>
              <a:buFont typeface="Wingdings" panose="05000000000000000000" pitchFamily="2" charset="2"/>
              <a:buChar char="§"/>
            </a:pPr>
            <a:r>
              <a:rPr lang="en-GB" sz="1600" noProof="0" dirty="0">
                <a:latin typeface="Cambria Math" panose="02040503050406030204" pitchFamily="18" charset="0"/>
                <a:ea typeface="Cambria Math" panose="02040503050406030204" pitchFamily="18" charset="0"/>
              </a:rPr>
              <a:t>Using knock-out barrier options: long up-and-out call &amp; long down-and-out call</a:t>
            </a:r>
          </a:p>
        </p:txBody>
      </p:sp>
      <p:sp>
        <p:nvSpPr>
          <p:cNvPr id="19" name="TextovéPole 18">
            <a:extLst>
              <a:ext uri="{FF2B5EF4-FFF2-40B4-BE49-F238E27FC236}">
                <a16:creationId xmlns:a16="http://schemas.microsoft.com/office/drawing/2014/main" id="{5CC71AF1-CB85-FEA4-C053-40B9F7045C7D}"/>
              </a:ext>
            </a:extLst>
          </p:cNvPr>
          <p:cNvSpPr txBox="1"/>
          <p:nvPr/>
        </p:nvSpPr>
        <p:spPr>
          <a:xfrm>
            <a:off x="1511999" y="5806005"/>
            <a:ext cx="4284001" cy="338554"/>
          </a:xfrm>
          <a:prstGeom prst="rect">
            <a:avLst/>
          </a:prstGeom>
          <a:noFill/>
          <a:ln>
            <a:noFill/>
          </a:ln>
        </p:spPr>
        <p:txBody>
          <a:bodyPr wrap="square" rtlCol="0">
            <a:spAutoFit/>
          </a:bodyPr>
          <a:lstStyle/>
          <a:p>
            <a:pPr marL="180000" indent="-180000">
              <a:buClr>
                <a:srgbClr val="7030A0"/>
              </a:buClr>
              <a:buSzPct val="100000"/>
              <a:buFont typeface="Wingdings" panose="05000000000000000000" pitchFamily="2" charset="2"/>
              <a:buChar char="§"/>
            </a:pPr>
            <a:r>
              <a:rPr lang="en-GB" sz="1600" noProof="0">
                <a:latin typeface="Cambria Math" panose="02040503050406030204" pitchFamily="18" charset="0"/>
                <a:ea typeface="Cambria Math" panose="02040503050406030204" pitchFamily="18" charset="0"/>
              </a:rPr>
              <a:t>Using knock-in or knock-out barrier options </a:t>
            </a:r>
          </a:p>
        </p:txBody>
      </p:sp>
    </p:spTree>
    <p:extLst>
      <p:ext uri="{BB962C8B-B14F-4D97-AF65-F5344CB8AC3E}">
        <p14:creationId xmlns:p14="http://schemas.microsoft.com/office/powerpoint/2010/main" val="387546323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PERSISTENCEDATA" val="MMPROD_UIPERSISTENCEDATA"/>
  <p:tag name="MMPROD_UIDATA" val="&lt;database version=&quot;10.0&quot;&gt;&lt;object type=&quot;1&quot; unique_id=&quot;10001&quot;&gt;&lt;object type=&quot;2&quot; unique_id=&quot;10002&quot;&gt;&lt;object type=&quot;3&quot; unique_id=&quot;10003&quot;&gt;&lt;property id=&quot;20148&quot; value=&quot;5&quot;/&gt;&lt;property id=&quot;20300&quot; value=&quot;Slide 1 - &amp;quot;Essentials of bond pricing&amp;quot;&quot;/&gt;&lt;property id=&quot;20307&quot; value=&quot;256&quot;/&gt;&lt;/object&gt;&lt;object type=&quot;3&quot; unique_id=&quot;10004&quot;&gt;&lt;property id=&quot;20148&quot; value=&quot;5&quot;/&gt;&lt;property id=&quot;20300&quot; value=&quot;Slide 2 - &amp;quot;Straight bond&amp;quot;&quot;/&gt;&lt;property id=&quot;20307&quot; value=&quot;260&quot;/&gt;&lt;/object&gt;&lt;object type=&quot;3&quot; unique_id=&quot;10005&quot;&gt;&lt;property id=&quot;20148&quot; value=&quot;5&quot;/&gt;&lt;property id=&quot;20300&quot; value=&quot;Slide 3 - &amp;quot;Diversities in bond contracts (1)&amp;quot;&quot;/&gt;&lt;property id=&quot;20307&quot; value=&quot;262&quot;/&gt;&lt;/object&gt;&lt;object type=&quot;3&quot; unique_id=&quot;10006&quot;&gt;&lt;property id=&quot;20148&quot; value=&quot;5&quot;/&gt;&lt;property id=&quot;20300&quot; value=&quot;Slide 4 - &amp;quot;Diversities in bond contracts (2)&amp;quot;&quot;/&gt;&lt;property id=&quot;20307&quot; value=&quot;263&quot;/&gt;&lt;/object&gt;&lt;object type=&quot;3&quot; unique_id=&quot;10007&quot;&gt;&lt;property id=&quot;20148&quot; value=&quot;5&quot;/&gt;&lt;property id=&quot;20300&quot; value=&quot;Slide 5 - &amp;quot;Underlying principles of pricing&amp;quot;&quot;/&gt;&lt;property id=&quot;20307&quot; value=&quot;270&quot;/&gt;&lt;/object&gt;&lt;object type=&quot;3&quot; unique_id=&quot;10008&quot;&gt;&lt;property id=&quot;20148&quot; value=&quot;5&quot;/&gt;&lt;property id=&quot;20300&quot; value=&quot;Slide 6 - &amp;quot;Discounting conventions (1)&amp;quot;&quot;/&gt;&lt;property id=&quot;20307&quot; value=&quot;265&quot;/&gt;&lt;/object&gt;&lt;object type=&quot;3&quot; unique_id=&quot;10009&quot;&gt;&lt;property id=&quot;20148&quot; value=&quot;5&quot;/&gt;&lt;property id=&quot;20300&quot; value=&quot;Slide 7 - &amp;quot;Discounting conventions (2)&amp;quot;&quot;/&gt;&lt;property id=&quot;20307&quot; value=&quot;266&quot;/&gt;&lt;/object&gt;&lt;object type=&quot;3&quot; unique_id=&quot;10010&quot;&gt;&lt;property id=&quot;20148&quot; value=&quot;5&quot;/&gt;&lt;property id=&quot;20300&quot; value=&quot;Slide 8 - &amp;quot;Clean and full price&amp;quot;&quot;/&gt;&lt;property id=&quot;20307&quot; value=&quot;267&quot;/&gt;&lt;/object&gt;&lt;object type=&quot;3&quot; unique_id=&quot;10011&quot;&gt;&lt;property id=&quot;20148&quot; value=&quot;5&quot;/&gt;&lt;property id=&quot;20300&quot; value=&quot;Slide 9 - &amp;quot;Price-yield relationship&amp;quot;&quot;/&gt;&lt;property id=&quot;20307&quot; value=&quot;261&quot;/&gt;&lt;/object&gt;&lt;object type=&quot;3&quot; unique_id=&quot;10012&quot;&gt;&lt;property id=&quot;20148&quot; value=&quot;5&quot;/&gt;&lt;property id=&quot;20300&quot; value=&quot;Slide 10 - &amp;quot;Price–maturity relationship&amp;quot;&quot;/&gt;&lt;property id=&quot;20307&quot; value=&quot;269&quot;/&gt;&lt;/object&gt;&lt;object type=&quot;3&quot; unique_id=&quot;10013&quot;&gt;&lt;property id=&quot;20148&quot; value=&quot;5&quot;/&gt;&lt;property id=&quot;20300&quot; value=&quot;Slide 11 - &amp;quot;Yield to maturity&amp;quot;&quot;/&gt;&lt;property id=&quot;20307&quot; value=&quot;268&quot;/&gt;&lt;/object&gt;&lt;object type=&quot;3&quot; unique_id=&quot;10014&quot;&gt;&lt;property id=&quot;20148&quot; value=&quot;5&quot;/&gt;&lt;property id=&quot;20300&quot; value=&quot;Slide 12 - &amp;quot;Other yield measures&amp;quot;&quot;/&gt;&lt;property id=&quot;20307&quot; value=&quot;271&quot;/&gt;&lt;/object&gt;&lt;object type=&quot;3&quot; unique_id=&quot;10015&quot;&gt;&lt;property id=&quot;20148&quot; value=&quot;5&quot;/&gt;&lt;property id=&quot;20300&quot; value=&quot;Slide 13 - &amp;quot;See you  in the next lecture&amp;quot;&quot;/&gt;&lt;property id=&quot;20307&quot; value=&quot;272&quot;/&gt;&lt;/object&gt;&lt;/object&gt;&lt;object type=&quot;8&quot; unique_id=&quot;10032&quot;&gt;&lt;/object&gt;&lt;/object&gt;&lt;/database&gt;"/>
  <p:tag name="SECTOMILLISECCONVERTED" val="1"/>
</p:tagLst>
</file>

<file path=ppt/theme/theme1.xml><?xml version="1.0" encoding="utf-8"?>
<a:theme xmlns:a="http://schemas.openxmlformats.org/drawingml/2006/main" name="FMI">
  <a:themeElements>
    <a:clrScheme name="Aerodynamika">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Aerodynamika">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erodynamika">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lnDef>
      <a:spPr>
        <a:ln w="25400">
          <a:headEnd type="none" w="lg" len="med"/>
          <a:tailEnd type="triangle" w="lg" len="med"/>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ctr">
          <a:defRPr sz="1600" i="1" smtClean="0">
            <a:latin typeface="Cambria Math"/>
            <a:ea typeface="Cambria Math" panose="02040503050406030204" pitchFamily="18" charset="0"/>
          </a:defRPr>
        </a:defPPr>
      </a:lstStyle>
    </a:txDef>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40343</TotalTime>
  <Words>2509</Words>
  <Application>Microsoft Office PowerPoint</Application>
  <PresentationFormat>Předvádění na obrazovce (4:3)</PresentationFormat>
  <Paragraphs>332</Paragraphs>
  <Slides>15</Slides>
  <Notes>15</Notes>
  <HiddenSlides>0</HiddenSlides>
  <MMClips>0</MMClips>
  <ScaleCrop>false</ScaleCrop>
  <HeadingPairs>
    <vt:vector size="6" baseType="variant">
      <vt:variant>
        <vt:lpstr>Použitá písma</vt:lpstr>
      </vt:variant>
      <vt:variant>
        <vt:i4>9</vt:i4>
      </vt:variant>
      <vt:variant>
        <vt:lpstr>Motiv</vt:lpstr>
      </vt:variant>
      <vt:variant>
        <vt:i4>1</vt:i4>
      </vt:variant>
      <vt:variant>
        <vt:lpstr>Nadpisy snímků</vt:lpstr>
      </vt:variant>
      <vt:variant>
        <vt:i4>15</vt:i4>
      </vt:variant>
    </vt:vector>
  </HeadingPairs>
  <TitlesOfParts>
    <vt:vector size="25" baseType="lpstr">
      <vt:lpstr>Algerian</vt:lpstr>
      <vt:lpstr>Arial</vt:lpstr>
      <vt:lpstr>Calibri</vt:lpstr>
      <vt:lpstr>Cambria Math</vt:lpstr>
      <vt:lpstr>Georgia</vt:lpstr>
      <vt:lpstr>Tahoma</vt:lpstr>
      <vt:lpstr>Times New Roman</vt:lpstr>
      <vt:lpstr>Trebuchet MS</vt:lpstr>
      <vt:lpstr>Wingdings</vt:lpstr>
      <vt:lpstr>FMI</vt:lpstr>
      <vt:lpstr>Exotic options </vt:lpstr>
      <vt:lpstr>Introduction</vt:lpstr>
      <vt:lpstr>Asian options</vt:lpstr>
      <vt:lpstr>Binary options (1)</vt:lpstr>
      <vt:lpstr>Binary options (2)</vt:lpstr>
      <vt:lpstr>Package options </vt:lpstr>
      <vt:lpstr>Barrier options (1) </vt:lpstr>
      <vt:lpstr>Barrier options (2)</vt:lpstr>
      <vt:lpstr>Barrier options (3)</vt:lpstr>
      <vt:lpstr>Compound options</vt:lpstr>
      <vt:lpstr>Chooser options</vt:lpstr>
      <vt:lpstr>Multi-asset options</vt:lpstr>
      <vt:lpstr>Hybrid options</vt:lpstr>
      <vt:lpstr>Good luck  in your career</vt:lpstr>
      <vt:lpstr>Footnotes</vt:lpstr>
    </vt:vector>
  </TitlesOfParts>
  <Company>Institute of Economic Studies, Charles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Exotic options</dc:title>
  <dc:subject>FI - TALKING SLIDES</dc:subject>
  <dc:creator>Oldřich DĚDEK</dc:creator>
  <cp:keywords>pptxFI_L21</cp:keywords>
  <dc:description>Financial markets instruments</dc:description>
  <cp:lastModifiedBy>Oldrich DEDEK</cp:lastModifiedBy>
  <cp:revision>3184</cp:revision>
  <cp:lastPrinted>2020-10-16T12:18:24Z</cp:lastPrinted>
  <dcterms:created xsi:type="dcterms:W3CDTF">2014-05-11T12:40:16Z</dcterms:created>
  <dcterms:modified xsi:type="dcterms:W3CDTF">2026-02-15T10:53:59Z</dcterms:modified>
  <cp:category>O.D. Lecturing Legacy</cp:category>
  <cp:contentStatus>OD Web</cp:contentStatus>
</cp:coreProperties>
</file>